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256" r:id="rId2"/>
    <p:sldId id="333" r:id="rId3"/>
    <p:sldId id="359" r:id="rId4"/>
    <p:sldId id="361" r:id="rId5"/>
    <p:sldId id="362" r:id="rId6"/>
    <p:sldId id="340" r:id="rId7"/>
    <p:sldId id="348" r:id="rId8"/>
    <p:sldId id="299" r:id="rId9"/>
    <p:sldId id="349" r:id="rId10"/>
    <p:sldId id="350" r:id="rId11"/>
    <p:sldId id="351" r:id="rId12"/>
    <p:sldId id="352" r:id="rId13"/>
    <p:sldId id="353" r:id="rId14"/>
    <p:sldId id="354" r:id="rId15"/>
    <p:sldId id="355" r:id="rId16"/>
    <p:sldId id="318" r:id="rId17"/>
    <p:sldId id="262" r:id="rId18"/>
    <p:sldId id="302" r:id="rId19"/>
    <p:sldId id="308" r:id="rId20"/>
    <p:sldId id="313" r:id="rId21"/>
    <p:sldId id="284" r:id="rId22"/>
    <p:sldId id="285" r:id="rId23"/>
    <p:sldId id="341" r:id="rId24"/>
    <p:sldId id="342" r:id="rId25"/>
    <p:sldId id="343" r:id="rId26"/>
    <p:sldId id="344" r:id="rId27"/>
    <p:sldId id="345" r:id="rId28"/>
    <p:sldId id="346" r:id="rId29"/>
    <p:sldId id="282" r:id="rId30"/>
    <p:sldId id="306" r:id="rId31"/>
    <p:sldId id="310" r:id="rId32"/>
    <p:sldId id="292" r:id="rId33"/>
    <p:sldId id="293" r:id="rId34"/>
    <p:sldId id="294" r:id="rId35"/>
    <p:sldId id="297" r:id="rId36"/>
    <p:sldId id="386" r:id="rId37"/>
    <p:sldId id="387" r:id="rId38"/>
    <p:sldId id="388" r:id="rId39"/>
    <p:sldId id="389" r:id="rId40"/>
    <p:sldId id="390" r:id="rId41"/>
    <p:sldId id="391" r:id="rId42"/>
    <p:sldId id="392" r:id="rId43"/>
    <p:sldId id="320" r:id="rId44"/>
    <p:sldId id="321" r:id="rId45"/>
    <p:sldId id="322" r:id="rId46"/>
    <p:sldId id="324" r:id="rId47"/>
    <p:sldId id="325" r:id="rId48"/>
    <p:sldId id="326" r:id="rId49"/>
    <p:sldId id="327" r:id="rId50"/>
    <p:sldId id="328" r:id="rId51"/>
    <p:sldId id="356" r:id="rId52"/>
    <p:sldId id="357" r:id="rId53"/>
    <p:sldId id="358" r:id="rId54"/>
    <p:sldId id="363" r:id="rId55"/>
    <p:sldId id="364" r:id="rId56"/>
    <p:sldId id="365" r:id="rId57"/>
    <p:sldId id="373" r:id="rId58"/>
    <p:sldId id="374" r:id="rId59"/>
    <p:sldId id="375" r:id="rId60"/>
    <p:sldId id="376" r:id="rId61"/>
    <p:sldId id="377" r:id="rId62"/>
    <p:sldId id="378" r:id="rId63"/>
    <p:sldId id="380" r:id="rId64"/>
    <p:sldId id="382" r:id="rId65"/>
    <p:sldId id="383" r:id="rId66"/>
    <p:sldId id="384" r:id="rId67"/>
    <p:sldId id="385" r:id="rId68"/>
    <p:sldId id="393" r:id="rId69"/>
    <p:sldId id="423" r:id="rId70"/>
    <p:sldId id="394" r:id="rId71"/>
    <p:sldId id="395" r:id="rId72"/>
    <p:sldId id="396" r:id="rId73"/>
    <p:sldId id="397" r:id="rId74"/>
    <p:sldId id="398" r:id="rId75"/>
    <p:sldId id="399" r:id="rId76"/>
    <p:sldId id="400" r:id="rId77"/>
    <p:sldId id="401" r:id="rId78"/>
    <p:sldId id="402" r:id="rId79"/>
    <p:sldId id="403" r:id="rId80"/>
    <p:sldId id="424" r:id="rId81"/>
    <p:sldId id="405" r:id="rId82"/>
    <p:sldId id="406" r:id="rId83"/>
    <p:sldId id="407" r:id="rId84"/>
    <p:sldId id="408" r:id="rId85"/>
    <p:sldId id="409" r:id="rId86"/>
    <p:sldId id="425" r:id="rId87"/>
    <p:sldId id="411" r:id="rId88"/>
    <p:sldId id="412" r:id="rId89"/>
    <p:sldId id="413" r:id="rId90"/>
    <p:sldId id="414" r:id="rId91"/>
    <p:sldId id="416" r:id="rId92"/>
    <p:sldId id="417" r:id="rId93"/>
    <p:sldId id="418" r:id="rId94"/>
    <p:sldId id="419" r:id="rId95"/>
    <p:sldId id="420" r:id="rId96"/>
    <p:sldId id="421" r:id="rId97"/>
    <p:sldId id="422" r:id="rId98"/>
    <p:sldId id="329" r:id="rId99"/>
  </p:sldIdLst>
  <p:sldSz cx="9144000" cy="6858000" type="screen4x3"/>
  <p:notesSz cx="6662738" cy="98329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99E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2115" autoAdjust="0"/>
  </p:normalViewPr>
  <p:slideViewPr>
    <p:cSldViewPr>
      <p:cViewPr>
        <p:scale>
          <a:sx n="70" d="100"/>
          <a:sy n="70" d="100"/>
        </p:scale>
        <p:origin x="-13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887186" cy="491649"/>
          </a:xfrm>
          <a:prstGeom prst="rect">
            <a:avLst/>
          </a:prstGeom>
        </p:spPr>
        <p:txBody>
          <a:bodyPr vert="horz" lIns="90187" tIns="45094" rIns="90187" bIns="45094" rtlCol="0"/>
          <a:lstStyle>
            <a:lvl1pPr algn="l">
              <a:defRPr sz="1200"/>
            </a:lvl1pPr>
          </a:lstStyle>
          <a:p>
            <a:endParaRPr lang="tr-TR"/>
          </a:p>
        </p:txBody>
      </p:sp>
      <p:sp>
        <p:nvSpPr>
          <p:cNvPr id="3" name="2 Veri Yer Tutucusu"/>
          <p:cNvSpPr>
            <a:spLocks noGrp="1"/>
          </p:cNvSpPr>
          <p:nvPr>
            <p:ph type="dt" sz="quarter" idx="1"/>
          </p:nvPr>
        </p:nvSpPr>
        <p:spPr>
          <a:xfrm>
            <a:off x="3774011" y="0"/>
            <a:ext cx="2887186" cy="491649"/>
          </a:xfrm>
          <a:prstGeom prst="rect">
            <a:avLst/>
          </a:prstGeom>
        </p:spPr>
        <p:txBody>
          <a:bodyPr vert="horz" lIns="90187" tIns="45094" rIns="90187" bIns="45094" rtlCol="0"/>
          <a:lstStyle>
            <a:lvl1pPr algn="r">
              <a:defRPr sz="1200"/>
            </a:lvl1pPr>
          </a:lstStyle>
          <a:p>
            <a:fld id="{391E16F1-6FA7-4EFB-A2EB-9F76729F0B60}" type="datetimeFigureOut">
              <a:rPr lang="tr-TR" smtClean="0"/>
              <a:pPr/>
              <a:t>25.04.2012</a:t>
            </a:fld>
            <a:endParaRPr lang="tr-TR"/>
          </a:p>
        </p:txBody>
      </p:sp>
      <p:sp>
        <p:nvSpPr>
          <p:cNvPr id="4" name="3 Altbilgi Yer Tutucusu"/>
          <p:cNvSpPr>
            <a:spLocks noGrp="1"/>
          </p:cNvSpPr>
          <p:nvPr>
            <p:ph type="ftr" sz="quarter" idx="2"/>
          </p:nvPr>
        </p:nvSpPr>
        <p:spPr>
          <a:xfrm>
            <a:off x="1" y="9339619"/>
            <a:ext cx="2887186" cy="491649"/>
          </a:xfrm>
          <a:prstGeom prst="rect">
            <a:avLst/>
          </a:prstGeom>
        </p:spPr>
        <p:txBody>
          <a:bodyPr vert="horz" lIns="90187" tIns="45094" rIns="90187" bIns="45094" rtlCol="0" anchor="b"/>
          <a:lstStyle>
            <a:lvl1pPr algn="l">
              <a:defRPr sz="1200"/>
            </a:lvl1pPr>
          </a:lstStyle>
          <a:p>
            <a:endParaRPr lang="tr-TR"/>
          </a:p>
        </p:txBody>
      </p:sp>
      <p:sp>
        <p:nvSpPr>
          <p:cNvPr id="5" name="4 Slayt Numarası Yer Tutucusu"/>
          <p:cNvSpPr>
            <a:spLocks noGrp="1"/>
          </p:cNvSpPr>
          <p:nvPr>
            <p:ph type="sldNum" sz="quarter" idx="3"/>
          </p:nvPr>
        </p:nvSpPr>
        <p:spPr>
          <a:xfrm>
            <a:off x="3774011" y="9339619"/>
            <a:ext cx="2887186" cy="491649"/>
          </a:xfrm>
          <a:prstGeom prst="rect">
            <a:avLst/>
          </a:prstGeom>
        </p:spPr>
        <p:txBody>
          <a:bodyPr vert="horz" lIns="90187" tIns="45094" rIns="90187" bIns="45094" rtlCol="0" anchor="b"/>
          <a:lstStyle>
            <a:lvl1pPr algn="r">
              <a:defRPr sz="1200"/>
            </a:lvl1pPr>
          </a:lstStyle>
          <a:p>
            <a:fld id="{D9601A1F-AB91-4368-98F1-1B1455178D7A}"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887186" cy="491649"/>
          </a:xfrm>
          <a:prstGeom prst="rect">
            <a:avLst/>
          </a:prstGeom>
        </p:spPr>
        <p:txBody>
          <a:bodyPr vert="horz" lIns="90187" tIns="45094" rIns="90187" bIns="45094" rtlCol="0"/>
          <a:lstStyle>
            <a:lvl1pPr algn="l">
              <a:defRPr sz="1200"/>
            </a:lvl1pPr>
          </a:lstStyle>
          <a:p>
            <a:endParaRPr lang="tr-TR"/>
          </a:p>
        </p:txBody>
      </p:sp>
      <p:sp>
        <p:nvSpPr>
          <p:cNvPr id="3" name="2 Veri Yer Tutucusu"/>
          <p:cNvSpPr>
            <a:spLocks noGrp="1"/>
          </p:cNvSpPr>
          <p:nvPr>
            <p:ph type="dt" idx="1"/>
          </p:nvPr>
        </p:nvSpPr>
        <p:spPr>
          <a:xfrm>
            <a:off x="3774011" y="0"/>
            <a:ext cx="2887186" cy="491649"/>
          </a:xfrm>
          <a:prstGeom prst="rect">
            <a:avLst/>
          </a:prstGeom>
        </p:spPr>
        <p:txBody>
          <a:bodyPr vert="horz" lIns="90187" tIns="45094" rIns="90187" bIns="45094" rtlCol="0"/>
          <a:lstStyle>
            <a:lvl1pPr algn="r">
              <a:defRPr sz="1200"/>
            </a:lvl1pPr>
          </a:lstStyle>
          <a:p>
            <a:fld id="{C8AB4086-23B3-49A5-981E-68EE85A291B2}" type="datetimeFigureOut">
              <a:rPr lang="tr-TR" smtClean="0"/>
              <a:pPr/>
              <a:t>25.04.2012</a:t>
            </a:fld>
            <a:endParaRPr lang="tr-TR"/>
          </a:p>
        </p:txBody>
      </p:sp>
      <p:sp>
        <p:nvSpPr>
          <p:cNvPr id="4" name="3 Slayt Görüntüsü Yer Tutucusu"/>
          <p:cNvSpPr>
            <a:spLocks noGrp="1" noRot="1" noChangeAspect="1"/>
          </p:cNvSpPr>
          <p:nvPr>
            <p:ph type="sldImg" idx="2"/>
          </p:nvPr>
        </p:nvSpPr>
        <p:spPr>
          <a:xfrm>
            <a:off x="874713" y="738188"/>
            <a:ext cx="4913312" cy="3686175"/>
          </a:xfrm>
          <a:prstGeom prst="rect">
            <a:avLst/>
          </a:prstGeom>
          <a:noFill/>
          <a:ln w="12700">
            <a:solidFill>
              <a:prstClr val="black"/>
            </a:solidFill>
          </a:ln>
        </p:spPr>
        <p:txBody>
          <a:bodyPr vert="horz" lIns="90187" tIns="45094" rIns="90187" bIns="45094" rtlCol="0" anchor="ctr"/>
          <a:lstStyle/>
          <a:p>
            <a:endParaRPr lang="tr-TR"/>
          </a:p>
        </p:txBody>
      </p:sp>
      <p:sp>
        <p:nvSpPr>
          <p:cNvPr id="5" name="4 Not Yer Tutucusu"/>
          <p:cNvSpPr>
            <a:spLocks noGrp="1"/>
          </p:cNvSpPr>
          <p:nvPr>
            <p:ph type="body" sz="quarter" idx="3"/>
          </p:nvPr>
        </p:nvSpPr>
        <p:spPr>
          <a:xfrm>
            <a:off x="666274" y="4670663"/>
            <a:ext cx="5330190" cy="4424839"/>
          </a:xfrm>
          <a:prstGeom prst="rect">
            <a:avLst/>
          </a:prstGeom>
        </p:spPr>
        <p:txBody>
          <a:bodyPr vert="horz" lIns="90187" tIns="45094" rIns="90187" bIns="4509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339619"/>
            <a:ext cx="2887186" cy="491649"/>
          </a:xfrm>
          <a:prstGeom prst="rect">
            <a:avLst/>
          </a:prstGeom>
        </p:spPr>
        <p:txBody>
          <a:bodyPr vert="horz" lIns="90187" tIns="45094" rIns="90187" bIns="45094" rtlCol="0" anchor="b"/>
          <a:lstStyle>
            <a:lvl1pPr algn="l">
              <a:defRPr sz="1200"/>
            </a:lvl1pPr>
          </a:lstStyle>
          <a:p>
            <a:endParaRPr lang="tr-TR"/>
          </a:p>
        </p:txBody>
      </p:sp>
      <p:sp>
        <p:nvSpPr>
          <p:cNvPr id="7" name="6 Slayt Numarası Yer Tutucusu"/>
          <p:cNvSpPr>
            <a:spLocks noGrp="1"/>
          </p:cNvSpPr>
          <p:nvPr>
            <p:ph type="sldNum" sz="quarter" idx="5"/>
          </p:nvPr>
        </p:nvSpPr>
        <p:spPr>
          <a:xfrm>
            <a:off x="3774011" y="9339619"/>
            <a:ext cx="2887186" cy="491649"/>
          </a:xfrm>
          <a:prstGeom prst="rect">
            <a:avLst/>
          </a:prstGeom>
        </p:spPr>
        <p:txBody>
          <a:bodyPr vert="horz" lIns="90187" tIns="45094" rIns="90187" bIns="45094" rtlCol="0" anchor="b"/>
          <a:lstStyle>
            <a:lvl1pPr algn="r">
              <a:defRPr sz="1200"/>
            </a:lvl1pPr>
          </a:lstStyle>
          <a:p>
            <a:fld id="{7C7C8DE4-07BC-42E4-9A3A-2BA0C9365A2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C7C8DE4-07BC-42E4-9A3A-2BA0C9365A2B}"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0"/>
          <p:cNvSpPr txBox="1">
            <a:spLocks noGrp="1" noChangeArrowheads="1"/>
          </p:cNvSpPr>
          <p:nvPr/>
        </p:nvSpPr>
        <p:spPr bwMode="auto">
          <a:xfrm>
            <a:off x="3773270" y="9339746"/>
            <a:ext cx="2887913" cy="491649"/>
          </a:xfrm>
          <a:prstGeom prst="rect">
            <a:avLst/>
          </a:prstGeom>
          <a:noFill/>
          <a:ln w="9525">
            <a:noFill/>
            <a:miter lim="800000"/>
            <a:headEnd/>
            <a:tailEnd/>
          </a:ln>
        </p:spPr>
        <p:txBody>
          <a:bodyPr lIns="90471" tIns="45235" rIns="90471" bIns="45235" anchor="b"/>
          <a:lstStyle/>
          <a:p>
            <a:pPr algn="r">
              <a:lnSpc>
                <a:spcPct val="100000"/>
              </a:lnSpc>
            </a:pPr>
            <a:fld id="{1D6DB754-6ECF-4AD7-A89C-5156BDEB9EBB}" type="slidenum">
              <a:rPr lang="tr-TR" sz="1200"/>
              <a:pPr algn="r">
                <a:lnSpc>
                  <a:spcPct val="100000"/>
                </a:lnSpc>
              </a:pPr>
              <a:t>15</a:t>
            </a:fld>
            <a:endParaRPr lang="tr-TR" sz="1200" dirty="0"/>
          </a:p>
        </p:txBody>
      </p:sp>
      <p:sp>
        <p:nvSpPr>
          <p:cNvPr id="104451" name="Text Box 1"/>
          <p:cNvSpPr txBox="1">
            <a:spLocks noChangeArrowheads="1"/>
          </p:cNvSpPr>
          <p:nvPr/>
        </p:nvSpPr>
        <p:spPr bwMode="auto">
          <a:xfrm>
            <a:off x="1110975" y="738265"/>
            <a:ext cx="4437676" cy="3681832"/>
          </a:xfrm>
          <a:prstGeom prst="rect">
            <a:avLst/>
          </a:prstGeom>
          <a:solidFill>
            <a:srgbClr val="FFFFFF"/>
          </a:solidFill>
          <a:ln w="9525">
            <a:solidFill>
              <a:srgbClr val="000000"/>
            </a:solidFill>
            <a:miter lim="800000"/>
            <a:headEnd/>
            <a:tailEnd/>
          </a:ln>
        </p:spPr>
        <p:txBody>
          <a:bodyPr wrap="none" lIns="90471" tIns="45235" rIns="90471" bIns="45235" anchor="ctr"/>
          <a:lstStyle/>
          <a:p>
            <a:pPr algn="l">
              <a:lnSpc>
                <a:spcPct val="100000"/>
              </a:lnSpc>
            </a:pPr>
            <a:endParaRPr lang="en-US" dirty="0"/>
          </a:p>
        </p:txBody>
      </p:sp>
      <p:sp>
        <p:nvSpPr>
          <p:cNvPr id="104452" name="Rectangle 2"/>
          <p:cNvSpPr>
            <a:spLocks noGrp="1" noChangeArrowheads="1"/>
          </p:cNvSpPr>
          <p:nvPr>
            <p:ph type="body"/>
          </p:nvPr>
        </p:nvSpPr>
        <p:spPr bwMode="auto">
          <a:xfrm>
            <a:off x="665963" y="4671454"/>
            <a:ext cx="5326145" cy="4420096"/>
          </a:xfrm>
          <a:noFill/>
        </p:spPr>
        <p:txBody>
          <a:bodyPr wrap="none" numCol="1" anchor="ctr"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746125"/>
            <a:ext cx="4911725" cy="3684588"/>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idx="10"/>
          </p:nvPr>
        </p:nvSpPr>
        <p:spPr/>
        <p:txBody>
          <a:bodyPr/>
          <a:lstStyle/>
          <a:p>
            <a:fld id="{6A57B0AD-3E0D-48F1-9977-CAA36C25742E}" type="slidenum">
              <a:rPr lang="en-US" smtClean="0"/>
              <a:pPr/>
              <a:t>43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746125"/>
            <a:ext cx="4911725" cy="3684588"/>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idx="10"/>
          </p:nvPr>
        </p:nvSpPr>
        <p:spPr/>
        <p:txBody>
          <a:bodyPr/>
          <a:lstStyle/>
          <a:p>
            <a:fld id="{6A57B0AD-3E0D-48F1-9977-CAA36C25742E}" type="slidenum">
              <a:rPr lang="en-US" smtClean="0"/>
              <a:pPr/>
              <a:t>44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746125"/>
            <a:ext cx="4911725" cy="3684588"/>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idx="10"/>
          </p:nvPr>
        </p:nvSpPr>
        <p:spPr/>
        <p:txBody>
          <a:bodyPr/>
          <a:lstStyle/>
          <a:p>
            <a:fld id="{6A57B0AD-3E0D-48F1-9977-CAA36C25742E}" type="slidenum">
              <a:rPr lang="en-US" smtClean="0"/>
              <a:pPr/>
              <a:t>45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746125"/>
            <a:ext cx="4911725" cy="3684588"/>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idx="10"/>
          </p:nvPr>
        </p:nvSpPr>
        <p:spPr/>
        <p:txBody>
          <a:bodyPr/>
          <a:lstStyle/>
          <a:p>
            <a:fld id="{6A57B0AD-3E0D-48F1-9977-CAA36C25742E}" type="slidenum">
              <a:rPr lang="en-US" smtClean="0"/>
              <a:pPr/>
              <a:t>46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746125"/>
            <a:ext cx="4911725" cy="3684588"/>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idx="10"/>
          </p:nvPr>
        </p:nvSpPr>
        <p:spPr/>
        <p:txBody>
          <a:bodyPr/>
          <a:lstStyle/>
          <a:p>
            <a:fld id="{6A57B0AD-3E0D-48F1-9977-CAA36C25742E}" type="slidenum">
              <a:rPr lang="en-US" smtClean="0"/>
              <a:pPr/>
              <a:t>47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746125"/>
            <a:ext cx="4911725" cy="3684588"/>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idx="10"/>
          </p:nvPr>
        </p:nvSpPr>
        <p:spPr/>
        <p:txBody>
          <a:bodyPr/>
          <a:lstStyle/>
          <a:p>
            <a:fld id="{6A57B0AD-3E0D-48F1-9977-CAA36C25742E}" type="slidenum">
              <a:rPr lang="en-US" smtClean="0"/>
              <a:pPr/>
              <a:t>48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746125"/>
            <a:ext cx="4911725" cy="3684588"/>
          </a:xfrm>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idx="10"/>
          </p:nvPr>
        </p:nvSpPr>
        <p:spPr/>
        <p:txBody>
          <a:bodyPr/>
          <a:lstStyle/>
          <a:p>
            <a:fld id="{6A57B0AD-3E0D-48F1-9977-CAA36C25742E}" type="slidenum">
              <a:rPr lang="en-US" smtClean="0"/>
              <a:pPr/>
              <a:t>49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75042B7-5D89-4A9B-B85A-193884C362A7}" type="slidenum">
              <a:rPr lang="en-US"/>
              <a:pPr/>
              <a:t>50</a:t>
            </a:fld>
            <a:endParaRPr lang="en-US" dirty="0"/>
          </a:p>
        </p:txBody>
      </p:sp>
      <p:sp>
        <p:nvSpPr>
          <p:cNvPr id="58369" name="Rectangle 1"/>
          <p:cNvSpPr txBox="1">
            <a:spLocks noGrp="1" noRot="1" noChangeAspect="1" noChangeArrowheads="1"/>
          </p:cNvSpPr>
          <p:nvPr>
            <p:ph type="sldImg"/>
          </p:nvPr>
        </p:nvSpPr>
        <p:spPr bwMode="auto">
          <a:xfrm>
            <a:off x="874713" y="746125"/>
            <a:ext cx="4913312" cy="3686175"/>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66819" y="4669734"/>
            <a:ext cx="5330464" cy="4424528"/>
          </a:xfrm>
          <a:prstGeom prst="rect">
            <a:avLst/>
          </a:prstGeom>
          <a:noFill/>
          <a:ln>
            <a:round/>
            <a:headEnd/>
            <a:tailEnd/>
          </a:ln>
        </p:spPr>
        <p:txBody>
          <a:bodyPr wrap="none" anchor="ctr"/>
          <a:lstStyle/>
          <a:p>
            <a:endParaRPr lang="tr-T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52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C7C8DE4-07BC-42E4-9A3A-2BA0C9365A2B}"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C7C8DE4-07BC-42E4-9A3A-2BA0C9365A2B}" type="slidenum">
              <a:rPr lang="tr-TR" smtClean="0"/>
              <a:pPr/>
              <a:t>56</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57</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58</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59</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60</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61</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62</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63</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64</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65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0"/>
          <p:cNvSpPr txBox="1">
            <a:spLocks noGrp="1" noChangeArrowheads="1"/>
          </p:cNvSpPr>
          <p:nvPr/>
        </p:nvSpPr>
        <p:spPr bwMode="auto">
          <a:xfrm>
            <a:off x="3773270" y="9339746"/>
            <a:ext cx="2887913" cy="491649"/>
          </a:xfrm>
          <a:prstGeom prst="rect">
            <a:avLst/>
          </a:prstGeom>
          <a:noFill/>
          <a:ln w="9525">
            <a:noFill/>
            <a:miter lim="800000"/>
            <a:headEnd/>
            <a:tailEnd/>
          </a:ln>
        </p:spPr>
        <p:txBody>
          <a:bodyPr lIns="90471" tIns="45235" rIns="90471" bIns="45235" anchor="b"/>
          <a:lstStyle/>
          <a:p>
            <a:pPr algn="r">
              <a:lnSpc>
                <a:spcPct val="100000"/>
              </a:lnSpc>
            </a:pPr>
            <a:fld id="{07FA297A-4923-4CAC-B4B2-FC8AE9BB55CD}" type="slidenum">
              <a:rPr lang="tr-TR" sz="1200"/>
              <a:pPr algn="r">
                <a:lnSpc>
                  <a:spcPct val="100000"/>
                </a:lnSpc>
              </a:pPr>
              <a:t>7</a:t>
            </a:fld>
            <a:endParaRPr lang="tr-TR" sz="1200" dirty="0"/>
          </a:p>
        </p:txBody>
      </p:sp>
      <p:sp>
        <p:nvSpPr>
          <p:cNvPr id="13315" name="Text Box 1"/>
          <p:cNvSpPr txBox="1">
            <a:spLocks noChangeArrowheads="1"/>
          </p:cNvSpPr>
          <p:nvPr/>
        </p:nvSpPr>
        <p:spPr bwMode="auto">
          <a:xfrm>
            <a:off x="1110975" y="738265"/>
            <a:ext cx="4437676" cy="3681832"/>
          </a:xfrm>
          <a:prstGeom prst="rect">
            <a:avLst/>
          </a:prstGeom>
          <a:solidFill>
            <a:srgbClr val="FFFFFF"/>
          </a:solidFill>
          <a:ln w="9525">
            <a:solidFill>
              <a:srgbClr val="000000"/>
            </a:solidFill>
            <a:miter lim="800000"/>
            <a:headEnd/>
            <a:tailEnd/>
          </a:ln>
        </p:spPr>
        <p:txBody>
          <a:bodyPr wrap="none" lIns="90471" tIns="45235" rIns="90471" bIns="45235" anchor="ctr"/>
          <a:lstStyle/>
          <a:p>
            <a:pPr algn="l">
              <a:lnSpc>
                <a:spcPct val="100000"/>
              </a:lnSpc>
            </a:pPr>
            <a:endParaRPr lang="en-US" dirty="0"/>
          </a:p>
        </p:txBody>
      </p:sp>
      <p:sp>
        <p:nvSpPr>
          <p:cNvPr id="13316" name="Rectangle 2"/>
          <p:cNvSpPr>
            <a:spLocks noGrp="1" noChangeArrowheads="1"/>
          </p:cNvSpPr>
          <p:nvPr>
            <p:ph type="body"/>
          </p:nvPr>
        </p:nvSpPr>
        <p:spPr bwMode="auto">
          <a:xfrm>
            <a:off x="665963" y="4671454"/>
            <a:ext cx="5326145" cy="4420096"/>
          </a:xfrm>
          <a:noFill/>
        </p:spPr>
        <p:txBody>
          <a:bodyPr wrap="none" numCol="1" anchor="ctr"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66</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C7C8DE4-07BC-42E4-9A3A-2BA0C9365A2B}" type="slidenum">
              <a:rPr lang="tr-TR" smtClean="0"/>
              <a:pPr/>
              <a:t>67</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C7C8DE4-07BC-42E4-9A3A-2BA0C9365A2B}" type="slidenum">
              <a:rPr lang="tr-TR" smtClean="0"/>
              <a:pPr/>
              <a:t>68</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Wingdings" pitchFamily="2" charset="2"/>
              <a:buChar char="Ø"/>
            </a:pPr>
            <a:r>
              <a:rPr lang="tr-TR" sz="1200" dirty="0" smtClean="0"/>
              <a:t>Ankara’da yerleşik; Karayolu Düzenleme Genel Müdürlüğü, Sivil Havacılık Genel Müdürlüğü, Deniz Ticareti Genel Müdürlüğü, AŞTİ Genel Müdürlüğü, TCDD Genel Müdürlüğü, Meteoroloji İşleri </a:t>
            </a:r>
            <a:r>
              <a:rPr lang="tr-TR" sz="1200" dirty="0" err="1" smtClean="0"/>
              <a:t>Gn</a:t>
            </a:r>
            <a:r>
              <a:rPr lang="tr-TR" sz="1200" dirty="0" smtClean="0"/>
              <a:t>. Müdürlüğü, DHMİ Genel Müdürlüğü, Çevre ve Şehircilik Bakanlığı CBS Genel Müdürlüğü gibi kamu kuruluşları ile,</a:t>
            </a:r>
          </a:p>
          <a:p>
            <a:pPr>
              <a:buFont typeface="Wingdings" pitchFamily="2" charset="2"/>
              <a:buChar char="Ø"/>
            </a:pPr>
            <a:r>
              <a:rPr lang="tr-TR" sz="1200" dirty="0" smtClean="0"/>
              <a:t>Ankara, İstanbul, Kayseri, Konya ve Eskişehir Büyük Şehir Belediye Başkanlıklarının Şehir içi Ulaşım birimleri ile,</a:t>
            </a:r>
          </a:p>
          <a:p>
            <a:pPr>
              <a:buFont typeface="Wingdings" pitchFamily="2" charset="2"/>
              <a:buChar char="Ø"/>
            </a:pPr>
            <a:r>
              <a:rPr lang="tr-TR" sz="1200" dirty="0" smtClean="0"/>
              <a:t>Türk Havayolları ve Onur Havayolları ile (diğerleri ile de toplantılar düzenlenecektir)</a:t>
            </a:r>
          </a:p>
          <a:p>
            <a:pPr>
              <a:buFont typeface="Wingdings" pitchFamily="2" charset="2"/>
              <a:buChar char="Ø"/>
            </a:pPr>
            <a:r>
              <a:rPr lang="tr-TR" sz="1200" dirty="0" smtClean="0"/>
              <a:t>Kara sularımızda tarifeli olarak yük ve yolcu taşıyan şirketler ile,</a:t>
            </a:r>
          </a:p>
          <a:p>
            <a:pPr marL="0" indent="0">
              <a:buNone/>
            </a:pPr>
            <a:r>
              <a:rPr lang="tr-TR" sz="1200" dirty="0" smtClean="0"/>
              <a:t>Toplantılar yapılarak </a:t>
            </a:r>
            <a:r>
              <a:rPr lang="tr-TR" sz="1200" dirty="0" err="1" smtClean="0"/>
              <a:t>portal</a:t>
            </a:r>
            <a:r>
              <a:rPr lang="tr-TR" sz="1200" dirty="0" smtClean="0"/>
              <a:t> tanıtılmış, kurum kuruluş ve firmaların entegrasyon çalışmalarına katılımları talep edilerek teknik çalışmaların başlatılmasına karar verilmiştir.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7C7C8DE4-07BC-42E4-9A3A-2BA0C9365A2B}" type="slidenum">
              <a:rPr lang="tr-TR" smtClean="0"/>
              <a:pPr/>
              <a:t>79</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200" b="0" i="0" u="none" strike="noStrike" kern="1200" cap="none" spc="0" normalizeH="0" baseline="0" noProof="0" dirty="0" smtClean="0">
                <a:ln>
                  <a:noFill/>
                </a:ln>
                <a:solidFill>
                  <a:schemeClr val="tx1"/>
                </a:solidFill>
                <a:effectLst/>
                <a:uLnTx/>
                <a:uFillTx/>
                <a:latin typeface="+mn-lt"/>
                <a:ea typeface="+mn-ea"/>
                <a:cs typeface="+mn-cs"/>
              </a:rPr>
              <a:t>Almanya Münih şehrinde, toplu taşıma ile ulaşım, başlıca olarak metro (U-</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Bahn</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tramvay, otobüs, banliyö treni (S-</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Bahn</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ve bölgesel trenler aracılığıyla sağlanmaktadır. Münih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Metropolitan</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Bölgesi’ndeki tüm toplu taşımacılık faaliyetleri MVV (Münih Taşımacılık Kooperatifi) çatısı altında toplanmıştır. Şirket, slogan olarak kendine “Tek şebeke, tek çizelge, tek bilet” sloganını seçmiştir. Bilet satışından elde edilen gelir MVV tarafından alt yüklenicilere, yolcu sayımları doğrultusunda pay edilir. 2009 yılında,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MVV’den</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hizmet almış yolcuların sayısı 619.836.000 olarak belirlenmiştir. Şirket direkt olarak yolcu taşımacılığı yapmamakta, sadece çatı kuruluş işlevi görmektedir.</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200" b="0" i="0" u="none" strike="noStrike" kern="1200" cap="none" spc="0" normalizeH="0" baseline="0" noProof="0" dirty="0" smtClean="0">
                <a:ln>
                  <a:noFill/>
                </a:ln>
                <a:solidFill>
                  <a:schemeClr val="tx1"/>
                </a:solidFill>
                <a:effectLst/>
                <a:uLnTx/>
                <a:uFillTx/>
                <a:latin typeface="+mn-lt"/>
                <a:ea typeface="+mn-ea"/>
                <a:cs typeface="+mn-cs"/>
              </a:rPr>
              <a:t>	G. Kore, gelişmiş bir ulaşım altyapısına sahiptir. Raylı sistemin çok gelişmiş olduğu ülkede, kara ve deniz yolu da geniş bir şekilde kullanılmaktadır. Ülke için ticari amaçlı yük taşımacılığında karayolu taşımacılığı başı çekmektedir. Toplu taşımacılığın büyük bir kısmını (%25’lerde) raylı taşımacılık karşılamaktadır. Demiryolu taşımacılığı son yıllarda gerilemiştir.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200" b="0" i="0" u="none" strike="noStrike" kern="1200" cap="none" spc="0" normalizeH="0" baseline="0" noProof="0" dirty="0" smtClean="0">
                <a:ln>
                  <a:noFill/>
                </a:ln>
                <a:solidFill>
                  <a:schemeClr val="tx1"/>
                </a:solidFill>
                <a:effectLst/>
                <a:uLnTx/>
                <a:uFillTx/>
                <a:latin typeface="+mn-lt"/>
                <a:ea typeface="+mn-ea"/>
                <a:cs typeface="+mn-cs"/>
              </a:rPr>
              <a:t>	T-</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Card</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adı verilen kartlar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Seoul</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 ve </a:t>
            </a:r>
            <a:r>
              <a:rPr kumimoji="0" lang="tr-TR" sz="1200" b="0" i="0" u="none" strike="noStrike" kern="1200" cap="none" spc="0" normalizeH="0" baseline="0" noProof="0" dirty="0" err="1" smtClean="0">
                <a:ln>
                  <a:noFill/>
                </a:ln>
                <a:solidFill>
                  <a:schemeClr val="tx1"/>
                </a:solidFill>
                <a:effectLst/>
                <a:uLnTx/>
                <a:uFillTx/>
                <a:latin typeface="+mn-lt"/>
                <a:ea typeface="+mn-ea"/>
                <a:cs typeface="+mn-cs"/>
              </a:rPr>
              <a:t>Gyeonggi</a:t>
            </a:r>
            <a:r>
              <a:rPr kumimoji="0" lang="tr-TR" sz="1200" b="0" i="0" u="none" strike="noStrike" kern="1200" cap="none" spc="0" normalizeH="0" baseline="0" noProof="0" dirty="0" smtClean="0">
                <a:ln>
                  <a:noFill/>
                </a:ln>
                <a:solidFill>
                  <a:schemeClr val="tx1"/>
                </a:solidFill>
                <a:effectLst/>
                <a:uLnTx/>
                <a:uFillTx/>
                <a:latin typeface="+mn-lt"/>
                <a:ea typeface="+mn-ea"/>
                <a:cs typeface="+mn-cs"/>
              </a:rPr>
              <a:t>-do çevresindeki şehir içi otobüs hatlarında ve metrolarda kullanılmaktadır.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tr-TR" sz="1200" b="0" i="0" u="none" strike="noStrike" kern="1200" cap="none" spc="0" normalizeH="0" baseline="0" noProof="0" dirty="0" smtClean="0">
              <a:ln>
                <a:noFill/>
              </a:ln>
              <a:solidFill>
                <a:schemeClr val="tx1"/>
              </a:solidFill>
              <a:effectLst/>
              <a:uLnTx/>
              <a:uFillTx/>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7C7C8DE4-07BC-42E4-9A3A-2BA0C9365A2B}" type="slidenum">
              <a:rPr lang="tr-TR" smtClean="0"/>
              <a:pPr/>
              <a:t>90</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Hükümetin 2012-2014 dönemini kapsayan Orta Vadeli Programı ekinde yer alan “Akıllı ulaşım sistemlerinden yararlanarak merkezi ve yerel idarelerin yönetim ve koordinasyon kapasitelerinin güçlendirilmesi” konusu, ulaştırma sektörünün politika öncelikleri arasında sayılmış ve bu önceliğe yönelik tedbir olarak 2012 yılı sonuna kadar Bakanlığımız koordinasyonunda “Ulusal Akıllı Ulaşım Sistemleri Strateji Belgesi” hazırlanması öngörülmüştür. Belgenin hazırlık çalışmaları öncesinde, ulusal ulaştırma sektörünün önemli paydaşlarının bir araya gelerek görüş alışverişinde bulunacağı bir platform oluşturulması ve  “Akıllı Ulaşım Sistemleri Strateji Belgesi” için bir yol haritası hazırlanması amacıyla 25 Mayıs 2012 tarihinde “Türkiye Ulusal Akıllı Ulaşım Sistemleri </a:t>
            </a:r>
            <a:r>
              <a:rPr lang="tr-TR" sz="1200" kern="1200" dirty="0" err="1" smtClean="0">
                <a:solidFill>
                  <a:schemeClr val="tx1"/>
                </a:solidFill>
                <a:effectLst/>
                <a:latin typeface="+mn-lt"/>
                <a:ea typeface="+mn-ea"/>
                <a:cs typeface="+mn-cs"/>
              </a:rPr>
              <a:t>Çalıştayı</a:t>
            </a:r>
            <a:r>
              <a:rPr lang="tr-TR" sz="1200" kern="1200" dirty="0" smtClean="0">
                <a:solidFill>
                  <a:schemeClr val="tx1"/>
                </a:solidFill>
                <a:effectLst/>
                <a:latin typeface="+mn-lt"/>
                <a:ea typeface="+mn-ea"/>
                <a:cs typeface="+mn-cs"/>
              </a:rPr>
              <a:t>” düzenlenecektir. Düzenlenecek bu </a:t>
            </a:r>
            <a:r>
              <a:rPr lang="tr-TR" sz="1200" kern="1200" dirty="0" err="1" smtClean="0">
                <a:solidFill>
                  <a:schemeClr val="tx1"/>
                </a:solidFill>
                <a:effectLst/>
                <a:latin typeface="+mn-lt"/>
                <a:ea typeface="+mn-ea"/>
                <a:cs typeface="+mn-cs"/>
              </a:rPr>
              <a:t>çalıştayda</a:t>
            </a:r>
            <a:r>
              <a:rPr lang="tr-TR" sz="1200" kern="1200" dirty="0" smtClean="0">
                <a:solidFill>
                  <a:schemeClr val="tx1"/>
                </a:solidFill>
                <a:effectLst/>
                <a:latin typeface="+mn-lt"/>
                <a:ea typeface="+mn-ea"/>
                <a:cs typeface="+mn-cs"/>
              </a:rPr>
              <a:t> kamu, özel sektör, akademisyen ve sivil toplum örgütlerinden çok sayıda paydaş, panelist ve katılımcı olarak yer alacaktır.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7C7C8DE4-07BC-42E4-9A3A-2BA0C9365A2B}" type="slidenum">
              <a:rPr lang="tr-TR" smtClean="0"/>
              <a:pPr/>
              <a:t>96</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Bakanlığımızın önderliğinde “Türkiye Akıllı Ulaşım Sistemleri Derneği”nin (AUS Türkiye - ITS Türkiye) kurulmasına yönelik hazırlık çalışmaları devam etmektedir. Dernek ile ulaştırma sektöründe faaliyet gösteren kurumlar, karar vericiler, büyük işverenler, akademisyenler ve sivil toplum kuruluşlarından oluşan önemli paydaşların bir araya getirilmesi ve akıllı ulaşım sistemlerinin geliştirilerek yaygınlaştırılmasını sağlayacak çalışmalar yapılması amaçlanmaktadır.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Avrupa ülkelerinde akıllı ulaşım konusunda birçok paydaşı bünyesinde barındıran, Avrupa akıllı ulaşım politika ve stratejilerine yön veren çok uluslu yapıdaki </a:t>
            </a:r>
            <a:r>
              <a:rPr lang="tr-TR" sz="1200" kern="1200" dirty="0" err="1" smtClean="0">
                <a:solidFill>
                  <a:schemeClr val="tx1"/>
                </a:solidFill>
                <a:effectLst/>
                <a:latin typeface="+mn-lt"/>
                <a:ea typeface="+mn-ea"/>
                <a:cs typeface="+mn-cs"/>
              </a:rPr>
              <a:t>ERTICO’ya</a:t>
            </a:r>
            <a:r>
              <a:rPr lang="tr-TR" sz="1200" kern="1200" dirty="0" smtClean="0">
                <a:solidFill>
                  <a:schemeClr val="tx1"/>
                </a:solidFill>
                <a:effectLst/>
                <a:latin typeface="+mn-lt"/>
                <a:ea typeface="+mn-ea"/>
                <a:cs typeface="+mn-cs"/>
              </a:rPr>
              <a:t> Bakanlığımızın üyeliği için çeşitli görüşmelerde bulunulmuş ve resmi başvuru süreci başlatılmıştır. Türkiye Akıllı Ulaşım Sistemleri Derneği’nin, bir sonraki aşamada, ERTICO çatısı altındaki ITS </a:t>
            </a:r>
            <a:r>
              <a:rPr lang="tr-TR" sz="1200" kern="1200" dirty="0" err="1" smtClean="0">
                <a:solidFill>
                  <a:schemeClr val="tx1"/>
                </a:solidFill>
                <a:effectLst/>
                <a:latin typeface="+mn-lt"/>
                <a:ea typeface="+mn-ea"/>
                <a:cs typeface="+mn-cs"/>
              </a:rPr>
              <a:t>Nationals’a</a:t>
            </a:r>
            <a:r>
              <a:rPr lang="tr-TR" sz="1200" kern="1200" dirty="0" smtClean="0">
                <a:solidFill>
                  <a:schemeClr val="tx1"/>
                </a:solidFill>
                <a:effectLst/>
                <a:latin typeface="+mn-lt"/>
                <a:ea typeface="+mn-ea"/>
                <a:cs typeface="+mn-cs"/>
              </a:rPr>
              <a:t> üye olması planlanmaktadır.</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7C7C8DE4-07BC-42E4-9A3A-2BA0C9365A2B}" type="slidenum">
              <a:rPr lang="tr-TR" smtClean="0"/>
              <a:pPr/>
              <a:t>97</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1 Slayt Görüntüsü Yer Tutucusu"/>
          <p:cNvSpPr>
            <a:spLocks noGrp="1" noRot="1" noChangeAspect="1" noTextEdit="1"/>
          </p:cNvSpPr>
          <p:nvPr>
            <p:ph type="sldImg"/>
          </p:nvPr>
        </p:nvSpPr>
        <p:spPr bwMode="auto">
          <a:xfrm>
            <a:off x="874713" y="738188"/>
            <a:ext cx="4914900" cy="3686175"/>
          </a:xfrm>
          <a:noFill/>
          <a:ln>
            <a:solidFill>
              <a:srgbClr val="000000"/>
            </a:solidFill>
            <a:miter lim="800000"/>
            <a:headEnd/>
            <a:tailEnd/>
          </a:ln>
        </p:spPr>
      </p:sp>
      <p:sp>
        <p:nvSpPr>
          <p:cNvPr id="100354"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00355" name="3 Slayt Numarası Yer Tutucusu"/>
          <p:cNvSpPr txBox="1">
            <a:spLocks noGrp="1"/>
          </p:cNvSpPr>
          <p:nvPr/>
        </p:nvSpPr>
        <p:spPr bwMode="auto">
          <a:xfrm>
            <a:off x="3773270" y="9339746"/>
            <a:ext cx="2887913" cy="491649"/>
          </a:xfrm>
          <a:prstGeom prst="rect">
            <a:avLst/>
          </a:prstGeom>
          <a:noFill/>
          <a:ln w="9525">
            <a:noFill/>
            <a:miter lim="800000"/>
            <a:headEnd/>
            <a:tailEnd/>
          </a:ln>
        </p:spPr>
        <p:txBody>
          <a:bodyPr lIns="90471" tIns="45235" rIns="90471" bIns="45235" anchor="b"/>
          <a:lstStyle/>
          <a:p>
            <a:pPr algn="r">
              <a:lnSpc>
                <a:spcPct val="100000"/>
              </a:lnSpc>
            </a:pPr>
            <a:fld id="{EE578F65-5945-415F-94A3-EC85FD8F84D4}" type="slidenum">
              <a:rPr lang="tr-TR" sz="1200">
                <a:latin typeface="Calibri" pitchFamily="34" charset="0"/>
              </a:rPr>
              <a:pPr algn="r">
                <a:lnSpc>
                  <a:spcPct val="100000"/>
                </a:lnSpc>
              </a:pPr>
              <a:t>9</a:t>
            </a:fld>
            <a:endParaRPr lang="tr-TR"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0"/>
          <p:cNvSpPr txBox="1">
            <a:spLocks noGrp="1" noChangeArrowheads="1"/>
          </p:cNvSpPr>
          <p:nvPr/>
        </p:nvSpPr>
        <p:spPr bwMode="auto">
          <a:xfrm>
            <a:off x="3773270" y="9339746"/>
            <a:ext cx="2887913" cy="491649"/>
          </a:xfrm>
          <a:prstGeom prst="rect">
            <a:avLst/>
          </a:prstGeom>
          <a:noFill/>
          <a:ln w="9525">
            <a:noFill/>
            <a:miter lim="800000"/>
            <a:headEnd/>
            <a:tailEnd/>
          </a:ln>
        </p:spPr>
        <p:txBody>
          <a:bodyPr lIns="90471" tIns="45235" rIns="90471" bIns="45235" anchor="b"/>
          <a:lstStyle/>
          <a:p>
            <a:pPr algn="r">
              <a:lnSpc>
                <a:spcPct val="100000"/>
              </a:lnSpc>
            </a:pPr>
            <a:fld id="{EED78AD2-1869-44AA-89A3-8A3B37AE88FD}" type="slidenum">
              <a:rPr lang="tr-TR" sz="1200"/>
              <a:pPr algn="r">
                <a:lnSpc>
                  <a:spcPct val="100000"/>
                </a:lnSpc>
              </a:pPr>
              <a:t>10</a:t>
            </a:fld>
            <a:endParaRPr lang="tr-TR" sz="1200" dirty="0"/>
          </a:p>
        </p:txBody>
      </p:sp>
      <p:sp>
        <p:nvSpPr>
          <p:cNvPr id="114691" name="Text Box 1"/>
          <p:cNvSpPr txBox="1">
            <a:spLocks noChangeArrowheads="1"/>
          </p:cNvSpPr>
          <p:nvPr/>
        </p:nvSpPr>
        <p:spPr bwMode="auto">
          <a:xfrm>
            <a:off x="1110975" y="738265"/>
            <a:ext cx="4437676" cy="3681832"/>
          </a:xfrm>
          <a:prstGeom prst="rect">
            <a:avLst/>
          </a:prstGeom>
          <a:solidFill>
            <a:srgbClr val="FFFFFF"/>
          </a:solidFill>
          <a:ln w="9525">
            <a:solidFill>
              <a:srgbClr val="000000"/>
            </a:solidFill>
            <a:miter lim="800000"/>
            <a:headEnd/>
            <a:tailEnd/>
          </a:ln>
        </p:spPr>
        <p:txBody>
          <a:bodyPr wrap="none" lIns="90471" tIns="45235" rIns="90471" bIns="45235" anchor="ctr"/>
          <a:lstStyle/>
          <a:p>
            <a:pPr algn="l">
              <a:lnSpc>
                <a:spcPct val="100000"/>
              </a:lnSpc>
            </a:pPr>
            <a:endParaRPr lang="en-US" dirty="0"/>
          </a:p>
        </p:txBody>
      </p:sp>
      <p:sp>
        <p:nvSpPr>
          <p:cNvPr id="114692" name="Rectangle 2"/>
          <p:cNvSpPr>
            <a:spLocks noGrp="1" noChangeArrowheads="1"/>
          </p:cNvSpPr>
          <p:nvPr>
            <p:ph type="body"/>
          </p:nvPr>
        </p:nvSpPr>
        <p:spPr bwMode="auto">
          <a:xfrm>
            <a:off x="665963" y="4671454"/>
            <a:ext cx="5326145" cy="4420096"/>
          </a:xfrm>
          <a:noFill/>
        </p:spPr>
        <p:txBody>
          <a:bodyPr wrap="none" numCol="1" anchor="ctr"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0"/>
          <p:cNvSpPr txBox="1">
            <a:spLocks noGrp="1" noChangeArrowheads="1"/>
          </p:cNvSpPr>
          <p:nvPr/>
        </p:nvSpPr>
        <p:spPr bwMode="auto">
          <a:xfrm>
            <a:off x="3773270" y="9339746"/>
            <a:ext cx="2887913" cy="491649"/>
          </a:xfrm>
          <a:prstGeom prst="rect">
            <a:avLst/>
          </a:prstGeom>
          <a:noFill/>
          <a:ln w="9525">
            <a:noFill/>
            <a:miter lim="800000"/>
            <a:headEnd/>
            <a:tailEnd/>
          </a:ln>
        </p:spPr>
        <p:txBody>
          <a:bodyPr lIns="90471" tIns="45235" rIns="90471" bIns="45235" anchor="b"/>
          <a:lstStyle/>
          <a:p>
            <a:pPr algn="r">
              <a:lnSpc>
                <a:spcPct val="100000"/>
              </a:lnSpc>
            </a:pPr>
            <a:fld id="{8FAD7D31-C134-4261-B267-7EBF5A703306}" type="slidenum">
              <a:rPr lang="tr-TR" sz="1200"/>
              <a:pPr algn="r">
                <a:lnSpc>
                  <a:spcPct val="100000"/>
                </a:lnSpc>
              </a:pPr>
              <a:t>11</a:t>
            </a:fld>
            <a:endParaRPr lang="tr-TR" sz="1200" dirty="0"/>
          </a:p>
        </p:txBody>
      </p:sp>
      <p:sp>
        <p:nvSpPr>
          <p:cNvPr id="116739" name="Text Box 1"/>
          <p:cNvSpPr txBox="1">
            <a:spLocks noChangeArrowheads="1"/>
          </p:cNvSpPr>
          <p:nvPr/>
        </p:nvSpPr>
        <p:spPr bwMode="auto">
          <a:xfrm>
            <a:off x="1110975" y="738265"/>
            <a:ext cx="4437676" cy="3681832"/>
          </a:xfrm>
          <a:prstGeom prst="rect">
            <a:avLst/>
          </a:prstGeom>
          <a:solidFill>
            <a:srgbClr val="FFFFFF"/>
          </a:solidFill>
          <a:ln w="9525">
            <a:solidFill>
              <a:srgbClr val="000000"/>
            </a:solidFill>
            <a:miter lim="800000"/>
            <a:headEnd/>
            <a:tailEnd/>
          </a:ln>
        </p:spPr>
        <p:txBody>
          <a:bodyPr wrap="none" lIns="90471" tIns="45235" rIns="90471" bIns="45235" anchor="ctr"/>
          <a:lstStyle/>
          <a:p>
            <a:pPr algn="l">
              <a:lnSpc>
                <a:spcPct val="100000"/>
              </a:lnSpc>
            </a:pPr>
            <a:endParaRPr lang="en-US" dirty="0"/>
          </a:p>
        </p:txBody>
      </p:sp>
      <p:sp>
        <p:nvSpPr>
          <p:cNvPr id="116740" name="Rectangle 2"/>
          <p:cNvSpPr>
            <a:spLocks noGrp="1" noChangeArrowheads="1"/>
          </p:cNvSpPr>
          <p:nvPr>
            <p:ph type="body"/>
          </p:nvPr>
        </p:nvSpPr>
        <p:spPr bwMode="auto">
          <a:xfrm>
            <a:off x="665963" y="4671454"/>
            <a:ext cx="5326145" cy="4420096"/>
          </a:xfrm>
          <a:noFill/>
        </p:spPr>
        <p:txBody>
          <a:bodyPr wrap="none" numCol="1" anchor="ctr"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0"/>
          <p:cNvSpPr txBox="1">
            <a:spLocks noGrp="1" noChangeArrowheads="1"/>
          </p:cNvSpPr>
          <p:nvPr/>
        </p:nvSpPr>
        <p:spPr bwMode="auto">
          <a:xfrm>
            <a:off x="3773270" y="9339746"/>
            <a:ext cx="2887913" cy="491649"/>
          </a:xfrm>
          <a:prstGeom prst="rect">
            <a:avLst/>
          </a:prstGeom>
          <a:noFill/>
          <a:ln w="9525">
            <a:noFill/>
            <a:miter lim="800000"/>
            <a:headEnd/>
            <a:tailEnd/>
          </a:ln>
        </p:spPr>
        <p:txBody>
          <a:bodyPr lIns="90471" tIns="45235" rIns="90471" bIns="45235" anchor="b"/>
          <a:lstStyle/>
          <a:p>
            <a:pPr algn="r">
              <a:lnSpc>
                <a:spcPct val="100000"/>
              </a:lnSpc>
            </a:pPr>
            <a:fld id="{562A9F24-22FA-42BE-9D83-E2ED82DFB940}" type="slidenum">
              <a:rPr lang="tr-TR" sz="1200"/>
              <a:pPr algn="r">
                <a:lnSpc>
                  <a:spcPct val="100000"/>
                </a:lnSpc>
              </a:pPr>
              <a:t>12</a:t>
            </a:fld>
            <a:endParaRPr lang="tr-TR" sz="1200" dirty="0"/>
          </a:p>
        </p:txBody>
      </p:sp>
      <p:sp>
        <p:nvSpPr>
          <p:cNvPr id="118787" name="Text Box 1"/>
          <p:cNvSpPr txBox="1">
            <a:spLocks noChangeArrowheads="1"/>
          </p:cNvSpPr>
          <p:nvPr/>
        </p:nvSpPr>
        <p:spPr bwMode="auto">
          <a:xfrm>
            <a:off x="1110975" y="738265"/>
            <a:ext cx="4437676" cy="3681832"/>
          </a:xfrm>
          <a:prstGeom prst="rect">
            <a:avLst/>
          </a:prstGeom>
          <a:solidFill>
            <a:srgbClr val="FFFFFF"/>
          </a:solidFill>
          <a:ln w="9525">
            <a:solidFill>
              <a:srgbClr val="000000"/>
            </a:solidFill>
            <a:miter lim="800000"/>
            <a:headEnd/>
            <a:tailEnd/>
          </a:ln>
        </p:spPr>
        <p:txBody>
          <a:bodyPr wrap="none" lIns="90471" tIns="45235" rIns="90471" bIns="45235" anchor="ctr"/>
          <a:lstStyle/>
          <a:p>
            <a:pPr algn="l">
              <a:lnSpc>
                <a:spcPct val="100000"/>
              </a:lnSpc>
            </a:pPr>
            <a:endParaRPr lang="en-US" dirty="0"/>
          </a:p>
        </p:txBody>
      </p:sp>
      <p:sp>
        <p:nvSpPr>
          <p:cNvPr id="118788" name="Rectangle 2"/>
          <p:cNvSpPr>
            <a:spLocks noGrp="1" noChangeArrowheads="1"/>
          </p:cNvSpPr>
          <p:nvPr>
            <p:ph type="body"/>
          </p:nvPr>
        </p:nvSpPr>
        <p:spPr bwMode="auto">
          <a:xfrm>
            <a:off x="665963" y="4671454"/>
            <a:ext cx="5326145" cy="4420096"/>
          </a:xfrm>
          <a:noFill/>
        </p:spPr>
        <p:txBody>
          <a:bodyPr wrap="none" numCol="1" anchor="ctr"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0"/>
          <p:cNvSpPr txBox="1">
            <a:spLocks noGrp="1" noChangeArrowheads="1"/>
          </p:cNvSpPr>
          <p:nvPr/>
        </p:nvSpPr>
        <p:spPr bwMode="auto">
          <a:xfrm>
            <a:off x="3773270" y="9339746"/>
            <a:ext cx="2887913" cy="491649"/>
          </a:xfrm>
          <a:prstGeom prst="rect">
            <a:avLst/>
          </a:prstGeom>
          <a:noFill/>
          <a:ln w="9525">
            <a:noFill/>
            <a:miter lim="800000"/>
            <a:headEnd/>
            <a:tailEnd/>
          </a:ln>
        </p:spPr>
        <p:txBody>
          <a:bodyPr lIns="90471" tIns="45235" rIns="90471" bIns="45235" anchor="b"/>
          <a:lstStyle/>
          <a:p>
            <a:pPr algn="r">
              <a:lnSpc>
                <a:spcPct val="100000"/>
              </a:lnSpc>
            </a:pPr>
            <a:fld id="{E2F57CD4-A715-43EE-B120-0291EB10093E}" type="slidenum">
              <a:rPr lang="tr-TR" sz="1200"/>
              <a:pPr algn="r">
                <a:lnSpc>
                  <a:spcPct val="100000"/>
                </a:lnSpc>
              </a:pPr>
              <a:t>13</a:t>
            </a:fld>
            <a:endParaRPr lang="tr-TR" sz="1200" dirty="0"/>
          </a:p>
        </p:txBody>
      </p:sp>
      <p:sp>
        <p:nvSpPr>
          <p:cNvPr id="120835" name="Text Box 1"/>
          <p:cNvSpPr txBox="1">
            <a:spLocks noChangeArrowheads="1"/>
          </p:cNvSpPr>
          <p:nvPr/>
        </p:nvSpPr>
        <p:spPr bwMode="auto">
          <a:xfrm>
            <a:off x="1110975" y="738265"/>
            <a:ext cx="4437676" cy="3681832"/>
          </a:xfrm>
          <a:prstGeom prst="rect">
            <a:avLst/>
          </a:prstGeom>
          <a:solidFill>
            <a:srgbClr val="FFFFFF"/>
          </a:solidFill>
          <a:ln w="9525">
            <a:solidFill>
              <a:srgbClr val="000000"/>
            </a:solidFill>
            <a:miter lim="800000"/>
            <a:headEnd/>
            <a:tailEnd/>
          </a:ln>
        </p:spPr>
        <p:txBody>
          <a:bodyPr wrap="none" lIns="90471" tIns="45235" rIns="90471" bIns="45235" anchor="ctr"/>
          <a:lstStyle/>
          <a:p>
            <a:pPr algn="l">
              <a:lnSpc>
                <a:spcPct val="100000"/>
              </a:lnSpc>
            </a:pPr>
            <a:endParaRPr lang="en-US" dirty="0"/>
          </a:p>
        </p:txBody>
      </p:sp>
      <p:sp>
        <p:nvSpPr>
          <p:cNvPr id="120836" name="Rectangle 2"/>
          <p:cNvSpPr>
            <a:spLocks noGrp="1" noChangeArrowheads="1"/>
          </p:cNvSpPr>
          <p:nvPr>
            <p:ph type="body"/>
          </p:nvPr>
        </p:nvSpPr>
        <p:spPr bwMode="auto">
          <a:xfrm>
            <a:off x="665963" y="4671454"/>
            <a:ext cx="5326145" cy="4420096"/>
          </a:xfrm>
          <a:noFill/>
        </p:spPr>
        <p:txBody>
          <a:bodyPr wrap="none" numCol="1" anchor="ctr"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0"/>
          <p:cNvSpPr txBox="1">
            <a:spLocks noGrp="1" noChangeArrowheads="1"/>
          </p:cNvSpPr>
          <p:nvPr/>
        </p:nvSpPr>
        <p:spPr bwMode="auto">
          <a:xfrm>
            <a:off x="3773270" y="9339746"/>
            <a:ext cx="2887913" cy="491649"/>
          </a:xfrm>
          <a:prstGeom prst="rect">
            <a:avLst/>
          </a:prstGeom>
          <a:noFill/>
          <a:ln w="9525">
            <a:noFill/>
            <a:miter lim="800000"/>
            <a:headEnd/>
            <a:tailEnd/>
          </a:ln>
        </p:spPr>
        <p:txBody>
          <a:bodyPr lIns="90471" tIns="45235" rIns="90471" bIns="45235" anchor="b"/>
          <a:lstStyle/>
          <a:p>
            <a:pPr algn="r">
              <a:lnSpc>
                <a:spcPct val="100000"/>
              </a:lnSpc>
            </a:pPr>
            <a:fld id="{DEE28F5B-D66C-4761-9903-CF6AA95D714A}" type="slidenum">
              <a:rPr lang="tr-TR" sz="1200"/>
              <a:pPr algn="r">
                <a:lnSpc>
                  <a:spcPct val="100000"/>
                </a:lnSpc>
              </a:pPr>
              <a:t>14</a:t>
            </a:fld>
            <a:endParaRPr lang="tr-TR" sz="1200" dirty="0"/>
          </a:p>
        </p:txBody>
      </p:sp>
      <p:sp>
        <p:nvSpPr>
          <p:cNvPr id="102403" name="Text Box 1"/>
          <p:cNvSpPr txBox="1">
            <a:spLocks noChangeArrowheads="1"/>
          </p:cNvSpPr>
          <p:nvPr/>
        </p:nvSpPr>
        <p:spPr bwMode="auto">
          <a:xfrm>
            <a:off x="1110975" y="738265"/>
            <a:ext cx="4437676" cy="3681832"/>
          </a:xfrm>
          <a:prstGeom prst="rect">
            <a:avLst/>
          </a:prstGeom>
          <a:solidFill>
            <a:srgbClr val="FFFFFF"/>
          </a:solidFill>
          <a:ln w="9525">
            <a:solidFill>
              <a:srgbClr val="000000"/>
            </a:solidFill>
            <a:miter lim="800000"/>
            <a:headEnd/>
            <a:tailEnd/>
          </a:ln>
        </p:spPr>
        <p:txBody>
          <a:bodyPr wrap="none" lIns="90471" tIns="45235" rIns="90471" bIns="45235" anchor="ctr"/>
          <a:lstStyle/>
          <a:p>
            <a:pPr algn="l">
              <a:lnSpc>
                <a:spcPct val="100000"/>
              </a:lnSpc>
            </a:pPr>
            <a:endParaRPr lang="en-US" dirty="0"/>
          </a:p>
        </p:txBody>
      </p:sp>
      <p:sp>
        <p:nvSpPr>
          <p:cNvPr id="102404" name="Rectangle 2"/>
          <p:cNvSpPr>
            <a:spLocks noGrp="1" noChangeArrowheads="1"/>
          </p:cNvSpPr>
          <p:nvPr>
            <p:ph type="body"/>
          </p:nvPr>
        </p:nvSpPr>
        <p:spPr bwMode="auto">
          <a:xfrm>
            <a:off x="665963" y="4671454"/>
            <a:ext cx="5326145" cy="4420096"/>
          </a:xfrm>
          <a:noFill/>
        </p:spPr>
        <p:txBody>
          <a:bodyPr wrap="none" numCol="1" anchor="ctr"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4 Altbilgi Yer Tutucusu"/>
          <p:cNvSpPr>
            <a:spLocks noGrp="1"/>
          </p:cNvSpPr>
          <p:nvPr>
            <p:ph type="ftr" sz="quarter" idx="11"/>
          </p:nvPr>
        </p:nvSpPr>
        <p:spPr/>
        <p:txBody>
          <a:bodyPr/>
          <a:lstStyle/>
          <a:p>
            <a:endParaRPr lang="tr-TR" dirty="0" smtClean="0"/>
          </a:p>
        </p:txBody>
      </p:sp>
      <p:sp>
        <p:nvSpPr>
          <p:cNvPr id="6" name="5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11"/>
          </p:nvPr>
        </p:nvSpPr>
        <p:spPr/>
        <p:txBody>
          <a:bodyPr/>
          <a:lstStyle/>
          <a:p>
            <a:endParaRPr lang="tr-TR" dirty="0" smtClean="0"/>
          </a:p>
        </p:txBody>
      </p:sp>
      <p:sp>
        <p:nvSpPr>
          <p:cNvPr id="7" name="6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44C7C163-67D6-4C9C-8723-B0A284654E5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pt_altlik.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7C163-67D6-4C9C-8723-B0A284654E5E}"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kugm.gov.tr/"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jpe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www.ulasim.gov.tr/"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notesSlide" Target="../notesSlides/notesSlide4.xml"/><Relationship Id="rId7" Type="http://schemas.openxmlformats.org/officeDocument/2006/relationships/image" Target="../media/image12.jpe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slideLayout" Target="../slideLayouts/slideLayout1.xml"/><Relationship Id="rId16" Type="http://schemas.openxmlformats.org/officeDocument/2006/relationships/image" Target="../media/image19.png"/><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oleObject" Target="../embeddings/oleObject2.bin"/><Relationship Id="rId5" Type="http://schemas.openxmlformats.org/officeDocument/2006/relationships/image" Target="../media/image10.png"/><Relationship Id="rId15" Type="http://schemas.openxmlformats.org/officeDocument/2006/relationships/oleObject" Target="../embeddings/oleObject3.bin"/><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oleObject" Target="../embeddings/oleObject1.bin"/><Relationship Id="rId9" Type="http://schemas.openxmlformats.org/officeDocument/2006/relationships/image" Target="../media/image14.png"/><Relationship Id="rId14" Type="http://schemas.openxmlformats.org/officeDocument/2006/relationships/image" Target="../media/image1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331640" y="3212976"/>
            <a:ext cx="6336704" cy="1200329"/>
          </a:xfrm>
          <a:prstGeom prst="rect">
            <a:avLst/>
          </a:prstGeom>
          <a:noFill/>
          <a:ln w="9525" algn="ctr">
            <a:noFill/>
            <a:miter lim="800000"/>
            <a:headEnd/>
            <a:tailEnd/>
          </a:ln>
          <a:effectLst/>
        </p:spPr>
        <p:txBody>
          <a:bodyPr wrap="square">
            <a:spAutoFit/>
          </a:bodyPr>
          <a:lstStyle/>
          <a:p>
            <a:pPr algn="ctr">
              <a:buClr>
                <a:srgbClr val="FF3300"/>
              </a:buClr>
            </a:pPr>
            <a:r>
              <a:rPr lang="tr-TR" sz="2400" dirty="0" smtClean="0"/>
              <a:t>TÜRKİYE CUMHURİYETİ </a:t>
            </a:r>
          </a:p>
          <a:p>
            <a:pPr algn="ctr">
              <a:buClr>
                <a:srgbClr val="FF3300"/>
              </a:buClr>
            </a:pPr>
            <a:r>
              <a:rPr lang="tr-TR" sz="2400" dirty="0" smtClean="0"/>
              <a:t>ULAŞTIRMA DENİZCİLİK VE HABERLEŞME </a:t>
            </a:r>
            <a:br>
              <a:rPr lang="tr-TR" sz="2400" dirty="0" smtClean="0"/>
            </a:br>
            <a:r>
              <a:rPr lang="tr-TR" sz="2400" dirty="0" smtClean="0"/>
              <a:t>BAKANLIĞI</a:t>
            </a:r>
            <a:endParaRPr lang="tr-TR" sz="2400" dirty="0">
              <a:solidFill>
                <a:schemeClr val="tx1"/>
              </a:solidFill>
            </a:endParaRPr>
          </a:p>
        </p:txBody>
      </p:sp>
      <p:pic>
        <p:nvPicPr>
          <p:cNvPr id="4097" name="Picture 1"/>
          <p:cNvPicPr>
            <a:picLocks noChangeAspect="1" noChangeArrowheads="1"/>
          </p:cNvPicPr>
          <p:nvPr/>
        </p:nvPicPr>
        <p:blipFill>
          <a:blip r:embed="rId3" cstate="print"/>
          <a:srcRect/>
          <a:stretch>
            <a:fillRect/>
          </a:stretch>
        </p:blipFill>
        <p:spPr bwMode="auto">
          <a:xfrm>
            <a:off x="3707904" y="1916832"/>
            <a:ext cx="1440160" cy="1165844"/>
          </a:xfrm>
          <a:prstGeom prst="rect">
            <a:avLst/>
          </a:prstGeom>
          <a:noFill/>
          <a:ln w="9525">
            <a:noFill/>
            <a:miter lim="800000"/>
            <a:headEnd/>
            <a:tailEnd/>
          </a:ln>
        </p:spPr>
      </p:pic>
      <p:sp>
        <p:nvSpPr>
          <p:cNvPr id="7" name="6 Slayt Numarası Yer Tutucusu"/>
          <p:cNvSpPr>
            <a:spLocks noGrp="1"/>
          </p:cNvSpPr>
          <p:nvPr>
            <p:ph type="sldNum" sz="quarter" idx="12"/>
          </p:nvPr>
        </p:nvSpPr>
        <p:spPr/>
        <p:txBody>
          <a:bodyPr/>
          <a:lstStyle/>
          <a:p>
            <a:endParaRPr lang="tr-TR" dirty="0" smtClean="0">
              <a:solidFill>
                <a:schemeClr val="tx1"/>
              </a:solidFill>
            </a:endParaRPr>
          </a:p>
          <a:p>
            <a:endParaRPr lang="tr-T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467544" y="601524"/>
            <a:ext cx="4105275" cy="523220"/>
          </a:xfrm>
          <a:prstGeom prst="rect">
            <a:avLst/>
          </a:prstGeom>
          <a:noFill/>
          <a:ln w="9525">
            <a:noFill/>
            <a:miter lim="800000"/>
            <a:headEnd/>
            <a:tailEnd/>
          </a:ln>
          <a:effectLst/>
        </p:spPr>
        <p:txBody>
          <a:bodyPr>
            <a:spAutoFit/>
          </a:bodyPr>
          <a:lstStyle/>
          <a:p>
            <a:pPr algn="l">
              <a:lnSpc>
                <a:spcPct val="100000"/>
              </a:lnSpc>
              <a:spcBef>
                <a:spcPct val="50000"/>
              </a:spcBef>
            </a:pPr>
            <a:r>
              <a:rPr lang="tr-TR" sz="2800" dirty="0" smtClean="0">
                <a:solidFill>
                  <a:srgbClr val="FF0000"/>
                </a:solidFill>
                <a:effectLst>
                  <a:outerShdw blurRad="38100" dist="38100" dir="2700000" algn="tl">
                    <a:srgbClr val="000000">
                      <a:alpha val="43137"/>
                    </a:srgbClr>
                  </a:outerShdw>
                </a:effectLst>
                <a:ea typeface="+mj-ea"/>
                <a:cs typeface="+mj-cs"/>
              </a:rPr>
              <a:t>Yetki Belgeleri Modülü</a:t>
            </a:r>
            <a:endParaRPr lang="tr-TR" sz="2800" dirty="0">
              <a:solidFill>
                <a:srgbClr val="FF0000"/>
              </a:solidFill>
              <a:effectLst>
                <a:outerShdw blurRad="38100" dist="38100" dir="2700000" algn="tl">
                  <a:srgbClr val="000000">
                    <a:alpha val="43137"/>
                  </a:srgbClr>
                </a:outerShdw>
              </a:effectLst>
              <a:ea typeface="+mj-ea"/>
              <a:cs typeface="+mj-cs"/>
            </a:endParaRPr>
          </a:p>
        </p:txBody>
      </p:sp>
      <p:sp>
        <p:nvSpPr>
          <p:cNvPr id="113669" name="Text Box 5"/>
          <p:cNvSpPr txBox="1">
            <a:spLocks noChangeArrowheads="1"/>
          </p:cNvSpPr>
          <p:nvPr/>
        </p:nvSpPr>
        <p:spPr bwMode="auto">
          <a:xfrm>
            <a:off x="467544" y="1412776"/>
            <a:ext cx="7992888" cy="4524315"/>
          </a:xfrm>
          <a:prstGeom prst="rect">
            <a:avLst/>
          </a:prstGeom>
          <a:noFill/>
          <a:ln w="9525">
            <a:noFill/>
            <a:miter lim="800000"/>
            <a:headEnd/>
            <a:tailEnd/>
          </a:ln>
          <a:effectLst/>
        </p:spPr>
        <p:txBody>
          <a:bodyPr wrap="square">
            <a:spAutoFit/>
          </a:bodyPr>
          <a:lstStyle/>
          <a:p>
            <a:pPr marL="88900" indent="-88900" algn="just">
              <a:lnSpc>
                <a:spcPct val="100000"/>
              </a:lnSpc>
              <a:spcBef>
                <a:spcPct val="50000"/>
              </a:spcBef>
              <a:buFont typeface="Wingdings" pitchFamily="2" charset="2"/>
              <a:buChar char="v"/>
            </a:pPr>
            <a:r>
              <a:rPr lang="tr-TR" b="0" dirty="0">
                <a:solidFill>
                  <a:schemeClr val="tx1"/>
                </a:solidFill>
                <a:effectLst/>
                <a:latin typeface="+mj-lt"/>
                <a:ea typeface="Tahoma" pitchFamily="34" charset="0"/>
                <a:cs typeface="Tahoma" pitchFamily="34" charset="0"/>
              </a:rPr>
              <a:t> Yetki belgesi türlerinin tanımlanması,</a:t>
            </a:r>
          </a:p>
          <a:p>
            <a:pPr marL="88900" indent="-88900" algn="just">
              <a:lnSpc>
                <a:spcPct val="100000"/>
              </a:lnSpc>
              <a:spcBef>
                <a:spcPct val="50000"/>
              </a:spcBef>
              <a:buFont typeface="Wingdings" pitchFamily="2" charset="2"/>
              <a:buChar char="v"/>
            </a:pPr>
            <a:r>
              <a:rPr lang="tr-TR" b="0" dirty="0">
                <a:solidFill>
                  <a:schemeClr val="tx1"/>
                </a:solidFill>
                <a:effectLst/>
                <a:latin typeface="+mj-lt"/>
                <a:ea typeface="Tahoma" pitchFamily="34" charset="0"/>
                <a:cs typeface="Tahoma" pitchFamily="34" charset="0"/>
              </a:rPr>
              <a:t> Yetki belgeleri ücretlerinin tanımlanması ve takibi,</a:t>
            </a:r>
          </a:p>
          <a:p>
            <a:pPr marL="88900" indent="-88900" algn="just">
              <a:lnSpc>
                <a:spcPct val="100000"/>
              </a:lnSpc>
              <a:spcBef>
                <a:spcPct val="50000"/>
              </a:spcBef>
              <a:buFont typeface="Wingdings" pitchFamily="2" charset="2"/>
              <a:buChar char="v"/>
            </a:pPr>
            <a:r>
              <a:rPr lang="tr-TR" b="0" dirty="0">
                <a:solidFill>
                  <a:schemeClr val="tx1"/>
                </a:solidFill>
                <a:effectLst/>
                <a:latin typeface="+mj-lt"/>
                <a:ea typeface="Tahoma" pitchFamily="34" charset="0"/>
                <a:cs typeface="Tahoma" pitchFamily="34" charset="0"/>
              </a:rPr>
              <a:t> Her bir yetki belgesi için almanın, yenilemenin şartlarının   tanımlanması ve </a:t>
            </a:r>
            <a:r>
              <a:rPr lang="tr-TR" b="0" dirty="0" smtClean="0">
                <a:solidFill>
                  <a:schemeClr val="tx1"/>
                </a:solidFill>
                <a:effectLst/>
                <a:latin typeface="+mj-lt"/>
                <a:ea typeface="Tahoma" pitchFamily="34" charset="0"/>
                <a:cs typeface="Tahoma" pitchFamily="34" charset="0"/>
              </a:rPr>
              <a:t>   </a:t>
            </a:r>
          </a:p>
          <a:p>
            <a:pPr marL="88900" indent="-88900" algn="just">
              <a:lnSpc>
                <a:spcPct val="100000"/>
              </a:lnSpc>
              <a:spcBef>
                <a:spcPct val="50000"/>
              </a:spcBef>
            </a:pPr>
            <a:r>
              <a:rPr lang="tr-TR" dirty="0" smtClean="0">
                <a:latin typeface="+mj-lt"/>
                <a:ea typeface="Tahoma" pitchFamily="34" charset="0"/>
                <a:cs typeface="Tahoma" pitchFamily="34" charset="0"/>
              </a:rPr>
              <a:t>     </a:t>
            </a:r>
            <a:r>
              <a:rPr lang="tr-TR" b="0" dirty="0" smtClean="0">
                <a:solidFill>
                  <a:schemeClr val="tx1"/>
                </a:solidFill>
                <a:effectLst/>
                <a:latin typeface="+mj-lt"/>
                <a:ea typeface="Tahoma" pitchFamily="34" charset="0"/>
                <a:cs typeface="Tahoma" pitchFamily="34" charset="0"/>
              </a:rPr>
              <a:t>kontrollerinin </a:t>
            </a:r>
            <a:r>
              <a:rPr lang="tr-TR" b="0" dirty="0">
                <a:solidFill>
                  <a:schemeClr val="tx1"/>
                </a:solidFill>
                <a:effectLst/>
                <a:latin typeface="+mj-lt"/>
                <a:ea typeface="Tahoma" pitchFamily="34" charset="0"/>
                <a:cs typeface="Tahoma" pitchFamily="34" charset="0"/>
              </a:rPr>
              <a:t>yapılarak yetki belgelerinin verilmesi,</a:t>
            </a:r>
          </a:p>
          <a:p>
            <a:pPr marL="88900" indent="-88900" algn="just">
              <a:lnSpc>
                <a:spcPct val="100000"/>
              </a:lnSpc>
              <a:spcBef>
                <a:spcPct val="50000"/>
              </a:spcBef>
              <a:buFont typeface="Wingdings" pitchFamily="2" charset="2"/>
              <a:buChar char="v"/>
            </a:pPr>
            <a:r>
              <a:rPr lang="tr-TR" b="0" dirty="0">
                <a:solidFill>
                  <a:schemeClr val="tx1"/>
                </a:solidFill>
                <a:effectLst/>
                <a:latin typeface="+mj-lt"/>
                <a:ea typeface="Tahoma" pitchFamily="34" charset="0"/>
                <a:cs typeface="Tahoma" pitchFamily="34" charset="0"/>
              </a:rPr>
              <a:t> Yetki belgesine eklenecek taşıtların EGM sisteminden otomatik  kontrol edilmesi </a:t>
            </a:r>
            <a:endParaRPr lang="tr-TR" b="0" dirty="0" smtClean="0">
              <a:solidFill>
                <a:schemeClr val="tx1"/>
              </a:solidFill>
              <a:effectLst/>
              <a:latin typeface="+mj-lt"/>
              <a:ea typeface="Tahoma" pitchFamily="34" charset="0"/>
              <a:cs typeface="Tahoma" pitchFamily="34" charset="0"/>
            </a:endParaRPr>
          </a:p>
          <a:p>
            <a:pPr marL="88900" indent="-88900" algn="just">
              <a:lnSpc>
                <a:spcPct val="100000"/>
              </a:lnSpc>
              <a:spcBef>
                <a:spcPct val="50000"/>
              </a:spcBef>
            </a:pPr>
            <a:r>
              <a:rPr lang="tr-TR" dirty="0" smtClean="0">
                <a:latin typeface="+mj-lt"/>
                <a:ea typeface="Tahoma" pitchFamily="34" charset="0"/>
                <a:cs typeface="Tahoma" pitchFamily="34" charset="0"/>
              </a:rPr>
              <a:t>     </a:t>
            </a:r>
            <a:r>
              <a:rPr lang="tr-TR" b="0" dirty="0" smtClean="0">
                <a:solidFill>
                  <a:schemeClr val="tx1"/>
                </a:solidFill>
                <a:effectLst/>
                <a:latin typeface="+mj-lt"/>
                <a:ea typeface="Tahoma" pitchFamily="34" charset="0"/>
                <a:cs typeface="Tahoma" pitchFamily="34" charset="0"/>
              </a:rPr>
              <a:t>ve </a:t>
            </a:r>
            <a:r>
              <a:rPr lang="tr-TR" b="0" dirty="0">
                <a:solidFill>
                  <a:schemeClr val="tx1"/>
                </a:solidFill>
                <a:effectLst/>
                <a:latin typeface="+mj-lt"/>
                <a:ea typeface="Tahoma" pitchFamily="34" charset="0"/>
                <a:cs typeface="Tahoma" pitchFamily="34" charset="0"/>
              </a:rPr>
              <a:t>taşıt kartlarının düzenlenmesi,</a:t>
            </a:r>
          </a:p>
          <a:p>
            <a:pPr marL="88900" indent="-88900" algn="just">
              <a:lnSpc>
                <a:spcPct val="100000"/>
              </a:lnSpc>
              <a:spcBef>
                <a:spcPct val="50000"/>
              </a:spcBef>
              <a:buFont typeface="Wingdings" pitchFamily="2" charset="2"/>
              <a:buChar char="v"/>
            </a:pPr>
            <a:r>
              <a:rPr lang="tr-TR" b="0" dirty="0">
                <a:solidFill>
                  <a:schemeClr val="tx1"/>
                </a:solidFill>
                <a:effectLst/>
                <a:latin typeface="+mj-lt"/>
                <a:ea typeface="Tahoma" pitchFamily="34" charset="0"/>
                <a:cs typeface="Tahoma" pitchFamily="34" charset="0"/>
              </a:rPr>
              <a:t> Ödemelerin Vakıflar veya Ziraat Bankasından yapıldığının </a:t>
            </a:r>
            <a:r>
              <a:rPr lang="tr-TR" b="0" dirty="0" smtClean="0">
                <a:solidFill>
                  <a:schemeClr val="tx1"/>
                </a:solidFill>
                <a:effectLst/>
                <a:latin typeface="+mj-lt"/>
                <a:ea typeface="Tahoma" pitchFamily="34" charset="0"/>
                <a:cs typeface="Tahoma" pitchFamily="34" charset="0"/>
              </a:rPr>
              <a:t>online </a:t>
            </a:r>
            <a:r>
              <a:rPr lang="tr-TR" b="0" dirty="0">
                <a:solidFill>
                  <a:schemeClr val="tx1"/>
                </a:solidFill>
                <a:effectLst/>
                <a:latin typeface="+mj-lt"/>
                <a:ea typeface="Tahoma" pitchFamily="34" charset="0"/>
                <a:cs typeface="Tahoma" pitchFamily="34" charset="0"/>
              </a:rPr>
              <a:t>kontrolü,</a:t>
            </a:r>
          </a:p>
          <a:p>
            <a:pPr marL="88900" indent="-88900" algn="just">
              <a:lnSpc>
                <a:spcPct val="100000"/>
              </a:lnSpc>
              <a:spcBef>
                <a:spcPct val="50000"/>
              </a:spcBef>
              <a:buFont typeface="Wingdings" pitchFamily="2" charset="2"/>
              <a:buChar char="v"/>
            </a:pPr>
            <a:r>
              <a:rPr lang="tr-TR" b="0" dirty="0">
                <a:solidFill>
                  <a:schemeClr val="tx1"/>
                </a:solidFill>
                <a:effectLst/>
                <a:latin typeface="+mj-lt"/>
                <a:ea typeface="Tahoma" pitchFamily="34" charset="0"/>
                <a:cs typeface="Tahoma" pitchFamily="34" charset="0"/>
              </a:rPr>
              <a:t> Yetki belgesi talep edenlere ait bilgilerin </a:t>
            </a:r>
            <a:r>
              <a:rPr lang="tr-TR" b="0" dirty="0" smtClean="0">
                <a:solidFill>
                  <a:schemeClr val="tx1"/>
                </a:solidFill>
                <a:effectLst/>
                <a:latin typeface="+mj-lt"/>
                <a:ea typeface="Tahoma" pitchFamily="34" charset="0"/>
                <a:cs typeface="Tahoma" pitchFamily="34" charset="0"/>
              </a:rPr>
              <a:t>online </a:t>
            </a:r>
            <a:r>
              <a:rPr lang="tr-TR" b="0" dirty="0">
                <a:solidFill>
                  <a:schemeClr val="tx1"/>
                </a:solidFill>
                <a:effectLst/>
                <a:latin typeface="+mj-lt"/>
                <a:ea typeface="Tahoma" pitchFamily="34" charset="0"/>
                <a:cs typeface="Tahoma" pitchFamily="34" charset="0"/>
              </a:rPr>
              <a:t>olarak Gelir İdaresi Başkanlığı ile </a:t>
            </a:r>
            <a:endParaRPr lang="tr-TR" b="0" dirty="0" smtClean="0">
              <a:solidFill>
                <a:schemeClr val="tx1"/>
              </a:solidFill>
              <a:effectLst/>
              <a:latin typeface="+mj-lt"/>
              <a:ea typeface="Tahoma" pitchFamily="34" charset="0"/>
              <a:cs typeface="Tahoma" pitchFamily="34" charset="0"/>
            </a:endParaRPr>
          </a:p>
          <a:p>
            <a:pPr marL="88900" indent="-88900" algn="just">
              <a:lnSpc>
                <a:spcPct val="100000"/>
              </a:lnSpc>
              <a:spcBef>
                <a:spcPct val="50000"/>
              </a:spcBef>
            </a:pPr>
            <a:r>
              <a:rPr lang="tr-TR" dirty="0" smtClean="0">
                <a:latin typeface="+mj-lt"/>
                <a:ea typeface="Tahoma" pitchFamily="34" charset="0"/>
                <a:cs typeface="Tahoma" pitchFamily="34" charset="0"/>
              </a:rPr>
              <a:t>    </a:t>
            </a:r>
            <a:r>
              <a:rPr lang="tr-TR" b="0" dirty="0" smtClean="0">
                <a:solidFill>
                  <a:schemeClr val="tx1"/>
                </a:solidFill>
                <a:effectLst/>
                <a:latin typeface="+mj-lt"/>
                <a:ea typeface="Tahoma" pitchFamily="34" charset="0"/>
                <a:cs typeface="Tahoma" pitchFamily="34" charset="0"/>
              </a:rPr>
              <a:t>Nüfus </a:t>
            </a:r>
            <a:r>
              <a:rPr lang="tr-TR" b="0" dirty="0">
                <a:solidFill>
                  <a:schemeClr val="tx1"/>
                </a:solidFill>
                <a:effectLst/>
                <a:latin typeface="+mj-lt"/>
                <a:ea typeface="Tahoma" pitchFamily="34" charset="0"/>
                <a:cs typeface="Tahoma" pitchFamily="34" charset="0"/>
              </a:rPr>
              <a:t>ve Vatandaşlık İşleri Genel Müdürlüğü bilgi sistemlerinden otomatik olarak </a:t>
            </a:r>
            <a:endParaRPr lang="tr-TR" b="0" dirty="0" smtClean="0">
              <a:solidFill>
                <a:schemeClr val="tx1"/>
              </a:solidFill>
              <a:effectLst/>
              <a:latin typeface="+mj-lt"/>
              <a:ea typeface="Tahoma" pitchFamily="34" charset="0"/>
              <a:cs typeface="Tahoma" pitchFamily="34" charset="0"/>
            </a:endParaRPr>
          </a:p>
          <a:p>
            <a:pPr marL="88900" indent="-88900" algn="just">
              <a:lnSpc>
                <a:spcPct val="100000"/>
              </a:lnSpc>
              <a:spcBef>
                <a:spcPct val="50000"/>
              </a:spcBef>
            </a:pPr>
            <a:r>
              <a:rPr lang="tr-TR" dirty="0" smtClean="0">
                <a:latin typeface="+mj-lt"/>
                <a:ea typeface="Tahoma" pitchFamily="34" charset="0"/>
                <a:cs typeface="Tahoma" pitchFamily="34" charset="0"/>
              </a:rPr>
              <a:t>    </a:t>
            </a:r>
            <a:r>
              <a:rPr lang="tr-TR" b="0" dirty="0" smtClean="0">
                <a:solidFill>
                  <a:schemeClr val="tx1"/>
                </a:solidFill>
                <a:effectLst/>
                <a:latin typeface="+mj-lt"/>
                <a:ea typeface="Tahoma" pitchFamily="34" charset="0"/>
                <a:cs typeface="Tahoma" pitchFamily="34" charset="0"/>
              </a:rPr>
              <a:t>kontrol edilmesi gibi pek </a:t>
            </a:r>
            <a:r>
              <a:rPr lang="tr-TR" b="0" dirty="0">
                <a:solidFill>
                  <a:schemeClr val="tx1"/>
                </a:solidFill>
                <a:effectLst/>
                <a:latin typeface="+mj-lt"/>
                <a:ea typeface="Tahoma" pitchFamily="34" charset="0"/>
                <a:cs typeface="Tahoma" pitchFamily="34" charset="0"/>
              </a:rPr>
              <a:t>çok işlemin yapıldığı modüldür. </a:t>
            </a:r>
          </a:p>
          <a:p>
            <a:pPr marL="88900" indent="-88900" algn="l">
              <a:lnSpc>
                <a:spcPct val="100000"/>
              </a:lnSpc>
              <a:spcBef>
                <a:spcPct val="50000"/>
              </a:spcBef>
              <a:buFontTx/>
              <a:buChar char="•"/>
            </a:pPr>
            <a:endParaRPr lang="tr-TR" sz="1800" b="0" dirty="0">
              <a:solidFill>
                <a:schemeClr val="tx1"/>
              </a:solidFill>
              <a:effectLst/>
            </a:endParaRPr>
          </a:p>
        </p:txBody>
      </p:sp>
      <p:sp>
        <p:nvSpPr>
          <p:cNvPr id="6" name="5 Slayt Numarası Yer Tutucusu"/>
          <p:cNvSpPr>
            <a:spLocks noGrp="1"/>
          </p:cNvSpPr>
          <p:nvPr>
            <p:ph type="sldNum" sz="quarter" idx="12"/>
          </p:nvPr>
        </p:nvSpPr>
        <p:spPr/>
        <p:txBody>
          <a:bodyPr/>
          <a:lstStyle/>
          <a:p>
            <a:fld id="{44C7C163-67D6-4C9C-8723-B0A284654E5E}" type="slidenum">
              <a:rPr lang="tr-TR" smtClean="0"/>
              <a:pPr/>
              <a:t>10</a:t>
            </a:fld>
            <a:endParaRPr lang="tr-T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611560" y="424557"/>
            <a:ext cx="4105275" cy="523220"/>
          </a:xfrm>
          <a:prstGeom prst="rect">
            <a:avLst/>
          </a:prstGeom>
          <a:noFill/>
          <a:ln w="9525">
            <a:noFill/>
            <a:miter lim="800000"/>
            <a:headEnd/>
            <a:tailEnd/>
          </a:ln>
          <a:effectLst/>
        </p:spPr>
        <p:txBody>
          <a:bodyPr>
            <a:spAutoFit/>
          </a:bodyPr>
          <a:lstStyle/>
          <a:p>
            <a:pPr algn="l">
              <a:lnSpc>
                <a:spcPct val="100000"/>
              </a:lnSpc>
              <a:spcBef>
                <a:spcPct val="50000"/>
              </a:spcBef>
            </a:pPr>
            <a:r>
              <a:rPr lang="tr-TR" sz="2800" dirty="0" smtClean="0">
                <a:solidFill>
                  <a:srgbClr val="FF0000"/>
                </a:solidFill>
                <a:effectLst>
                  <a:outerShdw blurRad="38100" dist="38100" dir="2700000" algn="tl">
                    <a:srgbClr val="000000">
                      <a:alpha val="43137"/>
                    </a:srgbClr>
                  </a:outerShdw>
                </a:effectLst>
                <a:ea typeface="+mj-ea"/>
                <a:cs typeface="+mj-cs"/>
              </a:rPr>
              <a:t>Yetkilendirme Modülü</a:t>
            </a:r>
            <a:endParaRPr lang="tr-TR" sz="2800" dirty="0">
              <a:solidFill>
                <a:srgbClr val="FF0000"/>
              </a:solidFill>
              <a:effectLst>
                <a:outerShdw blurRad="38100" dist="38100" dir="2700000" algn="tl">
                  <a:srgbClr val="000000">
                    <a:alpha val="43137"/>
                  </a:srgbClr>
                </a:outerShdw>
              </a:effectLst>
              <a:ea typeface="+mj-ea"/>
              <a:cs typeface="+mj-cs"/>
            </a:endParaRPr>
          </a:p>
        </p:txBody>
      </p:sp>
      <p:sp>
        <p:nvSpPr>
          <p:cNvPr id="115716" name="Text Box 4"/>
          <p:cNvSpPr txBox="1">
            <a:spLocks noChangeArrowheads="1"/>
          </p:cNvSpPr>
          <p:nvPr/>
        </p:nvSpPr>
        <p:spPr bwMode="auto">
          <a:xfrm>
            <a:off x="612379" y="1072629"/>
            <a:ext cx="7560766" cy="880369"/>
          </a:xfrm>
          <a:prstGeom prst="rect">
            <a:avLst/>
          </a:prstGeom>
          <a:noFill/>
          <a:ln w="9525">
            <a:noFill/>
            <a:miter lim="800000"/>
            <a:headEnd/>
            <a:tailEnd/>
          </a:ln>
          <a:effectLst/>
        </p:spPr>
        <p:txBody>
          <a:bodyPr wrap="square">
            <a:spAutoFit/>
          </a:bodyPr>
          <a:lstStyle/>
          <a:p>
            <a:pPr algn="just">
              <a:lnSpc>
                <a:spcPct val="150000"/>
              </a:lnSpc>
              <a:spcBef>
                <a:spcPct val="50000"/>
              </a:spcBef>
            </a:pPr>
            <a:r>
              <a:rPr lang="tr-TR" dirty="0">
                <a:latin typeface="+mj-lt"/>
                <a:ea typeface="Tahoma" pitchFamily="34" charset="0"/>
                <a:cs typeface="Tahoma" pitchFamily="34" charset="0"/>
              </a:rPr>
              <a:t>Sistemde iş yapacak görevlilerin tanım, şifre ve yetkilerinin belirlendiği modüldür</a:t>
            </a:r>
            <a:r>
              <a:rPr lang="tr-TR" sz="1800" b="0" dirty="0">
                <a:solidFill>
                  <a:schemeClr val="tx1"/>
                </a:solidFill>
                <a:effectLst/>
                <a:latin typeface="+mj-lt"/>
                <a:ea typeface="Tahoma" pitchFamily="34" charset="0"/>
                <a:cs typeface="Tahoma" pitchFamily="34" charset="0"/>
              </a:rPr>
              <a:t>.</a:t>
            </a:r>
          </a:p>
        </p:txBody>
      </p:sp>
      <p:sp>
        <p:nvSpPr>
          <p:cNvPr id="115717" name="Text Box 5"/>
          <p:cNvSpPr txBox="1">
            <a:spLocks noChangeArrowheads="1"/>
          </p:cNvSpPr>
          <p:nvPr/>
        </p:nvSpPr>
        <p:spPr bwMode="auto">
          <a:xfrm>
            <a:off x="612379" y="2080741"/>
            <a:ext cx="4105275" cy="523220"/>
          </a:xfrm>
          <a:prstGeom prst="rect">
            <a:avLst/>
          </a:prstGeom>
          <a:noFill/>
          <a:ln w="9525">
            <a:noFill/>
            <a:miter lim="800000"/>
            <a:headEnd/>
            <a:tailEnd/>
          </a:ln>
          <a:effectLst/>
        </p:spPr>
        <p:txBody>
          <a:bodyPr>
            <a:spAutoFit/>
          </a:bodyPr>
          <a:lstStyle/>
          <a:p>
            <a:pPr>
              <a:spcBef>
                <a:spcPct val="50000"/>
              </a:spcBef>
            </a:pPr>
            <a:r>
              <a:rPr lang="tr-TR" sz="2800" dirty="0" smtClean="0">
                <a:solidFill>
                  <a:srgbClr val="FF0000"/>
                </a:solidFill>
                <a:effectLst>
                  <a:outerShdw blurRad="38100" dist="38100" dir="2700000" algn="tl">
                    <a:srgbClr val="000000">
                      <a:alpha val="43137"/>
                    </a:srgbClr>
                  </a:outerShdw>
                </a:effectLst>
                <a:ea typeface="+mj-ea"/>
                <a:cs typeface="+mj-cs"/>
              </a:rPr>
              <a:t>Sınır Kapıları Modülü</a:t>
            </a:r>
            <a:endParaRPr lang="tr-TR" sz="2800" dirty="0">
              <a:solidFill>
                <a:srgbClr val="FF0000"/>
              </a:solidFill>
              <a:effectLst>
                <a:outerShdw blurRad="38100" dist="38100" dir="2700000" algn="tl">
                  <a:srgbClr val="000000">
                    <a:alpha val="43137"/>
                  </a:srgbClr>
                </a:outerShdw>
              </a:effectLst>
              <a:ea typeface="+mj-ea"/>
              <a:cs typeface="+mj-cs"/>
            </a:endParaRPr>
          </a:p>
        </p:txBody>
      </p:sp>
      <p:sp>
        <p:nvSpPr>
          <p:cNvPr id="115718" name="Text Box 6"/>
          <p:cNvSpPr txBox="1">
            <a:spLocks noChangeArrowheads="1"/>
          </p:cNvSpPr>
          <p:nvPr/>
        </p:nvSpPr>
        <p:spPr bwMode="auto">
          <a:xfrm>
            <a:off x="612379" y="2728797"/>
            <a:ext cx="7776666" cy="3139321"/>
          </a:xfrm>
          <a:prstGeom prst="rect">
            <a:avLst/>
          </a:prstGeom>
          <a:noFill/>
          <a:ln w="9525">
            <a:noFill/>
            <a:miter lim="800000"/>
            <a:headEnd/>
            <a:tailEnd/>
          </a:ln>
          <a:effectLst/>
        </p:spPr>
        <p:txBody>
          <a:bodyPr wrap="square">
            <a:spAutoFit/>
          </a:bodyPr>
          <a:lstStyle/>
          <a:p>
            <a:pPr algn="just">
              <a:lnSpc>
                <a:spcPct val="150000"/>
              </a:lnSpc>
              <a:spcBef>
                <a:spcPct val="50000"/>
              </a:spcBef>
            </a:pPr>
            <a:r>
              <a:rPr lang="tr-TR" sz="1800" b="0" dirty="0">
                <a:solidFill>
                  <a:schemeClr val="tx1"/>
                </a:solidFill>
                <a:effectLst/>
                <a:latin typeface="+mj-lt"/>
                <a:ea typeface="Tahoma" pitchFamily="34" charset="0"/>
                <a:cs typeface="Tahoma" pitchFamily="34" charset="0"/>
              </a:rPr>
              <a:t>Kara ve deniz sınır kapılarından giriş/çıkış yapacak </a:t>
            </a:r>
            <a:r>
              <a:rPr lang="tr-TR" sz="1800" b="0" dirty="0" err="1">
                <a:solidFill>
                  <a:schemeClr val="tx1"/>
                </a:solidFill>
                <a:effectLst/>
                <a:latin typeface="+mj-lt"/>
                <a:ea typeface="Tahoma" pitchFamily="34" charset="0"/>
                <a:cs typeface="Tahoma" pitchFamily="34" charset="0"/>
              </a:rPr>
              <a:t>türk</a:t>
            </a:r>
            <a:r>
              <a:rPr lang="tr-TR" sz="1800" b="0" dirty="0">
                <a:solidFill>
                  <a:schemeClr val="tx1"/>
                </a:solidFill>
                <a:effectLst/>
                <a:latin typeface="+mj-lt"/>
                <a:ea typeface="Tahoma" pitchFamily="34" charset="0"/>
                <a:cs typeface="Tahoma" pitchFamily="34" charset="0"/>
              </a:rPr>
              <a:t> ve yabancı taşıtların ulaştırma mevzuatı, ikili ve çok taraflı anlaşmalar doğrultusunda takip ve denetiminin yapıldığı modüldür.</a:t>
            </a:r>
          </a:p>
          <a:p>
            <a:pPr algn="just">
              <a:lnSpc>
                <a:spcPct val="150000"/>
              </a:lnSpc>
              <a:spcBef>
                <a:spcPct val="50000"/>
              </a:spcBef>
            </a:pPr>
            <a:r>
              <a:rPr lang="tr-TR" sz="1800" b="0" dirty="0" smtClean="0">
                <a:solidFill>
                  <a:schemeClr val="tx1"/>
                </a:solidFill>
                <a:effectLst/>
                <a:latin typeface="+mj-lt"/>
                <a:ea typeface="Tahoma" pitchFamily="34" charset="0"/>
                <a:cs typeface="Tahoma" pitchFamily="34" charset="0"/>
              </a:rPr>
              <a:t>Sınır </a:t>
            </a:r>
            <a:r>
              <a:rPr lang="tr-TR" sz="1800" b="0" dirty="0">
                <a:solidFill>
                  <a:schemeClr val="tx1"/>
                </a:solidFill>
                <a:effectLst/>
                <a:latin typeface="+mj-lt"/>
                <a:ea typeface="Tahoma" pitchFamily="34" charset="0"/>
                <a:cs typeface="Tahoma" pitchFamily="34" charset="0"/>
              </a:rPr>
              <a:t>kapılarında görevli Gümrük ve Ticaret Bakanlığı personeli tarafından girilen bilgiler gerçek zamanlı olarak bu modül tarafından değerlendirilerek </a:t>
            </a:r>
            <a:r>
              <a:rPr lang="tr-TR" sz="1800" b="0" dirty="0" smtClean="0">
                <a:solidFill>
                  <a:schemeClr val="tx1"/>
                </a:solidFill>
                <a:effectLst/>
                <a:latin typeface="+mj-lt"/>
                <a:ea typeface="Tahoma" pitchFamily="34" charset="0"/>
                <a:cs typeface="Tahoma" pitchFamily="34" charset="0"/>
              </a:rPr>
              <a:t>aracın </a:t>
            </a:r>
            <a:r>
              <a:rPr lang="tr-TR" sz="1800" b="0" dirty="0">
                <a:solidFill>
                  <a:schemeClr val="tx1"/>
                </a:solidFill>
                <a:effectLst/>
                <a:latin typeface="+mj-lt"/>
                <a:ea typeface="Tahoma" pitchFamily="34" charset="0"/>
                <a:cs typeface="Tahoma" pitchFamily="34" charset="0"/>
              </a:rPr>
              <a:t>mevzuata uygun geçiş yapıp yapamayacağı sınır görevlilerine </a:t>
            </a:r>
            <a:r>
              <a:rPr lang="tr-TR" sz="1800" b="0" dirty="0" smtClean="0">
                <a:solidFill>
                  <a:schemeClr val="tx1"/>
                </a:solidFill>
                <a:effectLst/>
                <a:latin typeface="+mj-lt"/>
                <a:ea typeface="Tahoma" pitchFamily="34" charset="0"/>
                <a:cs typeface="Tahoma" pitchFamily="34" charset="0"/>
              </a:rPr>
              <a:t>online </a:t>
            </a:r>
            <a:r>
              <a:rPr lang="tr-TR" sz="1800" b="0" dirty="0">
                <a:solidFill>
                  <a:schemeClr val="tx1"/>
                </a:solidFill>
                <a:effectLst/>
                <a:latin typeface="+mj-lt"/>
                <a:ea typeface="Tahoma" pitchFamily="34" charset="0"/>
                <a:cs typeface="Tahoma" pitchFamily="34" charset="0"/>
              </a:rPr>
              <a:t>olarak iletilmektedir.</a:t>
            </a:r>
          </a:p>
        </p:txBody>
      </p:sp>
      <p:sp>
        <p:nvSpPr>
          <p:cNvPr id="8" name="7 Slayt Numarası Yer Tutucusu"/>
          <p:cNvSpPr>
            <a:spLocks noGrp="1"/>
          </p:cNvSpPr>
          <p:nvPr>
            <p:ph type="sldNum" sz="quarter" idx="12"/>
          </p:nvPr>
        </p:nvSpPr>
        <p:spPr>
          <a:xfrm>
            <a:off x="6337995" y="6016203"/>
            <a:ext cx="2133600" cy="365125"/>
          </a:xfrm>
        </p:spPr>
        <p:txBody>
          <a:bodyPr/>
          <a:lstStyle/>
          <a:p>
            <a:fld id="{44C7C163-67D6-4C9C-8723-B0A284654E5E}" type="slidenum">
              <a:rPr lang="tr-TR" smtClean="0"/>
              <a:pPr/>
              <a:t>11</a:t>
            </a:fld>
            <a:endParaRPr lang="tr-T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611560" y="836712"/>
            <a:ext cx="4105275" cy="523220"/>
          </a:xfrm>
          <a:prstGeom prst="rect">
            <a:avLst/>
          </a:prstGeom>
          <a:noFill/>
          <a:ln w="9525">
            <a:noFill/>
            <a:miter lim="800000"/>
            <a:headEnd/>
            <a:tailEnd/>
          </a:ln>
          <a:effectLst/>
        </p:spPr>
        <p:txBody>
          <a:bodyPr>
            <a:spAutoFit/>
          </a:bodyPr>
          <a:lstStyle/>
          <a:p>
            <a:pPr algn="l">
              <a:lnSpc>
                <a:spcPct val="100000"/>
              </a:lnSpc>
              <a:spcBef>
                <a:spcPct val="50000"/>
              </a:spcBef>
            </a:pPr>
            <a:r>
              <a:rPr lang="tr-TR" sz="2800" dirty="0" smtClean="0">
                <a:solidFill>
                  <a:srgbClr val="FF0000"/>
                </a:solidFill>
                <a:effectLst>
                  <a:outerShdw blurRad="38100" dist="38100" dir="2700000" algn="tl">
                    <a:srgbClr val="000000">
                      <a:alpha val="43137"/>
                    </a:srgbClr>
                  </a:outerShdw>
                </a:effectLst>
                <a:ea typeface="+mj-ea"/>
                <a:cs typeface="+mj-cs"/>
              </a:rPr>
              <a:t>Araç Muayene Modülü</a:t>
            </a:r>
            <a:endParaRPr lang="tr-TR" sz="2800" dirty="0">
              <a:solidFill>
                <a:srgbClr val="FF0000"/>
              </a:solidFill>
              <a:effectLst>
                <a:outerShdw blurRad="38100" dist="38100" dir="2700000" algn="tl">
                  <a:srgbClr val="000000">
                    <a:alpha val="43137"/>
                  </a:srgbClr>
                </a:outerShdw>
              </a:effectLst>
              <a:ea typeface="+mj-ea"/>
              <a:cs typeface="+mj-cs"/>
            </a:endParaRPr>
          </a:p>
        </p:txBody>
      </p:sp>
      <p:sp>
        <p:nvSpPr>
          <p:cNvPr id="117764" name="Text Box 4"/>
          <p:cNvSpPr txBox="1">
            <a:spLocks noChangeArrowheads="1"/>
          </p:cNvSpPr>
          <p:nvPr/>
        </p:nvSpPr>
        <p:spPr bwMode="auto">
          <a:xfrm>
            <a:off x="611560" y="1443067"/>
            <a:ext cx="8208912" cy="1295868"/>
          </a:xfrm>
          <a:prstGeom prst="rect">
            <a:avLst/>
          </a:prstGeom>
          <a:noFill/>
          <a:ln w="9525">
            <a:noFill/>
            <a:miter lim="800000"/>
            <a:headEnd/>
            <a:tailEnd/>
          </a:ln>
          <a:effectLst/>
        </p:spPr>
        <p:txBody>
          <a:bodyPr wrap="square">
            <a:spAutoFit/>
          </a:bodyPr>
          <a:lstStyle/>
          <a:p>
            <a:pPr algn="just">
              <a:lnSpc>
                <a:spcPct val="150000"/>
              </a:lnSpc>
              <a:spcBef>
                <a:spcPct val="50000"/>
              </a:spcBef>
            </a:pPr>
            <a:r>
              <a:rPr lang="tr-TR" sz="1800" b="0" dirty="0">
                <a:solidFill>
                  <a:schemeClr val="tx1"/>
                </a:solidFill>
                <a:effectLst/>
                <a:latin typeface="+mj-lt"/>
                <a:ea typeface="Tahoma" pitchFamily="34" charset="0"/>
                <a:cs typeface="Tahoma" pitchFamily="34" charset="0"/>
              </a:rPr>
              <a:t>Araç muayene istasyonlarının tanımlanması, istasyon görevlilerinin yetkilendirilmesi veya yetki iptali, araç muayene bilgilerinin kayıt ve kontrollerinin yapıldığı modül olup TÜVTÜRK ile gerçek zamanlı olarak çalışmaktadır.</a:t>
            </a:r>
          </a:p>
        </p:txBody>
      </p:sp>
      <p:sp>
        <p:nvSpPr>
          <p:cNvPr id="117765" name="Text Box 5"/>
          <p:cNvSpPr txBox="1">
            <a:spLocks noChangeArrowheads="1"/>
          </p:cNvSpPr>
          <p:nvPr/>
        </p:nvSpPr>
        <p:spPr bwMode="auto">
          <a:xfrm>
            <a:off x="611560" y="3212976"/>
            <a:ext cx="5400625" cy="523220"/>
          </a:xfrm>
          <a:prstGeom prst="rect">
            <a:avLst/>
          </a:prstGeom>
          <a:noFill/>
          <a:ln w="9525">
            <a:noFill/>
            <a:miter lim="800000"/>
            <a:headEnd/>
            <a:tailEnd/>
          </a:ln>
          <a:effectLst/>
        </p:spPr>
        <p:txBody>
          <a:bodyPr wrap="square">
            <a:spAutoFit/>
          </a:bodyPr>
          <a:lstStyle/>
          <a:p>
            <a:pPr>
              <a:spcBef>
                <a:spcPct val="50000"/>
              </a:spcBef>
            </a:pPr>
            <a:r>
              <a:rPr lang="tr-TR" sz="2800" dirty="0" smtClean="0">
                <a:solidFill>
                  <a:srgbClr val="FF0000"/>
                </a:solidFill>
                <a:effectLst>
                  <a:outerShdw blurRad="38100" dist="38100" dir="2700000" algn="tl">
                    <a:srgbClr val="000000">
                      <a:alpha val="43137"/>
                    </a:srgbClr>
                  </a:outerShdw>
                </a:effectLst>
                <a:ea typeface="+mj-ea"/>
                <a:cs typeface="+mj-cs"/>
              </a:rPr>
              <a:t>Mesleki Yeterlilik Modülü</a:t>
            </a:r>
            <a:endParaRPr lang="tr-TR" sz="2800" dirty="0">
              <a:solidFill>
                <a:srgbClr val="FF0000"/>
              </a:solidFill>
              <a:effectLst>
                <a:outerShdw blurRad="38100" dist="38100" dir="2700000" algn="tl">
                  <a:srgbClr val="000000">
                    <a:alpha val="43137"/>
                  </a:srgbClr>
                </a:outerShdw>
              </a:effectLst>
              <a:ea typeface="+mj-ea"/>
              <a:cs typeface="+mj-cs"/>
            </a:endParaRPr>
          </a:p>
        </p:txBody>
      </p:sp>
      <p:sp>
        <p:nvSpPr>
          <p:cNvPr id="117766" name="Text Box 6"/>
          <p:cNvSpPr txBox="1">
            <a:spLocks noChangeArrowheads="1"/>
          </p:cNvSpPr>
          <p:nvPr/>
        </p:nvSpPr>
        <p:spPr bwMode="auto">
          <a:xfrm>
            <a:off x="611560" y="3861324"/>
            <a:ext cx="7776864" cy="1295868"/>
          </a:xfrm>
          <a:prstGeom prst="rect">
            <a:avLst/>
          </a:prstGeom>
          <a:noFill/>
          <a:ln w="9525">
            <a:noFill/>
            <a:miter lim="800000"/>
            <a:headEnd/>
            <a:tailEnd/>
          </a:ln>
          <a:effectLst/>
        </p:spPr>
        <p:txBody>
          <a:bodyPr wrap="square">
            <a:spAutoFit/>
          </a:bodyPr>
          <a:lstStyle/>
          <a:p>
            <a:pPr algn="just">
              <a:lnSpc>
                <a:spcPct val="150000"/>
              </a:lnSpc>
              <a:spcBef>
                <a:spcPct val="50000"/>
              </a:spcBef>
            </a:pPr>
            <a:r>
              <a:rPr lang="tr-TR" sz="1800" b="0" dirty="0">
                <a:solidFill>
                  <a:schemeClr val="tx1"/>
                </a:solidFill>
                <a:effectLst/>
                <a:latin typeface="+mj-lt"/>
                <a:ea typeface="Tahoma" pitchFamily="34" charset="0"/>
                <a:cs typeface="Tahoma" pitchFamily="34" charset="0"/>
              </a:rPr>
              <a:t>Karayolu taşıma mevzuatı doğrultusunda mesleki yeterlilik eğitimi verecek olanlara ilişkin iş ve işlemlerin yapıldığı, belgelerinin verildiği, temsil ve ilzama yetkili  olanların takip edildiği modüldür. </a:t>
            </a:r>
          </a:p>
        </p:txBody>
      </p:sp>
      <p:sp>
        <p:nvSpPr>
          <p:cNvPr id="8" name="7 Slayt Numarası Yer Tutucusu"/>
          <p:cNvSpPr>
            <a:spLocks noGrp="1"/>
          </p:cNvSpPr>
          <p:nvPr>
            <p:ph type="sldNum" sz="quarter" idx="12"/>
          </p:nvPr>
        </p:nvSpPr>
        <p:spPr/>
        <p:txBody>
          <a:bodyPr/>
          <a:lstStyle/>
          <a:p>
            <a:fld id="{44C7C163-67D6-4C9C-8723-B0A284654E5E}" type="slidenum">
              <a:rPr lang="tr-TR" smtClean="0"/>
              <a:pPr/>
              <a:t>12</a:t>
            </a:fld>
            <a:endParaRPr lang="tr-T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611560" y="548680"/>
            <a:ext cx="7416824" cy="5324535"/>
          </a:xfrm>
          <a:prstGeom prst="rect">
            <a:avLst/>
          </a:prstGeom>
          <a:noFill/>
          <a:ln w="9525">
            <a:noFill/>
            <a:miter lim="800000"/>
            <a:headEnd/>
            <a:tailEnd/>
          </a:ln>
          <a:effectLst/>
        </p:spPr>
        <p:txBody>
          <a:bodyPr wrap="square">
            <a:spAutoFit/>
          </a:bodyPr>
          <a:lstStyle/>
          <a:p>
            <a:pPr algn="just">
              <a:spcBef>
                <a:spcPct val="50000"/>
              </a:spcBef>
            </a:pPr>
            <a:r>
              <a:rPr lang="tr-TR" sz="2800" dirty="0" smtClean="0">
                <a:solidFill>
                  <a:srgbClr val="FF0000"/>
                </a:solidFill>
                <a:effectLst>
                  <a:outerShdw blurRad="38100" dist="38100" dir="2700000" algn="tl">
                    <a:srgbClr val="000000">
                      <a:alpha val="43137"/>
                    </a:srgbClr>
                  </a:outerShdw>
                </a:effectLst>
                <a:ea typeface="+mj-ea"/>
                <a:cs typeface="+mj-cs"/>
              </a:rPr>
              <a:t>Ağırlık ve Boyut Kontrolleri Modülü</a:t>
            </a:r>
          </a:p>
          <a:p>
            <a:pPr algn="just">
              <a:lnSpc>
                <a:spcPct val="150000"/>
              </a:lnSpc>
              <a:spcBef>
                <a:spcPct val="50000"/>
              </a:spcBef>
            </a:pPr>
            <a:r>
              <a:rPr lang="tr-TR" sz="1800" b="0" dirty="0" smtClean="0">
                <a:solidFill>
                  <a:schemeClr val="tx1"/>
                </a:solidFill>
                <a:effectLst/>
                <a:latin typeface="+mj-lt"/>
                <a:ea typeface="Tahoma" pitchFamily="34" charset="0"/>
                <a:cs typeface="Tahoma" pitchFamily="34" charset="0"/>
              </a:rPr>
              <a:t>Mobil </a:t>
            </a:r>
            <a:r>
              <a:rPr lang="tr-TR" sz="1800" b="0" dirty="0">
                <a:solidFill>
                  <a:schemeClr val="tx1"/>
                </a:solidFill>
                <a:effectLst/>
                <a:latin typeface="+mj-lt"/>
                <a:ea typeface="Tahoma" pitchFamily="34" charset="0"/>
                <a:cs typeface="Tahoma" pitchFamily="34" charset="0"/>
              </a:rPr>
              <a:t>veya sabit ağırlık boyut kontrollerinin kayıt altına alındığı, nerede hangi araçların kontrol edildiğinin takip ve denetimin </a:t>
            </a:r>
            <a:r>
              <a:rPr lang="tr-TR" sz="1800" b="0" dirty="0" smtClean="0">
                <a:solidFill>
                  <a:schemeClr val="tx1"/>
                </a:solidFill>
                <a:effectLst/>
                <a:latin typeface="+mj-lt"/>
                <a:ea typeface="Tahoma" pitchFamily="34" charset="0"/>
                <a:cs typeface="Tahoma" pitchFamily="34" charset="0"/>
              </a:rPr>
              <a:t>yapıldığı modüldür.</a:t>
            </a:r>
          </a:p>
          <a:p>
            <a:pPr algn="just">
              <a:lnSpc>
                <a:spcPct val="100000"/>
              </a:lnSpc>
              <a:spcBef>
                <a:spcPct val="50000"/>
              </a:spcBef>
            </a:pPr>
            <a:r>
              <a:rPr lang="tr-TR" sz="2800" dirty="0" smtClean="0">
                <a:solidFill>
                  <a:srgbClr val="FF0000"/>
                </a:solidFill>
                <a:effectLst>
                  <a:outerShdw blurRad="38100" dist="38100" dir="2700000" algn="tl">
                    <a:srgbClr val="000000">
                      <a:alpha val="43137"/>
                    </a:srgbClr>
                  </a:outerShdw>
                </a:effectLst>
                <a:ea typeface="+mj-ea"/>
                <a:cs typeface="+mj-cs"/>
              </a:rPr>
              <a:t>Mesleki Yeterlilik Sınavları Modülü</a:t>
            </a:r>
          </a:p>
          <a:p>
            <a:pPr algn="just">
              <a:lnSpc>
                <a:spcPct val="150000"/>
              </a:lnSpc>
              <a:spcBef>
                <a:spcPct val="50000"/>
              </a:spcBef>
            </a:pPr>
            <a:r>
              <a:rPr lang="tr-TR" dirty="0" smtClean="0">
                <a:latin typeface="+mj-lt"/>
                <a:ea typeface="Tahoma" pitchFamily="34" charset="0"/>
                <a:cs typeface="Tahoma" pitchFamily="34" charset="0"/>
              </a:rPr>
              <a:t>Mesleki Yeterlilik eğitimi vermek üzere yetkilendirilen eğitim kurumlarının, eğiticilerini, eğitim dönemlerini, eğitime alınan kişileri, eğitimde başarılı olup Bakanlığımızın açacağı sınavlara girme hakkı olanları ve sınav kayıtlarının yapıldığı modüldür. </a:t>
            </a:r>
          </a:p>
          <a:p>
            <a:pPr algn="just">
              <a:lnSpc>
                <a:spcPct val="150000"/>
              </a:lnSpc>
              <a:spcBef>
                <a:spcPct val="50000"/>
              </a:spcBef>
            </a:pPr>
            <a:r>
              <a:rPr lang="tr-TR" dirty="0" smtClean="0">
                <a:latin typeface="+mj-lt"/>
                <a:ea typeface="Tahoma" pitchFamily="34" charset="0"/>
                <a:cs typeface="Tahoma" pitchFamily="34" charset="0"/>
              </a:rPr>
              <a:t>Bu modülle yapılan işlerin yaklaşık %90 kadarı e-Devlet kapısı üzerinden eğitim kurumlarınca yapılmaktadır. Ayrıca sınav müracaatlarını kişiler kendileri de yapabilmektedir.</a:t>
            </a:r>
            <a:endParaRPr lang="tr-TR" dirty="0">
              <a:latin typeface="+mj-lt"/>
              <a:ea typeface="Tahoma" pitchFamily="34" charset="0"/>
              <a:cs typeface="Tahoma" pitchFamily="34" charset="0"/>
            </a:endParaRPr>
          </a:p>
        </p:txBody>
      </p:sp>
      <p:sp>
        <p:nvSpPr>
          <p:cNvPr id="8" name="7 Slayt Numarası Yer Tutucusu"/>
          <p:cNvSpPr>
            <a:spLocks noGrp="1"/>
          </p:cNvSpPr>
          <p:nvPr>
            <p:ph type="sldNum" sz="quarter" idx="12"/>
          </p:nvPr>
        </p:nvSpPr>
        <p:spPr/>
        <p:txBody>
          <a:bodyPr/>
          <a:lstStyle/>
          <a:p>
            <a:fld id="{44C7C163-67D6-4C9C-8723-B0A284654E5E}" type="slidenum">
              <a:rPr lang="tr-TR" smtClean="0"/>
              <a:pPr/>
              <a:t>13</a:t>
            </a:fld>
            <a:endParaRPr lang="tr-T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5 Metin kutusu"/>
          <p:cNvSpPr txBox="1">
            <a:spLocks noChangeArrowheads="1"/>
          </p:cNvSpPr>
          <p:nvPr/>
        </p:nvSpPr>
        <p:spPr bwMode="auto">
          <a:xfrm>
            <a:off x="2038350" y="404664"/>
            <a:ext cx="5286375" cy="523875"/>
          </a:xfrm>
          <a:prstGeom prst="rect">
            <a:avLst/>
          </a:prstGeom>
          <a:noFill/>
          <a:ln w="9525">
            <a:noFill/>
            <a:miter lim="800000"/>
            <a:headEnd/>
            <a:tailEnd/>
          </a:ln>
        </p:spPr>
        <p:txBody>
          <a:bodyPr>
            <a:spAutoFit/>
          </a:bodyPr>
          <a:lstStyle/>
          <a:p>
            <a:pPr algn="l">
              <a:lnSpc>
                <a:spcPct val="100000"/>
              </a:lnSpc>
            </a:pPr>
            <a:r>
              <a:rPr lang="tr-TR" sz="2800" dirty="0">
                <a:solidFill>
                  <a:srgbClr val="FF0000"/>
                </a:solidFill>
                <a:effectLst>
                  <a:outerShdw blurRad="38100" dist="38100" dir="2700000" algn="tl">
                    <a:srgbClr val="000000">
                      <a:alpha val="43137"/>
                    </a:srgbClr>
                  </a:outerShdw>
                </a:effectLst>
                <a:ea typeface="+mj-ea"/>
                <a:cs typeface="+mj-cs"/>
              </a:rPr>
              <a:t>e-Devlet Kapısı </a:t>
            </a:r>
            <a:r>
              <a:rPr lang="tr-TR" sz="2800" dirty="0" smtClean="0">
                <a:solidFill>
                  <a:srgbClr val="FF0000"/>
                </a:solidFill>
                <a:effectLst>
                  <a:outerShdw blurRad="38100" dist="38100" dir="2700000" algn="tl">
                    <a:srgbClr val="000000">
                      <a:alpha val="43137"/>
                    </a:srgbClr>
                  </a:outerShdw>
                </a:effectLst>
                <a:ea typeface="+mj-ea"/>
                <a:cs typeface="+mj-cs"/>
              </a:rPr>
              <a:t>İşlem </a:t>
            </a:r>
            <a:r>
              <a:rPr lang="tr-TR" sz="2800" dirty="0">
                <a:solidFill>
                  <a:srgbClr val="FF0000"/>
                </a:solidFill>
                <a:effectLst>
                  <a:outerShdw blurRad="38100" dist="38100" dir="2700000" algn="tl">
                    <a:srgbClr val="000000">
                      <a:alpha val="43137"/>
                    </a:srgbClr>
                  </a:outerShdw>
                </a:effectLst>
                <a:ea typeface="+mj-ea"/>
                <a:cs typeface="+mj-cs"/>
              </a:rPr>
              <a:t>Sayıları</a:t>
            </a:r>
          </a:p>
        </p:txBody>
      </p:sp>
      <p:graphicFrame>
        <p:nvGraphicFramePr>
          <p:cNvPr id="101485" name="Group 109"/>
          <p:cNvGraphicFramePr>
            <a:graphicFrameLocks noGrp="1"/>
          </p:cNvGraphicFramePr>
          <p:nvPr/>
        </p:nvGraphicFramePr>
        <p:xfrm>
          <a:off x="683568" y="1175280"/>
          <a:ext cx="7318003" cy="4774000"/>
        </p:xfrm>
        <a:graphic>
          <a:graphicData uri="http://schemas.openxmlformats.org/drawingml/2006/table">
            <a:tbl>
              <a:tblPr/>
              <a:tblGrid>
                <a:gridCol w="3996820"/>
                <a:gridCol w="993887"/>
                <a:gridCol w="2327296"/>
              </a:tblGrid>
              <a:tr h="1619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Arial" charset="0"/>
                          <a:cs typeface="Arial" charset="0"/>
                        </a:rPr>
                        <a:t>EDEVLETTE  SUNULAN HİZMETLER</a:t>
                      </a:r>
                    </a:p>
                  </a:txBody>
                  <a:tcPr marL="8080" marR="8080" marT="808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Arial" charset="0"/>
                          <a:cs typeface="Arial" charset="0"/>
                        </a:rPr>
                        <a:t>AYLIK</a:t>
                      </a:r>
                    </a:p>
                  </a:txBody>
                  <a:tcPr marL="8080" marR="8080" marT="808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Arial" charset="0"/>
                          <a:cs typeface="Arial" charset="0"/>
                        </a:rPr>
                        <a:t>SINIRLAMALAR</a:t>
                      </a:r>
                    </a:p>
                  </a:txBody>
                  <a:tcPr marL="8080" marR="8080" marT="808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Calibri" pitchFamily="34" charset="0"/>
                          <a:cs typeface="Arial" charset="0"/>
                        </a:rPr>
                        <a:t>Sınav Sonuç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12.279</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 Kendisi, Eğitici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Firma Şube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27</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Güzergah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2.239</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Yetki Belgesi Basvuru Durum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337</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Firma Yetkilisi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Mesleki Yeterlilik Belgesi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12.414</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cs typeface="Arial" charset="0"/>
                        </a:rPr>
                        <a:t>Kendisi, Kimlik bilgileri ile diğerleri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Sınav Başvuru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11.139</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Kendisi, Eğitici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Ceza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213</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Firma Yetkilisi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Taşıt Yetki Belgesi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1.681</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Firma Yetkilisi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Mesleki Yeterlilik Sınav Başvuru/Güncelleme</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14.846</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Kendisi, Eğitici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Meslek Kursları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4.637</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Yetki Belgesi Detay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520</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Firma Yetkilisi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Yetki Belgesi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3.307</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Firma Yetkilisi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Taşıma Kapasitesine Göre Firma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823</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Firma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183</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Başvurularımı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3.207</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Firma Yetkilisi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Uyarı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618</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Firma Yetkilisi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Sınav Bilgileri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76.351</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Uluslararası Firma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81</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Sınav Giriş Belgesi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9.710</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Kendisi, Eğitici</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Araç Muayene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66.144</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Araç Yetki Belgesi Sorgulama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86.468</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Yetki Belgesi Yeterlilik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0</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Firma Acente Sorgulama</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Dialog"/>
                          <a:cs typeface="Arial" charset="0"/>
                        </a:rPr>
                        <a:t>31</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404040"/>
                          </a:solidFill>
                          <a:effectLst/>
                          <a:latin typeface="Arial" charset="0"/>
                          <a:cs typeface="Arial" charset="0"/>
                        </a:rPr>
                        <a:t> </a:t>
                      </a:r>
                    </a:p>
                  </a:txBody>
                  <a:tcPr marL="8080" marR="8080" marT="808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Calibri" pitchFamily="34" charset="0"/>
                          <a:cs typeface="Arial" charset="0"/>
                        </a:rPr>
                        <a:t>TOPLAM=</a:t>
                      </a:r>
                    </a:p>
                  </a:txBody>
                  <a:tcPr marL="8080" marR="8080" marT="808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Calibri" pitchFamily="34" charset="0"/>
                          <a:cs typeface="Arial" charset="0"/>
                        </a:rPr>
                        <a:t>307.255</a:t>
                      </a:r>
                    </a:p>
                  </a:txBody>
                  <a:tcPr marL="8080" marR="8080" marT="808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Arial" charset="0"/>
                        <a:cs typeface="Arial" charset="0"/>
                      </a:endParaRPr>
                    </a:p>
                  </a:txBody>
                  <a:tcPr marL="8080" marR="8080" marT="808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5" name="4 Slayt Numarası Yer Tutucusu"/>
          <p:cNvSpPr>
            <a:spLocks noGrp="1"/>
          </p:cNvSpPr>
          <p:nvPr>
            <p:ph type="sldNum" sz="quarter" idx="12"/>
          </p:nvPr>
        </p:nvSpPr>
        <p:spPr/>
        <p:txBody>
          <a:bodyPr/>
          <a:lstStyle/>
          <a:p>
            <a:fld id="{44C7C163-67D6-4C9C-8723-B0A284654E5E}" type="slidenum">
              <a:rPr lang="tr-TR" smtClean="0"/>
              <a:pPr/>
              <a:t>14</a:t>
            </a:fld>
            <a:endParaRPr lang="tr-T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5 Metin kutusu"/>
          <p:cNvSpPr txBox="1">
            <a:spLocks noChangeArrowheads="1"/>
          </p:cNvSpPr>
          <p:nvPr/>
        </p:nvSpPr>
        <p:spPr bwMode="auto">
          <a:xfrm>
            <a:off x="1423616" y="673532"/>
            <a:ext cx="6244728" cy="523220"/>
          </a:xfrm>
          <a:prstGeom prst="rect">
            <a:avLst/>
          </a:prstGeom>
          <a:noFill/>
          <a:ln w="9525">
            <a:noFill/>
            <a:miter lim="800000"/>
            <a:headEnd/>
            <a:tailEnd/>
          </a:ln>
        </p:spPr>
        <p:txBody>
          <a:bodyPr wrap="square">
            <a:spAutoFit/>
          </a:bodyPr>
          <a:lstStyle/>
          <a:p>
            <a:pPr>
              <a:lnSpc>
                <a:spcPct val="100000"/>
              </a:lnSpc>
            </a:pPr>
            <a:r>
              <a:rPr lang="tr-TR" sz="2800" dirty="0">
                <a:solidFill>
                  <a:srgbClr val="FF0000"/>
                </a:solidFill>
                <a:effectLst>
                  <a:outerShdw blurRad="38100" dist="38100" dir="2700000" algn="tl">
                    <a:srgbClr val="000000">
                      <a:alpha val="43137"/>
                    </a:srgbClr>
                  </a:outerShdw>
                </a:effectLst>
                <a:ea typeface="+mj-ea"/>
                <a:cs typeface="+mj-cs"/>
              </a:rPr>
              <a:t>e-Devlet Kapısı </a:t>
            </a:r>
            <a:r>
              <a:rPr lang="tr-TR" sz="2800" dirty="0" smtClean="0">
                <a:solidFill>
                  <a:srgbClr val="FF0000"/>
                </a:solidFill>
                <a:effectLst>
                  <a:outerShdw blurRad="38100" dist="38100" dir="2700000" algn="tl">
                    <a:srgbClr val="000000">
                      <a:alpha val="43137"/>
                    </a:srgbClr>
                  </a:outerShdw>
                </a:effectLst>
                <a:ea typeface="+mj-ea"/>
                <a:cs typeface="+mj-cs"/>
              </a:rPr>
              <a:t>İşlem </a:t>
            </a:r>
            <a:r>
              <a:rPr lang="tr-TR" sz="2800" dirty="0">
                <a:solidFill>
                  <a:srgbClr val="FF0000"/>
                </a:solidFill>
                <a:effectLst>
                  <a:outerShdw blurRad="38100" dist="38100" dir="2700000" algn="tl">
                    <a:srgbClr val="000000">
                      <a:alpha val="43137"/>
                    </a:srgbClr>
                  </a:outerShdw>
                </a:effectLst>
                <a:ea typeface="+mj-ea"/>
                <a:cs typeface="+mj-cs"/>
              </a:rPr>
              <a:t>Sayıları (Kurumlar)</a:t>
            </a:r>
          </a:p>
        </p:txBody>
      </p:sp>
      <p:graphicFrame>
        <p:nvGraphicFramePr>
          <p:cNvPr id="7" name="6 Tablo"/>
          <p:cNvGraphicFramePr>
            <a:graphicFrameLocks noGrp="1"/>
          </p:cNvGraphicFramePr>
          <p:nvPr/>
        </p:nvGraphicFramePr>
        <p:xfrm>
          <a:off x="642938" y="1716002"/>
          <a:ext cx="7572428" cy="2505086"/>
        </p:xfrm>
        <a:graphic>
          <a:graphicData uri="http://schemas.openxmlformats.org/drawingml/2006/table">
            <a:tbl>
              <a:tblPr/>
              <a:tblGrid>
                <a:gridCol w="4281304"/>
                <a:gridCol w="1050303"/>
                <a:gridCol w="2240821"/>
              </a:tblGrid>
              <a:tr h="255621">
                <a:tc>
                  <a:txBody>
                    <a:bodyPr/>
                    <a:lstStyle/>
                    <a:p>
                      <a:pPr algn="ctr" fontAlgn="ctr"/>
                      <a:r>
                        <a:rPr lang="tr-TR" sz="1400" b="1" i="0" u="none" strike="noStrike" dirty="0">
                          <a:solidFill>
                            <a:srgbClr val="0070C0"/>
                          </a:solidFill>
                          <a:latin typeface="Calibri"/>
                        </a:rPr>
                        <a:t>KURUMLAR ARASI DOĞRUDAN PAYLAŞILAN HİZMETLER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70C0"/>
                          </a:solidFill>
                          <a:latin typeface="Calibri"/>
                        </a:rPr>
                        <a:t>AYLIK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70C0"/>
                          </a:solidFill>
                          <a:latin typeface="Calibri"/>
                        </a:rPr>
                        <a:t> YARARLANAN KURUMLAR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1">
                <a:tc>
                  <a:txBody>
                    <a:bodyPr/>
                    <a:lstStyle/>
                    <a:p>
                      <a:pPr algn="l" fontAlgn="ctr"/>
                      <a:r>
                        <a:rPr lang="tr-TR" sz="1400" b="1" i="0" u="none" strike="noStrike" dirty="0">
                          <a:solidFill>
                            <a:srgbClr val="000000"/>
                          </a:solidFill>
                          <a:latin typeface="Calibri"/>
                        </a:rPr>
                        <a:t>Kişi Mesleki Yeterlilik Sorgulaması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latin typeface="Calibri"/>
                        </a:rPr>
                        <a:t>6.621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latin typeface="Calibri"/>
                        </a:rPr>
                        <a:t>EGM,TOBB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1">
                <a:tc>
                  <a:txBody>
                    <a:bodyPr/>
                    <a:lstStyle/>
                    <a:p>
                      <a:pPr algn="l" fontAlgn="ctr"/>
                      <a:r>
                        <a:rPr lang="tr-TR" sz="1400" b="1" i="0" u="none" strike="noStrike" dirty="0">
                          <a:solidFill>
                            <a:srgbClr val="000000"/>
                          </a:solidFill>
                          <a:latin typeface="Calibri"/>
                        </a:rPr>
                        <a:t>Araç muayene detay sorgulama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latin typeface="Calibri"/>
                        </a:rPr>
                        <a:t>1.184.713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latin typeface="Calibri"/>
                        </a:rPr>
                        <a:t>EGM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1">
                <a:tc>
                  <a:txBody>
                    <a:bodyPr/>
                    <a:lstStyle/>
                    <a:p>
                      <a:pPr algn="l" fontAlgn="ctr"/>
                      <a:r>
                        <a:rPr lang="tr-TR" sz="1400" b="1" i="0" u="none" strike="noStrike" dirty="0">
                          <a:solidFill>
                            <a:srgbClr val="000000"/>
                          </a:solidFill>
                          <a:latin typeface="Calibri"/>
                        </a:rPr>
                        <a:t>Plakadan yetki belgesi sorgulama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latin typeface="Calibri"/>
                        </a:rPr>
                        <a:t>70.714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latin typeface="Calibri"/>
                        </a:rPr>
                        <a:t>EGM,TRAMER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26">
                <a:tc>
                  <a:txBody>
                    <a:bodyPr/>
                    <a:lstStyle/>
                    <a:p>
                      <a:pPr algn="l" fontAlgn="ctr"/>
                      <a:r>
                        <a:rPr lang="tr-TR" sz="1400" b="1" i="0" u="none" strike="noStrike" dirty="0">
                          <a:solidFill>
                            <a:srgbClr val="000000"/>
                          </a:solidFill>
                          <a:latin typeface="Calibri"/>
                        </a:rPr>
                        <a:t>Tespit muayene sorgulama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latin typeface="Calibri"/>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latin typeface="Calibri"/>
                        </a:rPr>
                        <a:t>EGM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213">
                <a:tc>
                  <a:txBody>
                    <a:bodyPr/>
                    <a:lstStyle/>
                    <a:p>
                      <a:pPr algn="l" fontAlgn="ctr"/>
                      <a:r>
                        <a:rPr lang="tr-TR" sz="1400" b="1" i="0" u="none" strike="noStrike" dirty="0">
                          <a:solidFill>
                            <a:srgbClr val="000000"/>
                          </a:solidFill>
                          <a:latin typeface="Calibri"/>
                        </a:rPr>
                        <a:t>Ödeme Bilgileri </a:t>
                      </a:r>
                      <a:r>
                        <a:rPr lang="tr-TR" sz="1400" b="1" i="0" u="none" strike="noStrike" dirty="0" smtClean="0">
                          <a:solidFill>
                            <a:srgbClr val="000000"/>
                          </a:solidFill>
                          <a:latin typeface="Calibri"/>
                        </a:rPr>
                        <a:t> Sorgulama, Tahsilat, İptal</a:t>
                      </a:r>
                      <a:endParaRPr lang="tr-TR"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latin typeface="Calibri"/>
                        </a:rPr>
                        <a:t>63.042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latin typeface="Calibri"/>
                        </a:rPr>
                        <a:t>ZİRAAT,VAKIFBANK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1">
                <a:tc>
                  <a:txBody>
                    <a:bodyPr/>
                    <a:lstStyle/>
                    <a:p>
                      <a:pPr algn="l" fontAlgn="ctr"/>
                      <a:r>
                        <a:rPr lang="tr-TR" sz="1400" b="1" i="0" u="none" strike="noStrike" dirty="0">
                          <a:solidFill>
                            <a:srgbClr val="000000"/>
                          </a:solidFill>
                          <a:latin typeface="Calibri"/>
                        </a:rPr>
                        <a:t>EDK Ödeme Entegrasyonu Mesleki Yeterlilik Sınav Ücreti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dirty="0">
                          <a:solidFill>
                            <a:srgbClr val="0070C0"/>
                          </a:solidFill>
                          <a:latin typeface="Calibri"/>
                        </a:rPr>
                        <a:t>70.000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latin typeface="Calibri"/>
                        </a:rPr>
                        <a:t>HALK BANKASI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1">
                <a:tc>
                  <a:txBody>
                    <a:bodyPr/>
                    <a:lstStyle/>
                    <a:p>
                      <a:pPr algn="l" fontAlgn="ctr"/>
                      <a:r>
                        <a:rPr lang="tr-TR" sz="1400" b="1" i="0" u="none" strike="noStrike">
                          <a:solidFill>
                            <a:srgbClr val="000000"/>
                          </a:solidFill>
                          <a:latin typeface="Calibri"/>
                        </a:rPr>
                        <a:t>Sınır Geçiş  Sorgulama ve Geçiş İşlemleri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dirty="0" smtClean="0">
                          <a:solidFill>
                            <a:srgbClr val="000000"/>
                          </a:solidFill>
                          <a:latin typeface="Calibri"/>
                        </a:rPr>
                        <a:t>710.000 * </a:t>
                      </a:r>
                      <a:endParaRPr lang="tr-TR"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latin typeface="Calibri"/>
                        </a:rPr>
                        <a:t>GÜMRÜK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1">
                <a:tc>
                  <a:txBody>
                    <a:bodyPr/>
                    <a:lstStyle/>
                    <a:p>
                      <a:pPr algn="r" fontAlgn="ctr"/>
                      <a:r>
                        <a:rPr lang="tr-TR" sz="1400" b="1" i="0" u="none" strike="noStrike">
                          <a:solidFill>
                            <a:srgbClr val="000000"/>
                          </a:solidFill>
                          <a:latin typeface="Calibri"/>
                        </a:rPr>
                        <a:t>TOPLAM=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latin typeface="Calibri"/>
                        </a:rPr>
                        <a:t>2.035.420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3469" name="4 Metin kutusu"/>
          <p:cNvSpPr txBox="1">
            <a:spLocks noChangeArrowheads="1"/>
          </p:cNvSpPr>
          <p:nvPr/>
        </p:nvSpPr>
        <p:spPr bwMode="auto">
          <a:xfrm>
            <a:off x="611560" y="4581128"/>
            <a:ext cx="7560840" cy="523220"/>
          </a:xfrm>
          <a:prstGeom prst="rect">
            <a:avLst/>
          </a:prstGeom>
          <a:noFill/>
          <a:ln w="9525">
            <a:noFill/>
            <a:miter lim="800000"/>
            <a:headEnd/>
            <a:tailEnd/>
          </a:ln>
        </p:spPr>
        <p:txBody>
          <a:bodyPr wrap="square">
            <a:spAutoFit/>
          </a:bodyPr>
          <a:lstStyle/>
          <a:p>
            <a:pPr algn="l">
              <a:lnSpc>
                <a:spcPct val="100000"/>
              </a:lnSpc>
            </a:pPr>
            <a:r>
              <a:rPr lang="tr-TR" sz="1400" b="0" dirty="0">
                <a:solidFill>
                  <a:schemeClr val="tx1"/>
                </a:solidFill>
                <a:effectLst/>
              </a:rPr>
              <a:t>Not: Halk Bankası ile ilgili rakamlar yıllık ortalama değerdir.</a:t>
            </a:r>
          </a:p>
          <a:p>
            <a:pPr algn="l">
              <a:lnSpc>
                <a:spcPct val="100000"/>
              </a:lnSpc>
            </a:pPr>
            <a:r>
              <a:rPr lang="tr-TR" sz="1400" b="0" dirty="0">
                <a:solidFill>
                  <a:schemeClr val="tx1"/>
                </a:solidFill>
                <a:effectLst/>
              </a:rPr>
              <a:t>Gümrük ile ilgili olan sayı ortalama aylık, sorgulama ve geçiş sayılarının toplamı olarak verilmiştir. </a:t>
            </a:r>
          </a:p>
        </p:txBody>
      </p:sp>
      <p:sp>
        <p:nvSpPr>
          <p:cNvPr id="6" name="5 Slayt Numarası Yer Tutucusu"/>
          <p:cNvSpPr>
            <a:spLocks noGrp="1"/>
          </p:cNvSpPr>
          <p:nvPr>
            <p:ph type="sldNum" sz="quarter" idx="12"/>
          </p:nvPr>
        </p:nvSpPr>
        <p:spPr/>
        <p:txBody>
          <a:bodyPr/>
          <a:lstStyle/>
          <a:p>
            <a:fld id="{44C7C163-67D6-4C9C-8723-B0A284654E5E}" type="slidenum">
              <a:rPr lang="tr-TR" smtClean="0"/>
              <a:pPr/>
              <a:t>15</a:t>
            </a:fld>
            <a:endParaRPr lang="tr-T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1760" y="2681103"/>
            <a:ext cx="4104455" cy="747897"/>
          </a:xfrm>
          <a:prstGeom prst="rect">
            <a:avLst/>
          </a:prstGeom>
        </p:spPr>
        <p:txBody>
          <a:bodyPr>
            <a:normAutofit/>
          </a:bodyPr>
          <a:lstStyle/>
          <a:p>
            <a:pPr>
              <a:lnSpc>
                <a:spcPct val="145000"/>
              </a:lnSpc>
              <a:defRPr/>
            </a:pPr>
            <a:r>
              <a:rPr lang="tr-TR" sz="2800" dirty="0">
                <a:solidFill>
                  <a:srgbClr val="FF0000"/>
                </a:solidFill>
                <a:effectLst>
                  <a:outerShdw blurRad="38100" dist="38100" dir="2700000" algn="tl">
                    <a:srgbClr val="C0C0C0"/>
                  </a:outerShdw>
                </a:effectLst>
                <a:latin typeface="+mn-lt"/>
              </a:rPr>
              <a:t>e-Ulaştırma Bilişim </a:t>
            </a:r>
            <a:r>
              <a:rPr lang="tr-TR" sz="2800" dirty="0" smtClean="0">
                <a:solidFill>
                  <a:srgbClr val="FF0000"/>
                </a:solidFill>
                <a:effectLst>
                  <a:outerShdw blurRad="38100" dist="38100" dir="2700000" algn="tl">
                    <a:srgbClr val="C0C0C0"/>
                  </a:outerShdw>
                </a:effectLst>
                <a:latin typeface="+mn-lt"/>
              </a:rPr>
              <a:t>Projesi</a:t>
            </a:r>
            <a:endParaRPr lang="tr-TR" sz="2800" dirty="0">
              <a:solidFill>
                <a:srgbClr val="FF0000"/>
              </a:solidFill>
              <a:effectLst>
                <a:outerShdw blurRad="38100" dist="38100" dir="2700000" algn="tl">
                  <a:srgbClr val="C0C0C0"/>
                </a:outerShdw>
              </a:effectLst>
              <a:latin typeface="+mn-lt"/>
            </a:endParaRPr>
          </a:p>
        </p:txBody>
      </p:sp>
      <p:cxnSp>
        <p:nvCxnSpPr>
          <p:cNvPr id="3" name="Straight Connector 5"/>
          <p:cNvCxnSpPr/>
          <p:nvPr/>
        </p:nvCxnSpPr>
        <p:spPr>
          <a:xfrm>
            <a:off x="685800" y="3505200"/>
            <a:ext cx="845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3 Resim" descr="shutterstock_15381685.jpg"/>
          <p:cNvPicPr>
            <a:picLocks noChangeAspect="1"/>
          </p:cNvPicPr>
          <p:nvPr/>
        </p:nvPicPr>
        <p:blipFill>
          <a:blip r:embed="rId2" cstate="print"/>
          <a:stretch>
            <a:fillRect/>
          </a:stretch>
        </p:blipFill>
        <p:spPr>
          <a:xfrm>
            <a:off x="683568" y="3573016"/>
            <a:ext cx="1512168" cy="1512168"/>
          </a:xfrm>
          <a:prstGeom prst="rect">
            <a:avLst/>
          </a:prstGeom>
        </p:spPr>
      </p:pic>
      <p:sp>
        <p:nvSpPr>
          <p:cNvPr id="5" name="4 Slayt Numarası Yer Tutucusu"/>
          <p:cNvSpPr>
            <a:spLocks noGrp="1"/>
          </p:cNvSpPr>
          <p:nvPr>
            <p:ph type="sldNum" sz="quarter" idx="12"/>
          </p:nvPr>
        </p:nvSpPr>
        <p:spPr/>
        <p:txBody>
          <a:bodyPr/>
          <a:lstStyle/>
          <a:p>
            <a:fld id="{44C7C163-67D6-4C9C-8723-B0A284654E5E}" type="slidenum">
              <a:rPr lang="tr-TR" smtClean="0"/>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11560" y="889556"/>
            <a:ext cx="2808312" cy="523220"/>
          </a:xfrm>
          <a:prstGeom prst="rect">
            <a:avLst/>
          </a:prstGeom>
          <a:noFill/>
          <a:ln w="12700">
            <a:noFill/>
            <a:miter lim="800000"/>
            <a:headEnd/>
            <a:tailEnd/>
          </a:ln>
          <a:effectLst/>
        </p:spPr>
        <p:txBody>
          <a:bodyPr wrap="square">
            <a:spAutoFit/>
          </a:bodyPr>
          <a:lstStyle/>
          <a:p>
            <a:pPr algn="l" eaLnBrk="0" hangingPunct="0">
              <a:spcBef>
                <a:spcPct val="50000"/>
              </a:spcBef>
              <a:defRPr/>
            </a:pPr>
            <a:r>
              <a:rPr lang="tr-TR" sz="2800" u="none" dirty="0">
                <a:solidFill>
                  <a:srgbClr val="FF0000"/>
                </a:solidFill>
                <a:effectLst>
                  <a:outerShdw blurRad="38100" dist="38100" dir="2700000" algn="tl">
                    <a:srgbClr val="C0C0C0"/>
                  </a:outerShdw>
                </a:effectLst>
              </a:rPr>
              <a:t>Projenin </a:t>
            </a:r>
            <a:r>
              <a:rPr lang="tr-TR" sz="2800" u="none" dirty="0" smtClean="0">
                <a:solidFill>
                  <a:srgbClr val="FF0000"/>
                </a:solidFill>
                <a:effectLst>
                  <a:outerShdw blurRad="38100" dist="38100" dir="2700000" algn="tl">
                    <a:srgbClr val="C0C0C0"/>
                  </a:outerShdw>
                </a:effectLst>
              </a:rPr>
              <a:t>Tanımı</a:t>
            </a:r>
            <a:endParaRPr lang="tr-TR" sz="2800" u="none" dirty="0">
              <a:solidFill>
                <a:srgbClr val="FF0000"/>
              </a:solidFill>
              <a:effectLst>
                <a:outerShdw blurRad="38100" dist="38100" dir="2700000" algn="tl">
                  <a:srgbClr val="C0C0C0"/>
                </a:outerShdw>
              </a:effectLst>
            </a:endParaRPr>
          </a:p>
        </p:txBody>
      </p:sp>
      <p:sp>
        <p:nvSpPr>
          <p:cNvPr id="10" name="Text Box 4"/>
          <p:cNvSpPr txBox="1">
            <a:spLocks noChangeArrowheads="1"/>
          </p:cNvSpPr>
          <p:nvPr/>
        </p:nvSpPr>
        <p:spPr bwMode="auto">
          <a:xfrm>
            <a:off x="179512" y="1598074"/>
            <a:ext cx="8513638" cy="3493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lgn="l">
              <a:defRPr sz="2400">
                <a:solidFill>
                  <a:schemeClr val="tx1"/>
                </a:solidFill>
                <a:latin typeface="Times New Roman" pitchFamily="18" charset="0"/>
              </a:defRPr>
            </a:lvl1pPr>
            <a:lvl2pPr marL="542925"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a:lnSpc>
                <a:spcPct val="170000"/>
              </a:lnSpc>
              <a:buClr>
                <a:srgbClr val="660066"/>
              </a:buClr>
            </a:pPr>
            <a:r>
              <a:rPr lang="tr-TR" sz="2000" b="1" dirty="0" smtClean="0"/>
              <a:t>	</a:t>
            </a:r>
            <a:r>
              <a:rPr lang="tr-TR" sz="1800" dirty="0" smtClean="0">
                <a:latin typeface="+mj-lt"/>
                <a:ea typeface="Tahoma" pitchFamily="34" charset="0"/>
                <a:cs typeface="Tahoma" pitchFamily="34" charset="0"/>
              </a:rPr>
              <a:t>Acil Eylem Planı çerçevesinde, Avrupa Birliğine uyum sürecinde sürdürülen kamunun yeniden yapılanması ve e-Devlet çalışmaları da dikkate alınarak e-Devlet yapısına uygun olarak veri akışını düzenleyecek ve istenilen kalitede hizmeti vermeye yönelik olarak Bakanlığımız birimlerinin ihtiyacını karşılayacak uygulama yazılımları marifetiyle kamu yatırımlarının verimli bir şekilde zamanında gerçekleşmesini sağlamak amacıyla yapılan proje 03.03.2008 tarihinde uygulamaya geçmiştir.</a:t>
            </a:r>
          </a:p>
          <a:p>
            <a:pPr algn="just">
              <a:lnSpc>
                <a:spcPct val="170000"/>
              </a:lnSpc>
              <a:buClr>
                <a:srgbClr val="660066"/>
              </a:buClr>
            </a:pPr>
            <a:endParaRPr lang="tr-TR" sz="2000" dirty="0">
              <a:latin typeface="Tahoma" pitchFamily="34" charset="0"/>
            </a:endParaRPr>
          </a:p>
        </p:txBody>
      </p:sp>
      <p:sp>
        <p:nvSpPr>
          <p:cNvPr id="4" name="3 Slayt Numarası Yer Tutucusu"/>
          <p:cNvSpPr>
            <a:spLocks noGrp="1"/>
          </p:cNvSpPr>
          <p:nvPr>
            <p:ph type="sldNum" sz="quarter" idx="12"/>
          </p:nvPr>
        </p:nvSpPr>
        <p:spPr/>
        <p:txBody>
          <a:bodyPr/>
          <a:lstStyle/>
          <a:p>
            <a:fld id="{44C7C163-67D6-4C9C-8723-B0A284654E5E}" type="slidenum">
              <a:rPr lang="tr-TR" smtClean="0"/>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txBox="1">
            <a:spLocks noChangeArrowheads="1"/>
          </p:cNvSpPr>
          <p:nvPr/>
        </p:nvSpPr>
        <p:spPr>
          <a:xfrm>
            <a:off x="200025" y="404664"/>
            <a:ext cx="8743950" cy="1069975"/>
          </a:xfrm>
          <a:prstGeom prst="rect">
            <a:avLst/>
          </a:prstGeom>
          <a:noFill/>
          <a:ln/>
        </p:spPr>
        <p:txBody>
          <a:bodyPr vert="horz" lIns="0" tIns="0" rIns="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solidFill>
                <a:srgbClr val="C00000"/>
              </a:solidFill>
              <a:latin typeface="Tahoma" pitchFamily="34" charset="0"/>
            </a:endParaRPr>
          </a:p>
        </p:txBody>
      </p:sp>
      <p:sp>
        <p:nvSpPr>
          <p:cNvPr id="5" name="Rectangle 28"/>
          <p:cNvSpPr txBox="1">
            <a:spLocks noChangeArrowheads="1"/>
          </p:cNvSpPr>
          <p:nvPr/>
        </p:nvSpPr>
        <p:spPr>
          <a:xfrm>
            <a:off x="395536" y="980728"/>
            <a:ext cx="8568952" cy="4200525"/>
          </a:xfrm>
          <a:prstGeom prst="rect">
            <a:avLst/>
          </a:prstGeom>
          <a:noFill/>
          <a:ln/>
        </p:spPr>
        <p:txBody>
          <a:bodyPr vert="horz" lIns="92075" tIns="46038" rIns="92075" bIns="46038"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tr-TR" sz="2000" dirty="0" smtClean="0">
                <a:solidFill>
                  <a:schemeClr val="tx1"/>
                </a:solidFill>
                <a:latin typeface="Tahoma" pitchFamily="34" charset="0"/>
                <a:ea typeface="Tahoma" pitchFamily="34" charset="0"/>
                <a:cs typeface="Tahoma" pitchFamily="34" charset="0"/>
              </a:rPr>
              <a:t> </a:t>
            </a:r>
            <a:endParaRPr lang="tr-TR" sz="7200" dirty="0" smtClean="0">
              <a:latin typeface="+mj-lt"/>
              <a:ea typeface="Tahoma" pitchFamily="34" charset="0"/>
              <a:cs typeface="Tahoma" pitchFamily="34" charset="0"/>
            </a:endParaRPr>
          </a:p>
          <a:p>
            <a:pPr algn="just">
              <a:lnSpc>
                <a:spcPct val="170000"/>
              </a:lnSpc>
              <a:spcBef>
                <a:spcPts val="0"/>
              </a:spcBef>
              <a:buSzPct val="110000"/>
              <a:buFont typeface="Wingdings" pitchFamily="2" charset="2"/>
              <a:buChar char="v"/>
            </a:pPr>
            <a:r>
              <a:rPr lang="tr-TR" sz="7200" dirty="0" smtClean="0">
                <a:solidFill>
                  <a:schemeClr val="tx1"/>
                </a:solidFill>
                <a:latin typeface="+mj-lt"/>
              </a:rPr>
              <a:t> Elektronik Dokuman Yönetim ve Arşiv Sistemi (e-imza destekli),</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İş Akışlarının Modellenmesi,</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İnsan Kaynakları Yönetim Sistemi,</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İdari işler Sistemi (Araç Takip, Lojman Takibi, Büro Otomasyonu Modülü),</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Basın ve Halkla İlişkiler Sistemi,</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Yatırım Takip ve Proje Yönetim Sistemi,</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E-öğrenme (Uzaktan bilgisayar başında eğitim),</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Servis Büro Hizmetleri (Kurum arşivlerinin sayısal ortama aktarılması),</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a:t>
            </a:r>
            <a:r>
              <a:rPr lang="tr-TR" sz="7200" dirty="0" err="1" smtClean="0">
                <a:solidFill>
                  <a:schemeClr val="tx1"/>
                </a:solidFill>
                <a:latin typeface="+mj-lt"/>
              </a:rPr>
              <a:t>Portal</a:t>
            </a:r>
            <a:r>
              <a:rPr lang="tr-TR" sz="7200" dirty="0" smtClean="0">
                <a:solidFill>
                  <a:schemeClr val="tx1"/>
                </a:solidFill>
                <a:latin typeface="+mj-lt"/>
              </a:rPr>
              <a:t> Sistemleri,</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Satın Alma Sistemi,</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Stok Takip ve Ayniyat Sistemi,</a:t>
            </a:r>
          </a:p>
          <a:p>
            <a:pPr algn="just">
              <a:lnSpc>
                <a:spcPct val="170000"/>
              </a:lnSpc>
              <a:spcBef>
                <a:spcPts val="0"/>
              </a:spcBef>
              <a:buSzPct val="110000"/>
              <a:buFont typeface="Wingdings" pitchFamily="2" charset="2"/>
              <a:buChar char="v"/>
            </a:pPr>
            <a:r>
              <a:rPr lang="tr-TR" sz="7200" dirty="0" smtClean="0">
                <a:solidFill>
                  <a:schemeClr val="tx1"/>
                </a:solidFill>
                <a:latin typeface="+mj-lt"/>
              </a:rPr>
              <a:t> Finans Yönetim Sistemi şeklinde özetlenebilir. </a:t>
            </a:r>
          </a:p>
        </p:txBody>
      </p:sp>
      <p:sp>
        <p:nvSpPr>
          <p:cNvPr id="6" name="5 Slayt Numarası Yer Tutucusu"/>
          <p:cNvSpPr>
            <a:spLocks noGrp="1"/>
          </p:cNvSpPr>
          <p:nvPr>
            <p:ph type="sldNum" sz="quarter" idx="12"/>
          </p:nvPr>
        </p:nvSpPr>
        <p:spPr/>
        <p:txBody>
          <a:bodyPr/>
          <a:lstStyle/>
          <a:p>
            <a:fld id="{44C7C163-67D6-4C9C-8723-B0A284654E5E}" type="slidenum">
              <a:rPr lang="tr-TR" smtClean="0"/>
              <a:pPr/>
              <a:t>18</a:t>
            </a:fld>
            <a:endParaRPr lang="tr-TR"/>
          </a:p>
        </p:txBody>
      </p:sp>
      <p:sp>
        <p:nvSpPr>
          <p:cNvPr id="8" name="7 Dikdörtgen"/>
          <p:cNvSpPr/>
          <p:nvPr/>
        </p:nvSpPr>
        <p:spPr>
          <a:xfrm>
            <a:off x="648072" y="457508"/>
            <a:ext cx="4572000" cy="523220"/>
          </a:xfrm>
          <a:prstGeom prst="rect">
            <a:avLst/>
          </a:prstGeom>
        </p:spPr>
        <p:txBody>
          <a:bodyPr>
            <a:spAutoFit/>
          </a:bodyPr>
          <a:lstStyle/>
          <a:p>
            <a:r>
              <a:rPr lang="tr-TR" sz="2800" dirty="0" smtClean="0">
                <a:solidFill>
                  <a:srgbClr val="FF0000"/>
                </a:solidFill>
                <a:effectLst>
                  <a:outerShdw blurRad="38100" dist="38100" dir="2700000" algn="tl">
                    <a:srgbClr val="000000">
                      <a:alpha val="43137"/>
                    </a:srgbClr>
                  </a:outerShdw>
                </a:effectLst>
              </a:rPr>
              <a:t>e-Ulaştırma Projesinin İçeriği</a:t>
            </a:r>
            <a:endParaRPr lang="tr-TR"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10270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67544" y="1196752"/>
            <a:ext cx="6048672" cy="3168352"/>
          </a:xfrm>
          <a:prstGeom prst="rect">
            <a:avLst/>
          </a:prstGeom>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30000"/>
              </a:lnSpc>
            </a:pPr>
            <a:r>
              <a:rPr lang="tr-TR" sz="1800" dirty="0" smtClean="0">
                <a:solidFill>
                  <a:schemeClr val="tx1"/>
                </a:solidFill>
                <a:latin typeface="+mj-lt"/>
                <a:ea typeface="Tahoma" pitchFamily="34" charset="0"/>
                <a:cs typeface="Tahoma" pitchFamily="34" charset="0"/>
              </a:rPr>
              <a:t>Bakanlığımız e-Ulaştırma Projesi kapsamında belge ve içerik yönetim işlemleriyle iş süreçlerinin tanımlanması ve denetlenmesi ve bu süreçlerle ilgili belgelerin izlenmesi işlemlerinin bilgisayar ortamında gerçekleştirilmesini amaçlayan</a:t>
            </a:r>
            <a:r>
              <a:rPr lang="tr-TR" sz="1800" b="1"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 </a:t>
            </a:r>
            <a:r>
              <a:rPr lang="tr-TR" sz="1800" b="1" dirty="0" smtClean="0">
                <a:solidFill>
                  <a:srgbClr val="FF0000"/>
                </a:solidFill>
                <a:effectLst>
                  <a:outerShdw blurRad="38100" dist="38100" dir="2700000" algn="tl">
                    <a:srgbClr val="000000">
                      <a:alpha val="43137"/>
                    </a:srgbClr>
                  </a:outerShdw>
                </a:effectLst>
                <a:latin typeface="+mj-lt"/>
                <a:ea typeface="Tahoma" pitchFamily="34" charset="0"/>
                <a:cs typeface="Tahoma" pitchFamily="34" charset="0"/>
              </a:rPr>
              <a:t>TS 13298 Standardına uygun bir yazılım ürünü</a:t>
            </a:r>
            <a:r>
              <a:rPr lang="tr-TR" sz="1800" dirty="0" smtClean="0">
                <a:solidFill>
                  <a:srgbClr val="FF0000"/>
                </a:solidFill>
                <a:latin typeface="+mj-lt"/>
                <a:ea typeface="Tahoma" pitchFamily="34" charset="0"/>
                <a:cs typeface="Tahoma" pitchFamily="34" charset="0"/>
              </a:rPr>
              <a:t> </a:t>
            </a:r>
            <a:r>
              <a:rPr lang="tr-TR" sz="1800" dirty="0" smtClean="0">
                <a:solidFill>
                  <a:schemeClr val="tx1"/>
                </a:solidFill>
                <a:latin typeface="+mj-lt"/>
                <a:ea typeface="Tahoma" pitchFamily="34" charset="0"/>
                <a:cs typeface="Tahoma" pitchFamily="34" charset="0"/>
              </a:rPr>
              <a:t>olan Elektronik Doküman Yönetimi ve Arşiv Sistemi (elektronik imza destekli)  2008 yılında hizmete girmiştir.  </a:t>
            </a:r>
            <a:endParaRPr lang="tr-TR" sz="1800" dirty="0">
              <a:solidFill>
                <a:schemeClr val="tx1"/>
              </a:solidFill>
              <a:latin typeface="+mj-lt"/>
              <a:ea typeface="Tahoma" pitchFamily="34" charset="0"/>
              <a:cs typeface="Tahoma" pitchFamily="34" charset="0"/>
            </a:endParaRPr>
          </a:p>
        </p:txBody>
      </p:sp>
      <p:pic>
        <p:nvPicPr>
          <p:cNvPr id="6" name="Picture 4"/>
          <p:cNvPicPr>
            <a:picLocks noChangeAspect="1" noChangeArrowheads="1"/>
          </p:cNvPicPr>
          <p:nvPr/>
        </p:nvPicPr>
        <p:blipFill>
          <a:blip r:embed="rId2" cstate="print">
            <a:lum bright="-18000" contrast="24000"/>
            <a:grayscl/>
            <a:extLst>
              <a:ext uri="{28A0092B-C50C-407E-A947-70E740481C1C}">
                <a14:useLocalDpi xmlns="" xmlns:a14="http://schemas.microsoft.com/office/drawing/2010/main" val="0"/>
              </a:ext>
            </a:extLst>
          </a:blip>
          <a:srcRect/>
          <a:stretch>
            <a:fillRect/>
          </a:stretch>
        </p:blipFill>
        <p:spPr>
          <a:xfrm>
            <a:off x="6732240" y="1268760"/>
            <a:ext cx="2036762" cy="2530475"/>
          </a:xfrm>
          <a:prstGeom prst="rect">
            <a:avLst/>
          </a:prstGeom>
          <a:noFill/>
          <a:ln w="38100" cap="flat">
            <a:solidFill>
              <a:srgbClr val="000066"/>
            </a:solidFill>
            <a:miter lim="800000"/>
            <a:headEnd type="none" w="med" len="med"/>
            <a:tailEnd type="none" w="med" len="med"/>
          </a:ln>
        </p:spPr>
      </p:pic>
      <p:sp>
        <p:nvSpPr>
          <p:cNvPr id="7" name="Dikdörtgen 6"/>
          <p:cNvSpPr/>
          <p:nvPr/>
        </p:nvSpPr>
        <p:spPr>
          <a:xfrm>
            <a:off x="467544" y="529516"/>
            <a:ext cx="4179670" cy="523220"/>
          </a:xfrm>
          <a:prstGeom prst="rect">
            <a:avLst/>
          </a:prstGeom>
        </p:spPr>
        <p:txBody>
          <a:bodyPr wrap="none">
            <a:spAutoFit/>
          </a:bodyPr>
          <a:lstStyle/>
          <a:p>
            <a:r>
              <a:rPr lang="tr-TR" sz="2800" dirty="0">
                <a:solidFill>
                  <a:srgbClr val="FF0000"/>
                </a:solidFill>
                <a:effectLst>
                  <a:outerShdw blurRad="38100" dist="38100" dir="2700000" algn="tl">
                    <a:srgbClr val="C0C0C0"/>
                  </a:outerShdw>
                </a:effectLst>
              </a:rPr>
              <a:t>Doküman Yönetim </a:t>
            </a:r>
            <a:r>
              <a:rPr lang="tr-TR" sz="2800" dirty="0" smtClean="0">
                <a:solidFill>
                  <a:srgbClr val="FF0000"/>
                </a:solidFill>
                <a:effectLst>
                  <a:outerShdw blurRad="38100" dist="38100" dir="2700000" algn="tl">
                    <a:srgbClr val="C0C0C0"/>
                  </a:outerShdw>
                </a:effectLst>
              </a:rPr>
              <a:t>Sistemi </a:t>
            </a:r>
            <a:endParaRPr lang="tr-TR" sz="2800" dirty="0"/>
          </a:p>
        </p:txBody>
      </p:sp>
      <p:sp>
        <p:nvSpPr>
          <p:cNvPr id="8" name="7 Slayt Numarası Yer Tutucusu"/>
          <p:cNvSpPr>
            <a:spLocks noGrp="1"/>
          </p:cNvSpPr>
          <p:nvPr>
            <p:ph type="sldNum" sz="quarter" idx="12"/>
          </p:nvPr>
        </p:nvSpPr>
        <p:spPr/>
        <p:txBody>
          <a:bodyPr/>
          <a:lstStyle/>
          <a:p>
            <a:fld id="{44C7C163-67D6-4C9C-8723-B0A284654E5E}" type="slidenum">
              <a:rPr lang="tr-TR" smtClean="0"/>
              <a:pPr/>
              <a:t>19</a:t>
            </a:fld>
            <a:endParaRPr lang="tr-TR"/>
          </a:p>
        </p:txBody>
      </p:sp>
      <p:sp>
        <p:nvSpPr>
          <p:cNvPr id="9" name="8 Dikdörtgen"/>
          <p:cNvSpPr/>
          <p:nvPr/>
        </p:nvSpPr>
        <p:spPr>
          <a:xfrm>
            <a:off x="467544" y="4036827"/>
            <a:ext cx="8208912" cy="1480405"/>
          </a:xfrm>
          <a:prstGeom prst="rect">
            <a:avLst/>
          </a:prstGeom>
        </p:spPr>
        <p:txBody>
          <a:bodyPr wrap="square">
            <a:spAutoFit/>
          </a:bodyPr>
          <a:lstStyle/>
          <a:p>
            <a:pPr algn="just">
              <a:lnSpc>
                <a:spcPct val="130000"/>
              </a:lnSpc>
              <a:spcBef>
                <a:spcPct val="20000"/>
              </a:spcBef>
            </a:pPr>
            <a:r>
              <a:rPr lang="tr-TR" dirty="0" smtClean="0">
                <a:latin typeface="+mj-lt"/>
                <a:ea typeface="Tahoma" pitchFamily="34" charset="0"/>
                <a:cs typeface="Tahoma" pitchFamily="34" charset="0"/>
              </a:rPr>
              <a:t>2008 yılında şube müdürü ve üzeri unvanlardaki yöneticiler için e-imzalar alınmış ve birimler arası evrak akışının gizli evraklar hariç tamamen e-imzalı yapılmasına yönelik sistem uygulamaya alınmıştır.</a:t>
            </a:r>
          </a:p>
          <a:p>
            <a:endParaRPr lang="tr-TR" sz="2000" dirty="0"/>
          </a:p>
        </p:txBody>
      </p:sp>
    </p:spTree>
    <p:extLst>
      <p:ext uri="{BB962C8B-B14F-4D97-AF65-F5344CB8AC3E}">
        <p14:creationId xmlns="" xmlns:p14="http://schemas.microsoft.com/office/powerpoint/2010/main" val="227808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3d (2).jpg"/>
          <p:cNvPicPr>
            <a:picLocks noChangeAspect="1"/>
          </p:cNvPicPr>
          <p:nvPr/>
        </p:nvPicPr>
        <p:blipFill>
          <a:blip r:embed="rId3" cstate="print"/>
          <a:stretch>
            <a:fillRect/>
          </a:stretch>
        </p:blipFill>
        <p:spPr>
          <a:xfrm>
            <a:off x="35496" y="2592288"/>
            <a:ext cx="1700808" cy="1700808"/>
          </a:xfrm>
          <a:prstGeom prst="rect">
            <a:avLst/>
          </a:prstGeom>
          <a:effectLst>
            <a:reflection blurRad="6350" stA="52000" endA="300" endPos="35000" dir="5400000" sy="-100000" algn="bl" rotWithShape="0"/>
          </a:effectLst>
        </p:spPr>
      </p:pic>
      <p:sp>
        <p:nvSpPr>
          <p:cNvPr id="8" name="Text Box 3"/>
          <p:cNvSpPr txBox="1">
            <a:spLocks noChangeArrowheads="1"/>
          </p:cNvSpPr>
          <p:nvPr/>
        </p:nvSpPr>
        <p:spPr bwMode="auto">
          <a:xfrm>
            <a:off x="1656184" y="1772816"/>
            <a:ext cx="7308304" cy="3416320"/>
          </a:xfrm>
          <a:prstGeom prst="rect">
            <a:avLst/>
          </a:prstGeom>
          <a:noFill/>
          <a:ln w="9525" algn="ctr">
            <a:noFill/>
            <a:miter lim="800000"/>
            <a:headEnd/>
            <a:tailEnd/>
          </a:ln>
          <a:effectLst/>
        </p:spPr>
        <p:txBody>
          <a:bodyPr wrap="square">
            <a:spAutoFit/>
          </a:bodyPr>
          <a:lstStyle/>
          <a:p>
            <a:pPr>
              <a:lnSpc>
                <a:spcPct val="150000"/>
              </a:lnSpc>
              <a:buClr>
                <a:srgbClr val="FF3300"/>
              </a:buClr>
              <a:buFont typeface="Wingdings" pitchFamily="2" charset="2"/>
              <a:buChar char="ü"/>
            </a:pPr>
            <a:r>
              <a:rPr lang="tr-TR" dirty="0" smtClean="0">
                <a:latin typeface="Tahoma" pitchFamily="34" charset="0"/>
                <a:ea typeface="Tahoma" pitchFamily="34" charset="0"/>
                <a:cs typeface="Tahoma" pitchFamily="34" charset="0"/>
              </a:rPr>
              <a:t> </a:t>
            </a:r>
            <a:r>
              <a:rPr lang="tr-TR" dirty="0" smtClean="0">
                <a:latin typeface="+mj-lt"/>
                <a:ea typeface="Tahoma" pitchFamily="34" charset="0"/>
                <a:cs typeface="Tahoma" pitchFamily="34" charset="0"/>
              </a:rPr>
              <a:t>Bakanlığımız Teşkilat Yapısı</a:t>
            </a:r>
          </a:p>
          <a:p>
            <a:pPr>
              <a:lnSpc>
                <a:spcPct val="150000"/>
              </a:lnSpc>
              <a:buClr>
                <a:srgbClr val="FF3300"/>
              </a:buClr>
              <a:buFont typeface="Wingdings" pitchFamily="2" charset="2"/>
              <a:buChar char="ü"/>
            </a:pPr>
            <a:r>
              <a:rPr lang="tr-TR" dirty="0" smtClean="0">
                <a:latin typeface="+mj-lt"/>
                <a:ea typeface="Tahoma" pitchFamily="34" charset="0"/>
                <a:cs typeface="Tahoma" pitchFamily="34" charset="0"/>
              </a:rPr>
              <a:t> Kara Taşımacılığı Otomasyon Sistemi (U-NET)</a:t>
            </a:r>
          </a:p>
          <a:p>
            <a:pPr>
              <a:lnSpc>
                <a:spcPct val="150000"/>
              </a:lnSpc>
              <a:buClr>
                <a:srgbClr val="FF3300"/>
              </a:buClr>
              <a:buFont typeface="Wingdings" pitchFamily="2" charset="2"/>
              <a:buChar char="ü"/>
            </a:pPr>
            <a:r>
              <a:rPr lang="tr-TR" dirty="0" smtClean="0">
                <a:latin typeface="+mj-lt"/>
                <a:ea typeface="Tahoma" pitchFamily="34" charset="0"/>
                <a:cs typeface="Tahoma" pitchFamily="34" charset="0"/>
              </a:rPr>
              <a:t> e-Ulaştırma Bilişim Projesi</a:t>
            </a:r>
          </a:p>
          <a:p>
            <a:pPr>
              <a:lnSpc>
                <a:spcPct val="150000"/>
              </a:lnSpc>
              <a:buClr>
                <a:srgbClr val="FF3300"/>
              </a:buClr>
              <a:buFont typeface="Wingdings" pitchFamily="2" charset="2"/>
              <a:buChar char="ü"/>
            </a:pPr>
            <a:r>
              <a:rPr lang="tr-TR" dirty="0" smtClean="0">
                <a:latin typeface="+mj-lt"/>
                <a:ea typeface="Tahoma" pitchFamily="34" charset="0"/>
                <a:cs typeface="Tahoma" pitchFamily="34" charset="0"/>
              </a:rPr>
              <a:t> Denizcilik Sektöründe Bilişim Faaliyetleri</a:t>
            </a:r>
          </a:p>
          <a:p>
            <a:pPr>
              <a:lnSpc>
                <a:spcPct val="150000"/>
              </a:lnSpc>
              <a:buClr>
                <a:srgbClr val="FF3300"/>
              </a:buClr>
              <a:buFont typeface="Wingdings" pitchFamily="2" charset="2"/>
              <a:buChar char="ü"/>
            </a:pPr>
            <a:r>
              <a:rPr lang="tr-TR" dirty="0" smtClean="0">
                <a:latin typeface="+mj-lt"/>
                <a:ea typeface="Tahoma" pitchFamily="34" charset="0"/>
                <a:cs typeface="Tahoma" pitchFamily="34" charset="0"/>
              </a:rPr>
              <a:t> e-Devlet Kapısı</a:t>
            </a:r>
          </a:p>
          <a:p>
            <a:pPr>
              <a:lnSpc>
                <a:spcPct val="150000"/>
              </a:lnSpc>
              <a:buClr>
                <a:srgbClr val="FF3300"/>
              </a:buClr>
              <a:buFont typeface="Wingdings" pitchFamily="2" charset="2"/>
              <a:buChar char="ü"/>
            </a:pPr>
            <a:r>
              <a:rPr lang="tr-TR" dirty="0" smtClean="0">
                <a:latin typeface="+mj-lt"/>
                <a:ea typeface="Tahoma" pitchFamily="34" charset="0"/>
                <a:cs typeface="Tahoma" pitchFamily="34" charset="0"/>
              </a:rPr>
              <a:t> Evrensel Hizmet Kapsamında Yapılan Faaliyetler</a:t>
            </a:r>
          </a:p>
          <a:p>
            <a:pPr>
              <a:lnSpc>
                <a:spcPct val="150000"/>
              </a:lnSpc>
              <a:buClr>
                <a:srgbClr val="FF3300"/>
              </a:buClr>
              <a:buFont typeface="Wingdings" pitchFamily="2" charset="2"/>
              <a:buChar char="ü"/>
            </a:pPr>
            <a:r>
              <a:rPr lang="tr-TR" dirty="0" smtClean="0">
                <a:latin typeface="+mj-lt"/>
                <a:ea typeface="Tahoma" pitchFamily="34" charset="0"/>
                <a:cs typeface="Tahoma" pitchFamily="34" charset="0"/>
              </a:rPr>
              <a:t> Bilgi Toplumu Stratejisi Eylem Planı (59, 61 ve 62 </a:t>
            </a:r>
            <a:r>
              <a:rPr lang="tr-TR" dirty="0" err="1" smtClean="0">
                <a:latin typeface="+mj-lt"/>
                <a:ea typeface="Tahoma" pitchFamily="34" charset="0"/>
                <a:cs typeface="Tahoma" pitchFamily="34" charset="0"/>
              </a:rPr>
              <a:t>nolu</a:t>
            </a:r>
            <a:r>
              <a:rPr lang="tr-TR" dirty="0" smtClean="0">
                <a:latin typeface="+mj-lt"/>
                <a:ea typeface="Tahoma" pitchFamily="34" charset="0"/>
                <a:cs typeface="Tahoma" pitchFamily="34" charset="0"/>
              </a:rPr>
              <a:t> </a:t>
            </a:r>
            <a:r>
              <a:rPr lang="tr-TR" dirty="0" smtClean="0">
                <a:latin typeface="+mj-lt"/>
                <a:ea typeface="Tahoma" pitchFamily="34" charset="0"/>
                <a:cs typeface="Tahoma" pitchFamily="34" charset="0"/>
              </a:rPr>
              <a:t>Eylemler)</a:t>
            </a:r>
          </a:p>
          <a:p>
            <a:pPr>
              <a:lnSpc>
                <a:spcPct val="150000"/>
              </a:lnSpc>
              <a:buClr>
                <a:srgbClr val="FF3300"/>
              </a:buClr>
              <a:buFont typeface="Wingdings" pitchFamily="2" charset="2"/>
              <a:buChar char="ü"/>
            </a:pPr>
            <a:r>
              <a:rPr lang="tr-TR" dirty="0" smtClean="0">
                <a:latin typeface="+mj-lt"/>
                <a:ea typeface="Tahoma" pitchFamily="34" charset="0"/>
                <a:cs typeface="Tahoma" pitchFamily="34" charset="0"/>
              </a:rPr>
              <a:t>Akıllı Ulaşım Sistemleri</a:t>
            </a:r>
            <a:endParaRPr lang="tr-TR" dirty="0">
              <a:latin typeface="+mj-lt"/>
              <a:ea typeface="Tahoma" pitchFamily="34" charset="0"/>
              <a:cs typeface="Tahoma" pitchFamily="34" charset="0"/>
            </a:endParaRPr>
          </a:p>
        </p:txBody>
      </p:sp>
      <p:sp>
        <p:nvSpPr>
          <p:cNvPr id="14" name="13 Dikdörtgen"/>
          <p:cNvSpPr/>
          <p:nvPr/>
        </p:nvSpPr>
        <p:spPr>
          <a:xfrm>
            <a:off x="1767314" y="1124744"/>
            <a:ext cx="2300630"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SUNUM PLANI</a:t>
            </a:r>
            <a:endParaRPr lang="tr-TR" sz="2800" dirty="0">
              <a:solidFill>
                <a:srgbClr val="FF0000"/>
              </a:solidFill>
              <a:effectLst>
                <a:outerShdw blurRad="38100" dist="38100" dir="2700000" algn="tl">
                  <a:srgbClr val="000000">
                    <a:alpha val="43137"/>
                  </a:srgbClr>
                </a:outerShdw>
              </a:effectLst>
            </a:endParaRPr>
          </a:p>
        </p:txBody>
      </p:sp>
      <p:sp>
        <p:nvSpPr>
          <p:cNvPr id="6" name="5 Slayt Numarası Yer Tutucusu"/>
          <p:cNvSpPr>
            <a:spLocks noGrp="1"/>
          </p:cNvSpPr>
          <p:nvPr>
            <p:ph type="sldNum" sz="quarter" idx="12"/>
          </p:nvPr>
        </p:nvSpPr>
        <p:spPr/>
        <p:txBody>
          <a:bodyPr/>
          <a:lstStyle/>
          <a:p>
            <a:fld id="{6FF98D46-F649-4DA9-978E-7169CD0E540E}" type="slidenum">
              <a:rPr lang="tr-TR" smtClean="0"/>
              <a:pPr/>
              <a:t>2</a:t>
            </a:fld>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67544" y="1700808"/>
            <a:ext cx="7848872" cy="3240360"/>
          </a:xfrm>
          <a:prstGeom prst="rect">
            <a:avLst/>
          </a:prstGeom>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pPr>
            <a:r>
              <a:rPr lang="tr-TR" sz="1800" dirty="0" smtClean="0">
                <a:solidFill>
                  <a:schemeClr val="tx1"/>
                </a:solidFill>
                <a:latin typeface="+mj-lt"/>
                <a:ea typeface="Tahoma" pitchFamily="34" charset="0"/>
                <a:cs typeface="Tahoma" pitchFamily="34" charset="0"/>
              </a:rPr>
              <a:t>Dışarıdan online e-imzalı evrak kabulü sistemlerimize uyarlanmış, </a:t>
            </a:r>
            <a:r>
              <a:rPr lang="tr-TR" sz="1800" u="sng" dirty="0" smtClean="0">
                <a:solidFill>
                  <a:schemeClr val="tx1"/>
                </a:solidFill>
                <a:latin typeface="+mj-lt"/>
                <a:ea typeface="Tahoma" pitchFamily="34" charset="0"/>
                <a:cs typeface="Tahoma" pitchFamily="34" charset="0"/>
                <a:hlinkClick r:id="rId2"/>
              </a:rPr>
              <a:t>www.</a:t>
            </a:r>
            <a:r>
              <a:rPr lang="tr-TR" sz="1800" u="sng" dirty="0" err="1" smtClean="0">
                <a:solidFill>
                  <a:schemeClr val="tx1"/>
                </a:solidFill>
                <a:latin typeface="+mj-lt"/>
                <a:ea typeface="Tahoma" pitchFamily="34" charset="0"/>
                <a:cs typeface="Tahoma" pitchFamily="34" charset="0"/>
                <a:hlinkClick r:id="rId2"/>
              </a:rPr>
              <a:t>kugm</a:t>
            </a:r>
            <a:r>
              <a:rPr lang="tr-TR" sz="1800" u="sng" dirty="0" smtClean="0">
                <a:solidFill>
                  <a:schemeClr val="tx1"/>
                </a:solidFill>
                <a:latin typeface="+mj-lt"/>
                <a:ea typeface="Tahoma" pitchFamily="34" charset="0"/>
                <a:cs typeface="Tahoma" pitchFamily="34" charset="0"/>
                <a:hlinkClick r:id="rId2"/>
              </a:rPr>
              <a:t>.gov.tr</a:t>
            </a:r>
            <a:r>
              <a:rPr lang="tr-TR" sz="1800" dirty="0" smtClean="0">
                <a:solidFill>
                  <a:schemeClr val="tx1"/>
                </a:solidFill>
                <a:latin typeface="+mj-lt"/>
                <a:ea typeface="Tahoma" pitchFamily="34" charset="0"/>
                <a:cs typeface="Tahoma" pitchFamily="34" charset="0"/>
              </a:rPr>
              <a:t> adresinden sanal evrak kabulüne başlanmıştır. Bakanlığımız web sayfasından e-imzalı evrak kabulüne yönelik yazılım çalışmaları devam etmektedir.  </a:t>
            </a:r>
          </a:p>
          <a:p>
            <a:pPr algn="just">
              <a:lnSpc>
                <a:spcPct val="150000"/>
              </a:lnSpc>
            </a:pPr>
            <a:r>
              <a:rPr lang="tr-TR" sz="1800" dirty="0" smtClean="0">
                <a:solidFill>
                  <a:schemeClr val="tx1"/>
                </a:solidFill>
                <a:latin typeface="+mj-lt"/>
                <a:ea typeface="Tahoma" pitchFamily="34" charset="0"/>
                <a:cs typeface="Tahoma" pitchFamily="34" charset="0"/>
              </a:rPr>
              <a:t> </a:t>
            </a:r>
          </a:p>
          <a:p>
            <a:pPr algn="just">
              <a:lnSpc>
                <a:spcPct val="150000"/>
              </a:lnSpc>
            </a:pPr>
            <a:r>
              <a:rPr lang="tr-TR" sz="1800" dirty="0" smtClean="0">
                <a:solidFill>
                  <a:schemeClr val="tx1"/>
                </a:solidFill>
                <a:latin typeface="+mj-lt"/>
                <a:ea typeface="Tahoma" pitchFamily="34" charset="0"/>
                <a:cs typeface="Tahoma" pitchFamily="34" charset="0"/>
              </a:rPr>
              <a:t>e-İmza uygulamasında altyapı sorunu bulunmamaktadır. Ancak sayısal imza kullanmada isteksizlik mevcuttur.  Bu gün itibarıyla tüm birimler hem fiziksel evrak hem de sanal evrak uygulamasını devam ettirmektedirler.</a:t>
            </a:r>
            <a:endParaRPr lang="tr-TR" sz="1800" dirty="0">
              <a:solidFill>
                <a:schemeClr val="tx1"/>
              </a:solidFill>
              <a:latin typeface="+mj-lt"/>
              <a:ea typeface="Tahoma" pitchFamily="34" charset="0"/>
              <a:cs typeface="Tahoma" pitchFamily="34" charset="0"/>
            </a:endParaRPr>
          </a:p>
        </p:txBody>
      </p:sp>
      <p:sp>
        <p:nvSpPr>
          <p:cNvPr id="8" name="7 Slayt Numarası Yer Tutucusu"/>
          <p:cNvSpPr>
            <a:spLocks noGrp="1"/>
          </p:cNvSpPr>
          <p:nvPr>
            <p:ph type="sldNum" sz="quarter" idx="12"/>
          </p:nvPr>
        </p:nvSpPr>
        <p:spPr/>
        <p:txBody>
          <a:bodyPr/>
          <a:lstStyle/>
          <a:p>
            <a:fld id="{44C7C163-67D6-4C9C-8723-B0A284654E5E}" type="slidenum">
              <a:rPr lang="tr-TR" smtClean="0"/>
              <a:pPr/>
              <a:t>20</a:t>
            </a:fld>
            <a:endParaRPr lang="tr-TR"/>
          </a:p>
        </p:txBody>
      </p:sp>
    </p:spTree>
    <p:extLst>
      <p:ext uri="{BB962C8B-B14F-4D97-AF65-F5344CB8AC3E}">
        <p14:creationId xmlns="" xmlns:p14="http://schemas.microsoft.com/office/powerpoint/2010/main" val="2278089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404664"/>
            <a:ext cx="8066013" cy="514350"/>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Font typeface="Wingdings" pitchFamily="2" charset="2"/>
              <a:buNone/>
              <a:defRPr/>
            </a:pPr>
            <a:r>
              <a:rPr lang="tr-TR" sz="2800" u="none" dirty="0">
                <a:solidFill>
                  <a:srgbClr val="FF0000"/>
                </a:solidFill>
                <a:effectLst>
                  <a:outerShdw blurRad="38100" dist="38100" dir="2700000" algn="tl">
                    <a:srgbClr val="C0C0C0"/>
                  </a:outerShdw>
                </a:effectLst>
              </a:rPr>
              <a:t>Doküman Yönetim </a:t>
            </a:r>
            <a:r>
              <a:rPr lang="tr-TR" sz="2800" u="none" dirty="0" smtClean="0">
                <a:solidFill>
                  <a:srgbClr val="FF0000"/>
                </a:solidFill>
                <a:effectLst>
                  <a:outerShdw blurRad="38100" dist="38100" dir="2700000" algn="tl">
                    <a:srgbClr val="C0C0C0"/>
                  </a:outerShdw>
                </a:effectLst>
              </a:rPr>
              <a:t>Sisteminin </a:t>
            </a:r>
            <a:r>
              <a:rPr lang="tr-TR" sz="2800" u="none" dirty="0">
                <a:solidFill>
                  <a:srgbClr val="FF0000"/>
                </a:solidFill>
                <a:effectLst>
                  <a:outerShdw blurRad="38100" dist="38100" dir="2700000" algn="tl">
                    <a:srgbClr val="C0C0C0"/>
                  </a:outerShdw>
                </a:effectLst>
              </a:rPr>
              <a:t>Sağladığı Faydalar</a:t>
            </a:r>
          </a:p>
        </p:txBody>
      </p:sp>
      <p:sp>
        <p:nvSpPr>
          <p:cNvPr id="3" name="Rectangle 3"/>
          <p:cNvSpPr>
            <a:spLocks noChangeArrowheads="1"/>
          </p:cNvSpPr>
          <p:nvPr/>
        </p:nvSpPr>
        <p:spPr bwMode="auto">
          <a:xfrm>
            <a:off x="323528" y="1008668"/>
            <a:ext cx="8169895" cy="5305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90500" indent="-190500" algn="just">
              <a:lnSpc>
                <a:spcPct val="150000"/>
              </a:lnSpc>
              <a:buFont typeface="Wingdings" pitchFamily="2" charset="2"/>
              <a:buChar char="v"/>
              <a:tabLst>
                <a:tab pos="381000" algn="l"/>
              </a:tabLst>
            </a:pPr>
            <a:r>
              <a:rPr lang="tr-TR" sz="1700" u="none" dirty="0" smtClean="0">
                <a:solidFill>
                  <a:srgbClr val="000000"/>
                </a:solidFill>
                <a:latin typeface="Tahoma" pitchFamily="34" charset="0"/>
                <a:ea typeface="Tahoma" pitchFamily="34" charset="0"/>
                <a:cs typeface="Tahoma" pitchFamily="34" charset="0"/>
              </a:rPr>
              <a:t> </a:t>
            </a:r>
            <a:r>
              <a:rPr lang="tr-TR" dirty="0" smtClean="0">
                <a:solidFill>
                  <a:srgbClr val="000000"/>
                </a:solidFill>
                <a:latin typeface="+mj-lt"/>
                <a:ea typeface="Tahoma" pitchFamily="34" charset="0"/>
                <a:cs typeface="Tahoma" pitchFamily="34" charset="0"/>
              </a:rPr>
              <a:t>Doküman Yönetim Sistemi ile, </a:t>
            </a:r>
            <a:r>
              <a:rPr lang="tr-TR" u="none" dirty="0">
                <a:solidFill>
                  <a:srgbClr val="000000"/>
                </a:solidFill>
                <a:latin typeface="+mj-lt"/>
                <a:ea typeface="Tahoma" pitchFamily="34" charset="0"/>
                <a:cs typeface="Tahoma" pitchFamily="34" charset="0"/>
              </a:rPr>
              <a:t>kurumsal belgeler (dokümanlar) için gereken merkezi altyapı kurulmuş ve belgeler tek bir çatı altında toplanarak kurumsal bütünlük sağlanmış bulunmaktadır. Belgeler, kişisel bilgisayarlarda tutulmak yerine yetki denetimiyle erişilen ve günlük olarak yedeklenen bir sunucuda saklanmaya başlanmıştır.</a:t>
            </a:r>
            <a:r>
              <a:rPr lang="tr-TR" u="none" dirty="0">
                <a:latin typeface="+mj-lt"/>
                <a:ea typeface="Tahoma" pitchFamily="34" charset="0"/>
                <a:cs typeface="Tahoma" pitchFamily="34" charset="0"/>
              </a:rPr>
              <a:t> </a:t>
            </a:r>
          </a:p>
          <a:p>
            <a:pPr marL="190500" indent="-190500" algn="just">
              <a:lnSpc>
                <a:spcPct val="150000"/>
              </a:lnSpc>
              <a:buFont typeface="Wingdings" pitchFamily="2" charset="2"/>
              <a:buChar char="v"/>
              <a:tabLst>
                <a:tab pos="381000" algn="l"/>
              </a:tabLst>
            </a:pPr>
            <a:r>
              <a:rPr lang="tr-TR" u="none" dirty="0" smtClean="0">
                <a:solidFill>
                  <a:srgbClr val="000000"/>
                </a:solidFill>
                <a:latin typeface="+mj-lt"/>
                <a:ea typeface="Tahoma" pitchFamily="34" charset="0"/>
                <a:cs typeface="Tahoma" pitchFamily="34" charset="0"/>
              </a:rPr>
              <a:t> Belgelerin </a:t>
            </a:r>
            <a:r>
              <a:rPr lang="tr-TR" u="none" dirty="0">
                <a:solidFill>
                  <a:srgbClr val="000000"/>
                </a:solidFill>
                <a:latin typeface="+mj-lt"/>
                <a:ea typeface="Tahoma" pitchFamily="34" charset="0"/>
                <a:cs typeface="Tahoma" pitchFamily="34" charset="0"/>
              </a:rPr>
              <a:t>birden çok sunucu sistem yerine, tek bir veri tabanı sunucusunda tutulması ve web tabanlı erişim, gereksiz yere sunucu sistem sayısının artmasını engellemiş, sistem yönetimi ve işletimi giderlerini azaltmıştır. </a:t>
            </a:r>
          </a:p>
          <a:p>
            <a:pPr marL="190500" indent="-190500" algn="just">
              <a:lnSpc>
                <a:spcPct val="150000"/>
              </a:lnSpc>
              <a:buFont typeface="Wingdings" pitchFamily="2" charset="2"/>
              <a:buChar char="v"/>
              <a:tabLst>
                <a:tab pos="381000" algn="l"/>
              </a:tabLst>
            </a:pPr>
            <a:r>
              <a:rPr lang="tr-TR" u="none" dirty="0" smtClean="0">
                <a:solidFill>
                  <a:srgbClr val="000000"/>
                </a:solidFill>
                <a:latin typeface="+mj-lt"/>
                <a:ea typeface="Tahoma" pitchFamily="34" charset="0"/>
                <a:cs typeface="Tahoma" pitchFamily="34" charset="0"/>
              </a:rPr>
              <a:t> Doküman </a:t>
            </a:r>
            <a:r>
              <a:rPr lang="tr-TR" u="none" dirty="0">
                <a:solidFill>
                  <a:srgbClr val="000000"/>
                </a:solidFill>
                <a:latin typeface="+mj-lt"/>
                <a:ea typeface="Tahoma" pitchFamily="34" charset="0"/>
                <a:cs typeface="Tahoma" pitchFamily="34" charset="0"/>
              </a:rPr>
              <a:t>Yönetim Sistemi </a:t>
            </a:r>
            <a:r>
              <a:rPr lang="tr-TR" u="none" dirty="0" smtClean="0">
                <a:solidFill>
                  <a:srgbClr val="000000"/>
                </a:solidFill>
                <a:latin typeface="+mj-lt"/>
                <a:ea typeface="Tahoma" pitchFamily="34" charset="0"/>
                <a:cs typeface="Tahoma" pitchFamily="34" charset="0"/>
              </a:rPr>
              <a:t>işletime </a:t>
            </a:r>
            <a:r>
              <a:rPr lang="tr-TR" u="none" dirty="0">
                <a:solidFill>
                  <a:srgbClr val="000000"/>
                </a:solidFill>
                <a:latin typeface="+mj-lt"/>
                <a:ea typeface="Tahoma" pitchFamily="34" charset="0"/>
                <a:cs typeface="Tahoma" pitchFamily="34" charset="0"/>
              </a:rPr>
              <a:t>geçmeden önce sabah 09:00' da gelen bir belge ancak saat 11:00 de sahibine ulaştırılabiliyordu. </a:t>
            </a:r>
            <a:r>
              <a:rPr lang="tr-TR" u="none" dirty="0" smtClean="0">
                <a:solidFill>
                  <a:srgbClr val="000000"/>
                </a:solidFill>
                <a:latin typeface="+mj-lt"/>
                <a:ea typeface="Tahoma" pitchFamily="34" charset="0"/>
                <a:cs typeface="Tahoma" pitchFamily="34" charset="0"/>
              </a:rPr>
              <a:t>Üstelik </a:t>
            </a:r>
            <a:r>
              <a:rPr lang="tr-TR" u="none" dirty="0">
                <a:solidFill>
                  <a:srgbClr val="000000"/>
                </a:solidFill>
                <a:latin typeface="+mj-lt"/>
                <a:ea typeface="Tahoma" pitchFamily="34" charset="0"/>
                <a:cs typeface="Tahoma" pitchFamily="34" charset="0"/>
              </a:rPr>
              <a:t>bunu sağlayabilmek için de günde 3-4 kez dağıtıcıların dağıtıma çıkması gerekiyordu. </a:t>
            </a:r>
            <a:r>
              <a:rPr lang="tr-TR" dirty="0" smtClean="0">
                <a:solidFill>
                  <a:srgbClr val="000000"/>
                </a:solidFill>
                <a:latin typeface="+mj-lt"/>
                <a:ea typeface="Tahoma" pitchFamily="34" charset="0"/>
                <a:cs typeface="Tahoma" pitchFamily="34" charset="0"/>
              </a:rPr>
              <a:t>Doküman Yönetim Sistemi </a:t>
            </a:r>
            <a:r>
              <a:rPr lang="tr-TR" u="none" dirty="0">
                <a:solidFill>
                  <a:srgbClr val="000000"/>
                </a:solidFill>
                <a:latin typeface="+mj-lt"/>
                <a:ea typeface="Tahoma" pitchFamily="34" charset="0"/>
                <a:cs typeface="Tahoma" pitchFamily="34" charset="0"/>
              </a:rPr>
              <a:t>sayesinde girişi yapılan belge anında sahibine ulaştırılabilmektedir. </a:t>
            </a:r>
          </a:p>
          <a:p>
            <a:pPr marL="190500" indent="-190500" algn="just">
              <a:lnSpc>
                <a:spcPct val="80000"/>
              </a:lnSpc>
              <a:tabLst>
                <a:tab pos="381000" algn="l"/>
              </a:tabLst>
            </a:pPr>
            <a:endParaRPr lang="tr-TR" u="none" dirty="0">
              <a:latin typeface="+mj-lt"/>
            </a:endParaRPr>
          </a:p>
        </p:txBody>
      </p:sp>
      <p:sp>
        <p:nvSpPr>
          <p:cNvPr id="4" name="3 Slayt Numarası Yer Tutucusu"/>
          <p:cNvSpPr>
            <a:spLocks noGrp="1"/>
          </p:cNvSpPr>
          <p:nvPr>
            <p:ph type="sldNum" sz="quarter" idx="12"/>
          </p:nvPr>
        </p:nvSpPr>
        <p:spPr/>
        <p:txBody>
          <a:bodyPr/>
          <a:lstStyle/>
          <a:p>
            <a:fld id="{44C7C163-67D6-4C9C-8723-B0A284654E5E}" type="slidenum">
              <a:rPr lang="tr-TR" smtClean="0"/>
              <a:pPr/>
              <a:t>21</a:t>
            </a:fld>
            <a:endParaRPr lang="tr-TR"/>
          </a:p>
        </p:txBody>
      </p:sp>
    </p:spTree>
    <p:extLst>
      <p:ext uri="{BB962C8B-B14F-4D97-AF65-F5344CB8AC3E}">
        <p14:creationId xmlns="" xmlns:p14="http://schemas.microsoft.com/office/powerpoint/2010/main" val="3017388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5536" y="1204643"/>
            <a:ext cx="8064896" cy="4456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90500" algn="just">
              <a:lnSpc>
                <a:spcPct val="150000"/>
              </a:lnSpc>
              <a:spcBef>
                <a:spcPts val="600"/>
              </a:spcBef>
              <a:buFont typeface="Wingdings" pitchFamily="2" charset="2"/>
              <a:buChar char="v"/>
              <a:tabLst>
                <a:tab pos="381000" algn="l"/>
              </a:tabLst>
            </a:pPr>
            <a:r>
              <a:rPr lang="tr-TR" u="none" dirty="0" smtClean="0">
                <a:solidFill>
                  <a:srgbClr val="000000"/>
                </a:solidFill>
                <a:latin typeface="Tahoma" pitchFamily="34" charset="0"/>
                <a:ea typeface="Tahoma" pitchFamily="34" charset="0"/>
                <a:cs typeface="Tahoma" pitchFamily="34" charset="0"/>
              </a:rPr>
              <a:t> </a:t>
            </a:r>
            <a:r>
              <a:rPr lang="tr-TR" u="none" dirty="0" smtClean="0">
                <a:solidFill>
                  <a:srgbClr val="000000"/>
                </a:solidFill>
                <a:latin typeface="+mj-lt"/>
                <a:ea typeface="Tahoma" pitchFamily="34" charset="0"/>
                <a:cs typeface="Tahoma" pitchFamily="34" charset="0"/>
              </a:rPr>
              <a:t>Doküman </a:t>
            </a:r>
            <a:r>
              <a:rPr lang="tr-TR" u="none" dirty="0">
                <a:solidFill>
                  <a:srgbClr val="000000"/>
                </a:solidFill>
                <a:latin typeface="+mj-lt"/>
                <a:ea typeface="Tahoma" pitchFamily="34" charset="0"/>
                <a:cs typeface="Tahoma" pitchFamily="34" charset="0"/>
              </a:rPr>
              <a:t>Yönetim Sistemi sayesinde belgeler, sürümleriyle birlikte izlenmeye başlanmıştır. </a:t>
            </a:r>
          </a:p>
          <a:p>
            <a:pPr marL="190500" algn="just">
              <a:lnSpc>
                <a:spcPct val="150000"/>
              </a:lnSpc>
              <a:spcBef>
                <a:spcPts val="600"/>
              </a:spcBef>
              <a:buFont typeface="Wingdings" pitchFamily="2" charset="2"/>
              <a:buChar char="v"/>
              <a:tabLst>
                <a:tab pos="381000" algn="l"/>
              </a:tabLst>
            </a:pPr>
            <a:r>
              <a:rPr lang="tr-TR" dirty="0" smtClean="0">
                <a:solidFill>
                  <a:srgbClr val="000000"/>
                </a:solidFill>
                <a:latin typeface="+mj-lt"/>
                <a:ea typeface="Tahoma" pitchFamily="34" charset="0"/>
                <a:cs typeface="Tahoma" pitchFamily="34" charset="0"/>
              </a:rPr>
              <a:t> Kurumsal içeriğin yeniden kullanılabilmesi ve arandığında her an bulunabilmesi için gerekli kategori tanımları belirlenmiş ve uygulamaya alınmıştır.</a:t>
            </a:r>
          </a:p>
          <a:p>
            <a:pPr marL="190500" algn="just">
              <a:lnSpc>
                <a:spcPct val="150000"/>
              </a:lnSpc>
              <a:spcBef>
                <a:spcPts val="600"/>
              </a:spcBef>
              <a:buFont typeface="Wingdings" pitchFamily="2" charset="2"/>
              <a:buChar char="v"/>
              <a:tabLst>
                <a:tab pos="381000" algn="l"/>
              </a:tabLst>
            </a:pPr>
            <a:r>
              <a:rPr lang="tr-TR" dirty="0" smtClean="0">
                <a:solidFill>
                  <a:srgbClr val="000000"/>
                </a:solidFill>
                <a:latin typeface="+mj-lt"/>
                <a:ea typeface="Tahoma" pitchFamily="34" charset="0"/>
                <a:cs typeface="Tahoma" pitchFamily="34" charset="0"/>
              </a:rPr>
              <a:t> Bakanlık genelindeki 1600 kullanıcı sadece kendi belgeleri içinde değil, kurumdaki tüm belgeler içinde arama (evrak içeriği hariç, künye bilgisi) yapabilme olanağına kavuşmuşlardır. </a:t>
            </a:r>
          </a:p>
          <a:p>
            <a:pPr marL="190500" algn="just">
              <a:lnSpc>
                <a:spcPct val="150000"/>
              </a:lnSpc>
              <a:spcBef>
                <a:spcPts val="600"/>
              </a:spcBef>
              <a:buFont typeface="Wingdings" pitchFamily="2" charset="2"/>
              <a:buChar char="v"/>
              <a:tabLst>
                <a:tab pos="381000" algn="l"/>
              </a:tabLst>
            </a:pPr>
            <a:r>
              <a:rPr lang="tr-TR" dirty="0" smtClean="0">
                <a:solidFill>
                  <a:srgbClr val="000000"/>
                </a:solidFill>
                <a:latin typeface="+mj-lt"/>
                <a:ea typeface="Tahoma" pitchFamily="34" charset="0"/>
                <a:cs typeface="Tahoma" pitchFamily="34" charset="0"/>
              </a:rPr>
              <a:t> Proje kapsamında, 520.000 belgenin tanım bilgileri (meta data) sisteme aktarılmış, 1.500.000 belgenin içeriği taranarak </a:t>
            </a:r>
            <a:r>
              <a:rPr lang="tr-TR" dirty="0" err="1" smtClean="0">
                <a:solidFill>
                  <a:srgbClr val="000000"/>
                </a:solidFill>
                <a:latin typeface="+mj-lt"/>
                <a:ea typeface="Tahoma" pitchFamily="34" charset="0"/>
                <a:cs typeface="Tahoma" pitchFamily="34" charset="0"/>
              </a:rPr>
              <a:t>digital</a:t>
            </a:r>
            <a:r>
              <a:rPr lang="tr-TR" dirty="0" smtClean="0">
                <a:solidFill>
                  <a:srgbClr val="000000"/>
                </a:solidFill>
                <a:latin typeface="+mj-lt"/>
                <a:ea typeface="Tahoma" pitchFamily="34" charset="0"/>
                <a:cs typeface="Tahoma" pitchFamily="34" charset="0"/>
              </a:rPr>
              <a:t> arşive aktarılmıştır.</a:t>
            </a:r>
          </a:p>
          <a:p>
            <a:pPr marL="190500" indent="-190500" algn="just">
              <a:lnSpc>
                <a:spcPct val="80000"/>
              </a:lnSpc>
              <a:buFontTx/>
              <a:buChar char="•"/>
              <a:tabLst>
                <a:tab pos="381000" algn="l"/>
              </a:tabLst>
            </a:pPr>
            <a:endParaRPr lang="tr-TR" sz="1800" u="none" dirty="0"/>
          </a:p>
          <a:p>
            <a:pPr marL="190500" indent="-190500" algn="just">
              <a:lnSpc>
                <a:spcPct val="80000"/>
              </a:lnSpc>
              <a:buFontTx/>
              <a:buChar char="•"/>
              <a:tabLst>
                <a:tab pos="381000" algn="l"/>
              </a:tabLst>
            </a:pPr>
            <a:endParaRPr lang="tr-TR" sz="1400" u="none" dirty="0"/>
          </a:p>
        </p:txBody>
      </p:sp>
      <p:sp>
        <p:nvSpPr>
          <p:cNvPr id="3" name="2 Slayt Numarası Yer Tutucusu"/>
          <p:cNvSpPr>
            <a:spLocks noGrp="1"/>
          </p:cNvSpPr>
          <p:nvPr>
            <p:ph type="sldNum" sz="quarter" idx="12"/>
          </p:nvPr>
        </p:nvSpPr>
        <p:spPr/>
        <p:txBody>
          <a:bodyPr/>
          <a:lstStyle/>
          <a:p>
            <a:fld id="{44C7C163-67D6-4C9C-8723-B0A284654E5E}" type="slidenum">
              <a:rPr lang="tr-TR" smtClean="0"/>
              <a:pPr/>
              <a:t>22</a:t>
            </a:fld>
            <a:endParaRPr lang="tr-TR"/>
          </a:p>
        </p:txBody>
      </p:sp>
    </p:spTree>
    <p:extLst>
      <p:ext uri="{BB962C8B-B14F-4D97-AF65-F5344CB8AC3E}">
        <p14:creationId xmlns="" xmlns:p14="http://schemas.microsoft.com/office/powerpoint/2010/main" val="3017388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3568" y="2825119"/>
            <a:ext cx="8424936" cy="747897"/>
          </a:xfrm>
          <a:prstGeom prst="rect">
            <a:avLst/>
          </a:prstGeom>
        </p:spPr>
        <p:txBody>
          <a:bodyPr>
            <a:normAutofit fontScale="90000"/>
          </a:bodyPr>
          <a:lstStyle/>
          <a:p>
            <a:r>
              <a:rPr lang="tr-TR" sz="2800" dirty="0" smtClean="0">
                <a:solidFill>
                  <a:srgbClr val="FF0000"/>
                </a:solidFill>
                <a:effectLst>
                  <a:outerShdw blurRad="38100" dist="38100" dir="2700000" algn="tl">
                    <a:srgbClr val="000000">
                      <a:alpha val="43137"/>
                    </a:srgbClr>
                  </a:outerShdw>
                </a:effectLst>
                <a:latin typeface="+mn-lt"/>
              </a:rPr>
              <a:t>ELEKTRONİK DOKÜMAN YÖNETİM SİSTEMİ KARŞILAŞTIRMASI</a:t>
            </a:r>
            <a:endParaRPr lang="tr-TR" sz="2800" dirty="0">
              <a:solidFill>
                <a:srgbClr val="FF0000"/>
              </a:solidFill>
              <a:effectLst>
                <a:outerShdw blurRad="38100" dist="38100" dir="2700000" algn="tl">
                  <a:srgbClr val="000000">
                    <a:alpha val="43137"/>
                  </a:srgbClr>
                </a:outerShdw>
              </a:effectLst>
              <a:latin typeface="+mn-lt"/>
            </a:endParaRPr>
          </a:p>
        </p:txBody>
      </p:sp>
      <p:cxnSp>
        <p:nvCxnSpPr>
          <p:cNvPr id="3" name="Straight Connector 5"/>
          <p:cNvCxnSpPr/>
          <p:nvPr/>
        </p:nvCxnSpPr>
        <p:spPr>
          <a:xfrm>
            <a:off x="685800" y="3505200"/>
            <a:ext cx="845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3 Resim" descr="shutterstock_15381685.jpg"/>
          <p:cNvPicPr>
            <a:picLocks noChangeAspect="1"/>
          </p:cNvPicPr>
          <p:nvPr/>
        </p:nvPicPr>
        <p:blipFill>
          <a:blip r:embed="rId2" cstate="print"/>
          <a:stretch>
            <a:fillRect/>
          </a:stretch>
        </p:blipFill>
        <p:spPr>
          <a:xfrm>
            <a:off x="683568" y="3573016"/>
            <a:ext cx="1512168" cy="1512168"/>
          </a:xfrm>
          <a:prstGeom prst="rect">
            <a:avLst/>
          </a:prstGeom>
        </p:spPr>
      </p:pic>
      <p:sp>
        <p:nvSpPr>
          <p:cNvPr id="5" name="4 Slayt Numarası Yer Tutucusu"/>
          <p:cNvSpPr>
            <a:spLocks noGrp="1"/>
          </p:cNvSpPr>
          <p:nvPr>
            <p:ph type="sldNum" sz="quarter" idx="12"/>
          </p:nvPr>
        </p:nvSpPr>
        <p:spPr/>
        <p:txBody>
          <a:bodyPr/>
          <a:lstStyle/>
          <a:p>
            <a:fld id="{44C7C163-67D6-4C9C-8723-B0A284654E5E}" type="slidenum">
              <a:rPr lang="tr-TR" smtClean="0"/>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496" y="448855"/>
            <a:ext cx="8424936" cy="747897"/>
          </a:xfrm>
          <a:prstGeom prst="rect">
            <a:avLst/>
          </a:prstGeom>
        </p:spPr>
        <p:txBody>
          <a:bodyPr>
            <a:normAutofit/>
          </a:bodyPr>
          <a:lstStyle/>
          <a:p>
            <a:r>
              <a:rPr lang="tr-TR" sz="2800" dirty="0" smtClean="0">
                <a:solidFill>
                  <a:srgbClr val="FF0000"/>
                </a:solidFill>
                <a:effectLst>
                  <a:outerShdw blurRad="38100" dist="38100" dir="2700000" algn="tl">
                    <a:srgbClr val="000000">
                      <a:alpha val="43137"/>
                    </a:srgbClr>
                  </a:outerShdw>
                </a:effectLst>
                <a:latin typeface="+mn-lt"/>
              </a:rPr>
              <a:t>Elektronik Doküman Yönetim Sistemi Karşılaştırması</a:t>
            </a:r>
            <a:endParaRPr lang="tr-TR" sz="2800" dirty="0">
              <a:solidFill>
                <a:srgbClr val="FF0000"/>
              </a:solidFill>
              <a:effectLst>
                <a:outerShdw blurRad="38100" dist="38100" dir="2700000" algn="tl">
                  <a:srgbClr val="000000">
                    <a:alpha val="43137"/>
                  </a:srgbClr>
                </a:outerShdw>
              </a:effectLst>
              <a:latin typeface="+mn-lt"/>
            </a:endParaRPr>
          </a:p>
        </p:txBody>
      </p:sp>
      <p:sp>
        <p:nvSpPr>
          <p:cNvPr id="5" name="4 Slayt Numarası Yer Tutucusu"/>
          <p:cNvSpPr>
            <a:spLocks noGrp="1"/>
          </p:cNvSpPr>
          <p:nvPr>
            <p:ph type="sldNum" sz="quarter" idx="12"/>
          </p:nvPr>
        </p:nvSpPr>
        <p:spPr/>
        <p:txBody>
          <a:bodyPr/>
          <a:lstStyle/>
          <a:p>
            <a:fld id="{44C7C163-67D6-4C9C-8723-B0A284654E5E}" type="slidenum">
              <a:rPr lang="tr-TR" smtClean="0"/>
              <a:pPr/>
              <a:t>24</a:t>
            </a:fld>
            <a:endParaRPr lang="tr-TR"/>
          </a:p>
        </p:txBody>
      </p:sp>
      <p:sp>
        <p:nvSpPr>
          <p:cNvPr id="6" name="5 Dikdörtgen"/>
          <p:cNvSpPr/>
          <p:nvPr/>
        </p:nvSpPr>
        <p:spPr>
          <a:xfrm>
            <a:off x="467544" y="1268760"/>
            <a:ext cx="7632848" cy="4524315"/>
          </a:xfrm>
          <a:prstGeom prst="rect">
            <a:avLst/>
          </a:prstGeom>
        </p:spPr>
        <p:txBody>
          <a:bodyPr wrap="square">
            <a:spAutoFit/>
          </a:bodyPr>
          <a:lstStyle/>
          <a:p>
            <a:pPr algn="just"/>
            <a:r>
              <a:rPr lang="tr-TR" dirty="0" smtClean="0">
                <a:latin typeface="+mj-lt"/>
                <a:ea typeface="Tahoma" pitchFamily="34" charset="0"/>
                <a:cs typeface="Tahoma" pitchFamily="34" charset="0"/>
              </a:rPr>
              <a:t>EDYS kapsamında 1 Kasım 2011 tarihinden itibaren TÜBİTAK tarafından incelenen mülkiyeti kamuya ait farklı Elektronik Doküman Yönetim Sistemleri ile Ulaştırma, Denizcilik ve Haberleşme Bakanlığımızın karşılaştırması;</a:t>
            </a:r>
          </a:p>
          <a:p>
            <a:pPr algn="just"/>
            <a:endParaRPr lang="tr-TR" dirty="0" smtClean="0">
              <a:latin typeface="+mj-lt"/>
              <a:ea typeface="Tahoma" pitchFamily="34" charset="0"/>
              <a:cs typeface="Tahoma" pitchFamily="34" charset="0"/>
            </a:endParaRPr>
          </a:p>
          <a:p>
            <a:pPr lvl="1" algn="just" fontAlgn="t">
              <a:buFont typeface="Wingdings" pitchFamily="2" charset="2"/>
              <a:buChar char="ü"/>
            </a:pPr>
            <a:r>
              <a:rPr lang="tr-TR" dirty="0" smtClean="0">
                <a:latin typeface="+mj-lt"/>
                <a:ea typeface="Tahoma" pitchFamily="34" charset="0"/>
                <a:cs typeface="Tahoma" pitchFamily="34" charset="0"/>
              </a:rPr>
              <a:t>Uygulama Geliştirme Platformu</a:t>
            </a:r>
          </a:p>
          <a:p>
            <a:pPr lvl="1" algn="just" fontAlgn="t">
              <a:buFont typeface="Wingdings" pitchFamily="2" charset="2"/>
              <a:buChar char="ü"/>
            </a:pPr>
            <a:r>
              <a:rPr lang="tr-TR" dirty="0" smtClean="0">
                <a:latin typeface="+mj-lt"/>
                <a:ea typeface="Tahoma" pitchFamily="34" charset="0"/>
                <a:cs typeface="Tahoma" pitchFamily="34" charset="0"/>
              </a:rPr>
              <a:t>Platform Bağımlılığı</a:t>
            </a:r>
          </a:p>
          <a:p>
            <a:pPr lvl="1" algn="just" fontAlgn="t">
              <a:buFont typeface="Wingdings" pitchFamily="2" charset="2"/>
              <a:buChar char="ü"/>
            </a:pPr>
            <a:r>
              <a:rPr lang="tr-TR" dirty="0" smtClean="0">
                <a:latin typeface="+mj-lt"/>
                <a:ea typeface="Tahoma" pitchFamily="34" charset="0"/>
                <a:cs typeface="Tahoma" pitchFamily="34" charset="0"/>
              </a:rPr>
              <a:t>Optik Karakter Tanıma</a:t>
            </a:r>
          </a:p>
          <a:p>
            <a:pPr lvl="1" algn="just" fontAlgn="t">
              <a:buFont typeface="Wingdings" pitchFamily="2" charset="2"/>
              <a:buChar char="ü"/>
            </a:pPr>
            <a:r>
              <a:rPr lang="tr-TR" dirty="0" smtClean="0">
                <a:latin typeface="+mj-lt"/>
                <a:ea typeface="Tahoma" pitchFamily="34" charset="0"/>
                <a:cs typeface="Tahoma" pitchFamily="34" charset="0"/>
              </a:rPr>
              <a:t>E-İmza Desteği </a:t>
            </a:r>
          </a:p>
          <a:p>
            <a:pPr lvl="1" algn="just" fontAlgn="t">
              <a:buFont typeface="Wingdings" pitchFamily="2" charset="2"/>
              <a:buChar char="ü"/>
            </a:pPr>
            <a:r>
              <a:rPr lang="tr-TR" dirty="0" smtClean="0">
                <a:latin typeface="+mj-lt"/>
                <a:ea typeface="Tahoma" pitchFamily="34" charset="0"/>
                <a:cs typeface="Tahoma" pitchFamily="34" charset="0"/>
              </a:rPr>
              <a:t>Uygulamaya Özgü Editör Kullanımı</a:t>
            </a:r>
          </a:p>
          <a:p>
            <a:pPr lvl="1" algn="just" fontAlgn="t">
              <a:buFont typeface="Wingdings" pitchFamily="2" charset="2"/>
              <a:buChar char="ü"/>
            </a:pPr>
            <a:r>
              <a:rPr lang="tr-TR" dirty="0" smtClean="0">
                <a:latin typeface="+mj-lt"/>
                <a:ea typeface="Tahoma" pitchFamily="34" charset="0"/>
                <a:cs typeface="Tahoma" pitchFamily="34" charset="0"/>
              </a:rPr>
              <a:t>Evrakların </a:t>
            </a:r>
            <a:r>
              <a:rPr lang="tr-TR" dirty="0" err="1" smtClean="0">
                <a:latin typeface="+mj-lt"/>
                <a:ea typeface="Tahoma" pitchFamily="34" charset="0"/>
                <a:cs typeface="Tahoma" pitchFamily="34" charset="0"/>
              </a:rPr>
              <a:t>Versiyonlaması</a:t>
            </a:r>
            <a:endParaRPr lang="tr-TR" dirty="0" smtClean="0">
              <a:latin typeface="+mj-lt"/>
              <a:ea typeface="Tahoma" pitchFamily="34" charset="0"/>
              <a:cs typeface="Tahoma" pitchFamily="34" charset="0"/>
            </a:endParaRPr>
          </a:p>
          <a:p>
            <a:pPr lvl="1" algn="just" fontAlgn="t">
              <a:buFont typeface="Wingdings" pitchFamily="2" charset="2"/>
              <a:buChar char="ü"/>
            </a:pPr>
            <a:r>
              <a:rPr lang="tr-TR" dirty="0" smtClean="0">
                <a:latin typeface="+mj-lt"/>
                <a:ea typeface="Tahoma" pitchFamily="34" charset="0"/>
                <a:cs typeface="Tahoma" pitchFamily="34" charset="0"/>
              </a:rPr>
              <a:t>Evrak Arşiv Yönetimi</a:t>
            </a:r>
          </a:p>
          <a:p>
            <a:pPr lvl="1" algn="just" fontAlgn="t">
              <a:buFont typeface="Wingdings" pitchFamily="2" charset="2"/>
              <a:buChar char="ü"/>
            </a:pPr>
            <a:r>
              <a:rPr lang="tr-TR" dirty="0" smtClean="0">
                <a:latin typeface="+mj-lt"/>
                <a:ea typeface="Tahoma" pitchFamily="34" charset="0"/>
                <a:cs typeface="Tahoma" pitchFamily="34" charset="0"/>
              </a:rPr>
              <a:t>E-Yazışma Paketine Uyumluluk</a:t>
            </a:r>
          </a:p>
          <a:p>
            <a:pPr lvl="1" algn="just" fontAlgn="t">
              <a:buFont typeface="Wingdings" pitchFamily="2" charset="2"/>
              <a:buChar char="ü"/>
            </a:pPr>
            <a:r>
              <a:rPr lang="tr-TR" dirty="0" smtClean="0">
                <a:latin typeface="+mj-lt"/>
                <a:ea typeface="Tahoma" pitchFamily="34" charset="0"/>
                <a:cs typeface="Tahoma" pitchFamily="34" charset="0"/>
              </a:rPr>
              <a:t>Standart Dosya Planı İçin Uyumluluk</a:t>
            </a:r>
          </a:p>
          <a:p>
            <a:pPr lvl="1" algn="just" fontAlgn="t">
              <a:buFont typeface="Wingdings" pitchFamily="2" charset="2"/>
              <a:buChar char="ü"/>
            </a:pPr>
            <a:r>
              <a:rPr lang="tr-TR" dirty="0" smtClean="0">
                <a:latin typeface="+mj-lt"/>
                <a:ea typeface="Tahoma" pitchFamily="34" charset="0"/>
                <a:cs typeface="Tahoma" pitchFamily="34" charset="0"/>
              </a:rPr>
              <a:t>TS13298’e Uyumluluk</a:t>
            </a:r>
          </a:p>
          <a:p>
            <a:pPr lvl="1" algn="just" fontAlgn="t">
              <a:buFont typeface="Wingdings" pitchFamily="2" charset="2"/>
              <a:buChar char="ü"/>
            </a:pPr>
            <a:r>
              <a:rPr lang="tr-TR" dirty="0" smtClean="0">
                <a:latin typeface="+mj-lt"/>
                <a:ea typeface="Tahoma" pitchFamily="34" charset="0"/>
                <a:cs typeface="Tahoma" pitchFamily="34" charset="0"/>
              </a:rPr>
              <a:t>Kullanıcı Sayısı</a:t>
            </a:r>
          </a:p>
          <a:p>
            <a:pPr lvl="1" algn="just" fontAlgn="t">
              <a:buFont typeface="Wingdings" pitchFamily="2" charset="2"/>
              <a:buChar char="ü"/>
            </a:pPr>
            <a:r>
              <a:rPr lang="tr-TR" dirty="0" smtClean="0">
                <a:latin typeface="+mj-lt"/>
                <a:ea typeface="Tahoma" pitchFamily="34" charset="0"/>
                <a:cs typeface="Tahoma" pitchFamily="34" charset="0"/>
              </a:rPr>
              <a:t>İşlem Gören Evrak Sayısı  alanlarında yapılmıştır.</a:t>
            </a:r>
            <a:endParaRPr lang="tr-TR" dirty="0">
              <a:latin typeface="+mj-lt"/>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467544" y="2276872"/>
          <a:ext cx="8229600" cy="2494280"/>
        </p:xfrm>
        <a:graphic>
          <a:graphicData uri="http://schemas.openxmlformats.org/drawingml/2006/table">
            <a:tbl>
              <a:tblPr firstRow="1" bandRow="1">
                <a:tableStyleId>{0E3FDE45-AF77-4B5C-9715-49D594BDF05E}</a:tableStyleId>
              </a:tblPr>
              <a:tblGrid>
                <a:gridCol w="2743200"/>
                <a:gridCol w="2743200"/>
                <a:gridCol w="2743200"/>
              </a:tblGrid>
              <a:tr h="370840">
                <a:tc>
                  <a:txBody>
                    <a:bodyPr/>
                    <a:lstStyle/>
                    <a:p>
                      <a:endParaRPr lang="tr-TR" dirty="0"/>
                    </a:p>
                  </a:txBody>
                  <a:tcPr/>
                </a:tc>
                <a:tc>
                  <a:txBody>
                    <a:bodyPr/>
                    <a:lstStyle/>
                    <a:p>
                      <a:pPr algn="ctr"/>
                      <a:r>
                        <a:rPr lang="tr-TR" dirty="0" smtClean="0"/>
                        <a:t>Uygulama Geliştirme Platformu</a:t>
                      </a:r>
                      <a:endParaRPr lang="tr-TR" dirty="0"/>
                    </a:p>
                  </a:txBody>
                  <a:tcPr/>
                </a:tc>
                <a:tc>
                  <a:txBody>
                    <a:bodyPr/>
                    <a:lstStyle/>
                    <a:p>
                      <a:pPr algn="ctr"/>
                      <a:r>
                        <a:rPr lang="tr-TR" dirty="0" smtClean="0"/>
                        <a:t>Platform Bağımlılığı</a:t>
                      </a:r>
                      <a:endParaRPr lang="tr-TR" dirty="0"/>
                    </a:p>
                  </a:txBody>
                  <a:tcPr/>
                </a:tc>
              </a:tr>
              <a:tr h="370840">
                <a:tc>
                  <a:txBody>
                    <a:bodyPr/>
                    <a:lstStyle/>
                    <a:p>
                      <a:r>
                        <a:rPr lang="tr-TR" dirty="0" smtClean="0"/>
                        <a:t>UYAP</a:t>
                      </a:r>
                      <a:endParaRPr lang="tr-TR" b="1" dirty="0"/>
                    </a:p>
                  </a:txBody>
                  <a:tcPr/>
                </a:tc>
                <a:tc>
                  <a:txBody>
                    <a:bodyPr/>
                    <a:lstStyle/>
                    <a:p>
                      <a:pPr algn="ctr"/>
                      <a:r>
                        <a:rPr lang="tr-TR" dirty="0" smtClean="0"/>
                        <a:t>JAVA</a:t>
                      </a:r>
                      <a:endParaRPr lang="tr-TR" dirty="0"/>
                    </a:p>
                  </a:txBody>
                  <a:tcPr/>
                </a:tc>
                <a:tc>
                  <a:txBody>
                    <a:bodyPr/>
                    <a:lstStyle/>
                    <a:p>
                      <a:pPr algn="ctr"/>
                      <a:r>
                        <a:rPr lang="tr-TR" dirty="0" smtClean="0"/>
                        <a:t>YOK</a:t>
                      </a:r>
                      <a:endParaRPr lang="tr-TR" dirty="0"/>
                    </a:p>
                  </a:txBody>
                  <a:tcPr/>
                </a:tc>
              </a:tr>
              <a:tr h="370840">
                <a:tc>
                  <a:txBody>
                    <a:bodyPr/>
                    <a:lstStyle/>
                    <a:p>
                      <a:r>
                        <a:rPr lang="tr-TR" dirty="0" smtClean="0"/>
                        <a:t>İÇİŞLERİ BAKANLIĞI/ÇSGB</a:t>
                      </a:r>
                      <a:endParaRPr lang="tr-TR" b="1" dirty="0"/>
                    </a:p>
                  </a:txBody>
                  <a:tcPr/>
                </a:tc>
                <a:tc>
                  <a:txBody>
                    <a:bodyPr/>
                    <a:lstStyle/>
                    <a:p>
                      <a:pPr algn="ctr"/>
                      <a:r>
                        <a:rPr lang="tr-TR" dirty="0" smtClean="0"/>
                        <a:t>.NET</a:t>
                      </a:r>
                      <a:endParaRPr lang="tr-TR" dirty="0"/>
                    </a:p>
                  </a:txBody>
                  <a:tcPr/>
                </a:tc>
                <a:tc>
                  <a:txBody>
                    <a:bodyPr/>
                    <a:lstStyle/>
                    <a:p>
                      <a:pPr algn="ctr"/>
                      <a:r>
                        <a:rPr lang="tr-TR" dirty="0" smtClean="0"/>
                        <a:t>VAR(WINDOWS</a:t>
                      </a:r>
                      <a:r>
                        <a:rPr lang="tr-TR" baseline="0" dirty="0" smtClean="0"/>
                        <a:t>)</a:t>
                      </a:r>
                      <a:endParaRPr lang="tr-TR" dirty="0"/>
                    </a:p>
                  </a:txBody>
                  <a:tcPr/>
                </a:tc>
              </a:tr>
              <a:tr h="370840">
                <a:tc>
                  <a:txBody>
                    <a:bodyPr/>
                    <a:lstStyle/>
                    <a:p>
                      <a:r>
                        <a:rPr lang="tr-TR" dirty="0" smtClean="0"/>
                        <a:t>TÜRKSAT</a:t>
                      </a:r>
                      <a:endParaRPr lang="tr-TR" b="1" dirty="0"/>
                    </a:p>
                  </a:txBody>
                  <a:tcPr/>
                </a:tc>
                <a:tc>
                  <a:txBody>
                    <a:bodyPr/>
                    <a:lstStyle/>
                    <a:p>
                      <a:pPr algn="ctr"/>
                      <a:r>
                        <a:rPr lang="tr-TR" dirty="0" smtClean="0"/>
                        <a:t>JAVA</a:t>
                      </a:r>
                      <a:endParaRPr lang="tr-TR" dirty="0"/>
                    </a:p>
                  </a:txBody>
                  <a:tcPr/>
                </a:tc>
                <a:tc>
                  <a:txBody>
                    <a:bodyPr/>
                    <a:lstStyle/>
                    <a:p>
                      <a:pPr algn="ctr"/>
                      <a:r>
                        <a:rPr lang="tr-TR" dirty="0" smtClean="0"/>
                        <a:t>YOK</a:t>
                      </a:r>
                      <a:endParaRPr lang="tr-TR" dirty="0"/>
                    </a:p>
                  </a:txBody>
                  <a:tcPr/>
                </a:tc>
              </a:tr>
              <a:tr h="370840">
                <a:tc>
                  <a:txBody>
                    <a:bodyPr/>
                    <a:lstStyle/>
                    <a:p>
                      <a:r>
                        <a:rPr lang="tr-TR" dirty="0" smtClean="0"/>
                        <a:t>KALKINMA BAKANLIĞI</a:t>
                      </a:r>
                      <a:endParaRPr lang="tr-TR" b="1" dirty="0"/>
                    </a:p>
                  </a:txBody>
                  <a:tcPr/>
                </a:tc>
                <a:tc>
                  <a:txBody>
                    <a:bodyPr/>
                    <a:lstStyle/>
                    <a:p>
                      <a:pPr algn="ctr"/>
                      <a:r>
                        <a:rPr lang="tr-TR" dirty="0" smtClean="0"/>
                        <a:t>.NET</a:t>
                      </a:r>
                      <a:endParaRPr lang="tr-TR" dirty="0"/>
                    </a:p>
                  </a:txBody>
                  <a:tcPr/>
                </a:tc>
                <a:tc>
                  <a:txBody>
                    <a:bodyPr/>
                    <a:lstStyle/>
                    <a:p>
                      <a:pPr algn="ctr"/>
                      <a:r>
                        <a:rPr lang="tr-TR" dirty="0" smtClean="0"/>
                        <a:t>VAR(WINDOWS</a:t>
                      </a:r>
                      <a:r>
                        <a:rPr lang="tr-TR" baseline="0" dirty="0" smtClean="0"/>
                        <a:t>)</a:t>
                      </a:r>
                      <a:endParaRPr lang="tr-TR" dirty="0"/>
                    </a:p>
                  </a:txBody>
                  <a:tcPr/>
                </a:tc>
              </a:tr>
              <a:tr h="370840">
                <a:tc>
                  <a:txBody>
                    <a:bodyPr/>
                    <a:lstStyle/>
                    <a:p>
                      <a:r>
                        <a:rPr lang="tr-TR" dirty="0" smtClean="0"/>
                        <a:t>UBAK</a:t>
                      </a:r>
                      <a:endParaRPr lang="tr-TR" b="1" dirty="0"/>
                    </a:p>
                  </a:txBody>
                  <a:tcPr/>
                </a:tc>
                <a:tc>
                  <a:txBody>
                    <a:bodyPr/>
                    <a:lstStyle/>
                    <a:p>
                      <a:pPr algn="ctr"/>
                      <a:r>
                        <a:rPr lang="tr-TR" dirty="0" smtClean="0"/>
                        <a:t>JAVA</a:t>
                      </a:r>
                      <a:endParaRPr lang="tr-TR" dirty="0"/>
                    </a:p>
                  </a:txBody>
                  <a:tcPr/>
                </a:tc>
                <a:tc>
                  <a:txBody>
                    <a:bodyPr/>
                    <a:lstStyle/>
                    <a:p>
                      <a:pPr algn="ctr"/>
                      <a:r>
                        <a:rPr lang="tr-TR" dirty="0" smtClean="0"/>
                        <a:t>YOK</a:t>
                      </a:r>
                      <a:endParaRPr lang="tr-TR" dirty="0"/>
                    </a:p>
                  </a:txBody>
                  <a:tcPr/>
                </a:tc>
              </a:tr>
            </a:tbl>
          </a:graphicData>
        </a:graphic>
      </p:graphicFrame>
      <p:sp>
        <p:nvSpPr>
          <p:cNvPr id="4" name="3 Slayt Numarası Yer Tutucusu"/>
          <p:cNvSpPr>
            <a:spLocks noGrp="1"/>
          </p:cNvSpPr>
          <p:nvPr>
            <p:ph type="sldNum" sz="quarter" idx="12"/>
          </p:nvPr>
        </p:nvSpPr>
        <p:spPr/>
        <p:txBody>
          <a:bodyPr/>
          <a:lstStyle/>
          <a:p>
            <a:fld id="{44C7C163-67D6-4C9C-8723-B0A284654E5E}" type="slidenum">
              <a:rPr lang="tr-TR" smtClean="0"/>
              <a:pPr/>
              <a:t>25</a:t>
            </a:fld>
            <a:endParaRPr lang="tr-TR"/>
          </a:p>
        </p:txBody>
      </p:sp>
      <p:sp>
        <p:nvSpPr>
          <p:cNvPr id="6" name="Rectangle 5"/>
          <p:cNvSpPr txBox="1">
            <a:spLocks noChangeArrowheads="1"/>
          </p:cNvSpPr>
          <p:nvPr/>
        </p:nvSpPr>
        <p:spPr>
          <a:xfrm>
            <a:off x="179512" y="1205632"/>
            <a:ext cx="5040560" cy="711200"/>
          </a:xfrm>
          <a:prstGeom prst="rect">
            <a:avLst/>
          </a:prstGeom>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dirty="0" smtClean="0">
                <a:solidFill>
                  <a:srgbClr val="FF0000"/>
                </a:solidFill>
                <a:effectLst>
                  <a:outerShdw blurRad="38100" dist="38100" dir="2700000" algn="tl">
                    <a:srgbClr val="000000">
                      <a:alpha val="43137"/>
                    </a:srgbClr>
                  </a:outerShdw>
                </a:effectLst>
                <a:latin typeface="+mn-lt"/>
              </a:rPr>
              <a:t>EDYS KIYASLAMASI: PLATFORM</a:t>
            </a:r>
            <a:endParaRPr lang="tr-TR" sz="28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179354" y="1628800"/>
          <a:ext cx="8641118" cy="4389120"/>
        </p:xfrm>
        <a:graphic>
          <a:graphicData uri="http://schemas.openxmlformats.org/drawingml/2006/table">
            <a:tbl>
              <a:tblPr firstRow="1" bandRow="1">
                <a:tableStyleId>{0E3FDE45-AF77-4B5C-9715-49D594BDF05E}</a:tableStyleId>
              </a:tblPr>
              <a:tblGrid>
                <a:gridCol w="1584176"/>
                <a:gridCol w="1360534"/>
                <a:gridCol w="1317371"/>
                <a:gridCol w="1563263"/>
                <a:gridCol w="1786109"/>
                <a:gridCol w="1029665"/>
              </a:tblGrid>
              <a:tr h="370840">
                <a:tc>
                  <a:txBody>
                    <a:bodyPr/>
                    <a:lstStyle/>
                    <a:p>
                      <a:endParaRPr lang="tr-TR" dirty="0"/>
                    </a:p>
                  </a:txBody>
                  <a:tcPr/>
                </a:tc>
                <a:tc>
                  <a:txBody>
                    <a:bodyPr/>
                    <a:lstStyle/>
                    <a:p>
                      <a:pPr algn="ctr"/>
                      <a:r>
                        <a:rPr lang="tr-TR" dirty="0" smtClean="0"/>
                        <a:t>Optik Karakter Tanıma</a:t>
                      </a:r>
                      <a:endParaRPr lang="tr-TR" dirty="0"/>
                    </a:p>
                  </a:txBody>
                  <a:tcPr/>
                </a:tc>
                <a:tc>
                  <a:txBody>
                    <a:bodyPr/>
                    <a:lstStyle/>
                    <a:p>
                      <a:pPr algn="ctr"/>
                      <a:r>
                        <a:rPr lang="tr-TR" dirty="0" smtClean="0"/>
                        <a:t>E-İmza Desteği</a:t>
                      </a:r>
                      <a:endParaRPr lang="tr-TR" dirty="0"/>
                    </a:p>
                  </a:txBody>
                  <a:tcPr/>
                </a:tc>
                <a:tc>
                  <a:txBody>
                    <a:bodyPr/>
                    <a:lstStyle/>
                    <a:p>
                      <a:pPr algn="ctr"/>
                      <a:r>
                        <a:rPr lang="tr-TR" dirty="0" smtClean="0"/>
                        <a:t>Uygulamaya </a:t>
                      </a:r>
                    </a:p>
                    <a:p>
                      <a:pPr algn="ctr"/>
                      <a:r>
                        <a:rPr lang="tr-TR" dirty="0" smtClean="0"/>
                        <a:t>Özgü Editör </a:t>
                      </a:r>
                    </a:p>
                    <a:p>
                      <a:pPr algn="ctr"/>
                      <a:r>
                        <a:rPr lang="tr-TR" dirty="0" smtClean="0"/>
                        <a:t>Kullanımı</a:t>
                      </a:r>
                      <a:endParaRPr lang="tr-TR" dirty="0"/>
                    </a:p>
                  </a:txBody>
                  <a:tcPr/>
                </a:tc>
                <a:tc>
                  <a:txBody>
                    <a:bodyPr/>
                    <a:lstStyle/>
                    <a:p>
                      <a:pPr algn="ctr"/>
                      <a:r>
                        <a:rPr lang="tr-TR" dirty="0" smtClean="0"/>
                        <a:t>Evrakların </a:t>
                      </a:r>
                    </a:p>
                    <a:p>
                      <a:pPr algn="ctr"/>
                      <a:r>
                        <a:rPr lang="tr-TR" dirty="0" err="1" smtClean="0"/>
                        <a:t>Versiyonlaması</a:t>
                      </a:r>
                      <a:endParaRPr lang="tr-TR" dirty="0"/>
                    </a:p>
                  </a:txBody>
                  <a:tcPr/>
                </a:tc>
                <a:tc>
                  <a:txBody>
                    <a:bodyPr/>
                    <a:lstStyle/>
                    <a:p>
                      <a:pPr algn="ctr"/>
                      <a:r>
                        <a:rPr lang="tr-TR" dirty="0" smtClean="0"/>
                        <a:t>Evrak Arşiv Yönetimi</a:t>
                      </a:r>
                      <a:endParaRPr lang="tr-TR" dirty="0"/>
                    </a:p>
                  </a:txBody>
                  <a:tcPr/>
                </a:tc>
              </a:tr>
              <a:tr h="370840">
                <a:tc>
                  <a:txBody>
                    <a:bodyPr/>
                    <a:lstStyle/>
                    <a:p>
                      <a:r>
                        <a:rPr lang="tr-TR" dirty="0" smtClean="0"/>
                        <a:t>UYAP</a:t>
                      </a:r>
                      <a:endParaRPr lang="tr-TR" b="1" dirty="0"/>
                    </a:p>
                  </a:txBody>
                  <a:tcPr/>
                </a:tc>
                <a:tc>
                  <a:txBody>
                    <a:bodyPr/>
                    <a:lstStyle/>
                    <a:p>
                      <a:pPr algn="ctr"/>
                      <a:r>
                        <a:rPr lang="tr-TR" dirty="0" smtClean="0"/>
                        <a:t>YOK</a:t>
                      </a:r>
                      <a:endParaRPr lang="tr-TR" dirty="0"/>
                    </a:p>
                  </a:txBody>
                  <a:tcPr/>
                </a:tc>
                <a:tc>
                  <a:txBody>
                    <a:bodyPr/>
                    <a:lstStyle/>
                    <a:p>
                      <a:pPr algn="ctr"/>
                      <a:r>
                        <a:rPr lang="tr-TR" dirty="0" smtClean="0"/>
                        <a:t>VAR</a:t>
                      </a:r>
                      <a:endParaRPr lang="tr-TR" dirty="0"/>
                    </a:p>
                  </a:txBody>
                  <a:tcPr/>
                </a:tc>
                <a:tc>
                  <a:txBody>
                    <a:bodyPr/>
                    <a:lstStyle/>
                    <a:p>
                      <a:pPr algn="ctr"/>
                      <a:r>
                        <a:rPr lang="tr-TR" dirty="0" smtClean="0"/>
                        <a:t>VAR</a:t>
                      </a:r>
                      <a:endParaRPr lang="tr-TR" dirty="0"/>
                    </a:p>
                  </a:txBody>
                  <a:tcPr/>
                </a:tc>
                <a:tc>
                  <a:txBody>
                    <a:bodyPr/>
                    <a:lstStyle/>
                    <a:p>
                      <a:pPr algn="ctr"/>
                      <a:r>
                        <a:rPr lang="tr-TR" dirty="0" smtClean="0"/>
                        <a:t>MÜKERRER </a:t>
                      </a:r>
                    </a:p>
                    <a:p>
                      <a:pPr algn="ctr"/>
                      <a:r>
                        <a:rPr lang="tr-TR" dirty="0" smtClean="0"/>
                        <a:t>KOPYALAR</a:t>
                      </a:r>
                      <a:endParaRPr lang="tr-TR" dirty="0"/>
                    </a:p>
                  </a:txBody>
                  <a:tcPr/>
                </a:tc>
                <a:tc>
                  <a:txBody>
                    <a:bodyPr/>
                    <a:lstStyle/>
                    <a:p>
                      <a:pPr algn="ctr"/>
                      <a:r>
                        <a:rPr lang="tr-TR" dirty="0" smtClean="0"/>
                        <a:t>YOK</a:t>
                      </a:r>
                      <a:endParaRPr lang="tr-TR" dirty="0"/>
                    </a:p>
                  </a:txBody>
                  <a:tcPr/>
                </a:tc>
              </a:tr>
              <a:tr h="370840">
                <a:tc>
                  <a:txBody>
                    <a:bodyPr/>
                    <a:lstStyle/>
                    <a:p>
                      <a:r>
                        <a:rPr lang="tr-TR" dirty="0" smtClean="0"/>
                        <a:t>İÇİŞLERİ BAKANLIĞI/</a:t>
                      </a:r>
                      <a:br>
                        <a:rPr lang="tr-TR" dirty="0" smtClean="0"/>
                      </a:br>
                      <a:r>
                        <a:rPr lang="tr-TR" dirty="0" smtClean="0"/>
                        <a:t>ÇSGB</a:t>
                      </a:r>
                      <a:endParaRPr lang="tr-TR" b="1" dirty="0"/>
                    </a:p>
                  </a:txBody>
                  <a:tcPr/>
                </a:tc>
                <a:tc>
                  <a:txBody>
                    <a:bodyPr/>
                    <a:lstStyle/>
                    <a:p>
                      <a:pPr algn="ctr"/>
                      <a:r>
                        <a:rPr lang="tr-TR" dirty="0" smtClean="0"/>
                        <a:t>VAR</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p>
                      <a:pPr algn="ct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p>
                      <a:pPr algn="ctr"/>
                      <a:endParaRPr lang="tr-TR" dirty="0"/>
                    </a:p>
                  </a:txBody>
                  <a:tcPr/>
                </a:tc>
                <a:tc>
                  <a:txBody>
                    <a:bodyPr/>
                    <a:lstStyle/>
                    <a:p>
                      <a:pPr algn="ctr"/>
                      <a:r>
                        <a:rPr lang="tr-TR" dirty="0" smtClean="0"/>
                        <a:t>VERSİYON YÖNETİMİ</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p>
                      <a:pPr algn="ctr"/>
                      <a:endParaRPr lang="tr-TR" dirty="0"/>
                    </a:p>
                  </a:txBody>
                  <a:tcPr/>
                </a:tc>
              </a:tr>
              <a:tr h="370840">
                <a:tc>
                  <a:txBody>
                    <a:bodyPr/>
                    <a:lstStyle/>
                    <a:p>
                      <a:r>
                        <a:rPr lang="tr-TR" dirty="0" smtClean="0"/>
                        <a:t>TÜRKSAT</a:t>
                      </a:r>
                      <a:endParaRPr lang="tr-TR" b="1" dirty="0"/>
                    </a:p>
                  </a:txBody>
                  <a:tcPr/>
                </a:tc>
                <a:tc>
                  <a:txBody>
                    <a:bodyPr/>
                    <a:lstStyle/>
                    <a:p>
                      <a:pPr algn="ctr"/>
                      <a:r>
                        <a:rPr lang="tr-TR" dirty="0" smtClean="0"/>
                        <a:t>VAR</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c>
                  <a:txBody>
                    <a:bodyPr/>
                    <a:lstStyle/>
                    <a:p>
                      <a:pPr algn="ctr"/>
                      <a:r>
                        <a:rPr lang="tr-TR" dirty="0" smtClean="0"/>
                        <a:t>VERSİYON YÖNETİMİ</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r>
              <a:tr h="370840">
                <a:tc>
                  <a:txBody>
                    <a:bodyPr/>
                    <a:lstStyle/>
                    <a:p>
                      <a:r>
                        <a:rPr lang="tr-TR" dirty="0" smtClean="0"/>
                        <a:t>KALKINMA BAKANLIĞI</a:t>
                      </a:r>
                      <a:endParaRPr lang="tr-TR" b="1" dirty="0"/>
                    </a:p>
                  </a:txBody>
                  <a:tcPr/>
                </a:tc>
                <a:tc>
                  <a:txBody>
                    <a:bodyPr/>
                    <a:lstStyle/>
                    <a:p>
                      <a:pPr algn="ctr"/>
                      <a:r>
                        <a:rPr lang="tr-TR" dirty="0" smtClean="0"/>
                        <a:t>VAR</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c>
                  <a:txBody>
                    <a:bodyPr/>
                    <a:lstStyle/>
                    <a:p>
                      <a:pPr algn="ctr"/>
                      <a:r>
                        <a:rPr lang="tr-TR" dirty="0" smtClean="0"/>
                        <a:t>VERSİYON YÖNETİMİ</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r>
              <a:tr h="370840">
                <a:tc>
                  <a:txBody>
                    <a:bodyPr/>
                    <a:lstStyle/>
                    <a:p>
                      <a:r>
                        <a:rPr lang="tr-TR" dirty="0" smtClean="0"/>
                        <a:t>UBAK</a:t>
                      </a:r>
                      <a:endParaRPr lang="tr-TR" b="1" dirty="0"/>
                    </a:p>
                  </a:txBody>
                  <a:tcPr/>
                </a:tc>
                <a:tc>
                  <a:txBody>
                    <a:bodyPr/>
                    <a:lstStyle/>
                    <a:p>
                      <a:pPr algn="ctr"/>
                      <a:r>
                        <a:rPr lang="tr-TR" dirty="0" smtClean="0"/>
                        <a:t>VAR</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c>
                  <a:txBody>
                    <a:bodyPr/>
                    <a:lstStyle/>
                    <a:p>
                      <a:pPr algn="ctr"/>
                      <a:r>
                        <a:rPr lang="tr-TR" dirty="0" smtClean="0"/>
                        <a:t>VERSİYON YÖNETİMİ</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r>
            </a:tbl>
          </a:graphicData>
        </a:graphic>
      </p:graphicFrame>
      <p:sp>
        <p:nvSpPr>
          <p:cNvPr id="4" name="3 Slayt Numarası Yer Tutucusu"/>
          <p:cNvSpPr>
            <a:spLocks noGrp="1"/>
          </p:cNvSpPr>
          <p:nvPr>
            <p:ph type="sldNum" sz="quarter" idx="12"/>
          </p:nvPr>
        </p:nvSpPr>
        <p:spPr/>
        <p:txBody>
          <a:bodyPr/>
          <a:lstStyle/>
          <a:p>
            <a:fld id="{44C7C163-67D6-4C9C-8723-B0A284654E5E}" type="slidenum">
              <a:rPr lang="tr-TR" smtClean="0"/>
              <a:pPr/>
              <a:t>26</a:t>
            </a:fld>
            <a:endParaRPr lang="tr-TR"/>
          </a:p>
        </p:txBody>
      </p:sp>
      <p:sp>
        <p:nvSpPr>
          <p:cNvPr id="6" name="Rectangle 5"/>
          <p:cNvSpPr txBox="1">
            <a:spLocks noChangeArrowheads="1"/>
          </p:cNvSpPr>
          <p:nvPr/>
        </p:nvSpPr>
        <p:spPr>
          <a:xfrm>
            <a:off x="35496" y="773584"/>
            <a:ext cx="5040560" cy="711200"/>
          </a:xfrm>
          <a:prstGeom prst="rect">
            <a:avLst/>
          </a:prstGeom>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dirty="0" smtClean="0">
                <a:solidFill>
                  <a:srgbClr val="FF0000"/>
                </a:solidFill>
                <a:effectLst>
                  <a:outerShdw blurRad="38100" dist="38100" dir="2700000" algn="tl">
                    <a:srgbClr val="000000">
                      <a:alpha val="43137"/>
                    </a:srgbClr>
                  </a:outerShdw>
                </a:effectLst>
                <a:latin typeface="+mn-lt"/>
              </a:rPr>
              <a:t>EDYS KIYASLAMASI: UYGULAMA</a:t>
            </a:r>
            <a:endParaRPr lang="tr-TR" sz="28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179354" y="1975336"/>
          <a:ext cx="8497103" cy="3307080"/>
        </p:xfrm>
        <a:graphic>
          <a:graphicData uri="http://schemas.openxmlformats.org/drawingml/2006/table">
            <a:tbl>
              <a:tblPr firstRow="1" bandRow="1">
                <a:tableStyleId>{0E3FDE45-AF77-4B5C-9715-49D594BDF05E}</a:tableStyleId>
              </a:tblPr>
              <a:tblGrid>
                <a:gridCol w="2310749"/>
                <a:gridCol w="1984535"/>
                <a:gridCol w="1921575"/>
                <a:gridCol w="2280244"/>
              </a:tblGrid>
              <a:tr h="370840">
                <a:tc>
                  <a:txBody>
                    <a:bodyPr/>
                    <a:lstStyle/>
                    <a:p>
                      <a:endParaRPr lang="tr-TR" dirty="0"/>
                    </a:p>
                  </a:txBody>
                  <a:tcPr/>
                </a:tc>
                <a:tc>
                  <a:txBody>
                    <a:bodyPr/>
                    <a:lstStyle/>
                    <a:p>
                      <a:pPr algn="ctr"/>
                      <a:r>
                        <a:rPr lang="tr-TR" dirty="0" smtClean="0"/>
                        <a:t>E-Yazışma Paketine</a:t>
                      </a:r>
                      <a:r>
                        <a:rPr lang="tr-TR" baseline="0" dirty="0" smtClean="0"/>
                        <a:t> Uyumluluk</a:t>
                      </a:r>
                      <a:endParaRPr lang="tr-TR" dirty="0"/>
                    </a:p>
                  </a:txBody>
                  <a:tcPr/>
                </a:tc>
                <a:tc>
                  <a:txBody>
                    <a:bodyPr/>
                    <a:lstStyle/>
                    <a:p>
                      <a:pPr algn="ctr"/>
                      <a:r>
                        <a:rPr lang="tr-TR" dirty="0" smtClean="0"/>
                        <a:t>Standart Dosya Planı İçin Uyumluluk</a:t>
                      </a:r>
                      <a:endParaRPr lang="tr-TR" dirty="0"/>
                    </a:p>
                  </a:txBody>
                  <a:tcPr/>
                </a:tc>
                <a:tc>
                  <a:txBody>
                    <a:bodyPr/>
                    <a:lstStyle/>
                    <a:p>
                      <a:pPr algn="ctr"/>
                      <a:r>
                        <a:rPr lang="tr-TR" dirty="0" smtClean="0"/>
                        <a:t>TS 13298’e </a:t>
                      </a:r>
                      <a:br>
                        <a:rPr lang="tr-TR" dirty="0" smtClean="0"/>
                      </a:br>
                      <a:r>
                        <a:rPr lang="tr-TR" dirty="0" smtClean="0"/>
                        <a:t>Uyumluluk</a:t>
                      </a:r>
                      <a:endParaRPr lang="tr-TR" dirty="0"/>
                    </a:p>
                  </a:txBody>
                  <a:tcPr/>
                </a:tc>
              </a:tr>
              <a:tr h="370840">
                <a:tc>
                  <a:txBody>
                    <a:bodyPr/>
                    <a:lstStyle/>
                    <a:p>
                      <a:r>
                        <a:rPr lang="tr-TR" dirty="0" smtClean="0"/>
                        <a:t>UYAP</a:t>
                      </a:r>
                      <a:endParaRPr lang="tr-TR" b="1" dirty="0"/>
                    </a:p>
                  </a:txBody>
                  <a:tcPr/>
                </a:tc>
                <a:tc>
                  <a:txBody>
                    <a:bodyPr/>
                    <a:lstStyle/>
                    <a:p>
                      <a:pPr algn="ctr"/>
                      <a:r>
                        <a:rPr lang="tr-TR" dirty="0" smtClean="0"/>
                        <a:t>VAR</a:t>
                      </a:r>
                      <a:endParaRPr lang="tr-TR" dirty="0"/>
                    </a:p>
                  </a:txBody>
                  <a:tcPr/>
                </a:tc>
                <a:tc>
                  <a:txBody>
                    <a:bodyPr/>
                    <a:lstStyle/>
                    <a:p>
                      <a:pPr algn="ctr"/>
                      <a:r>
                        <a:rPr lang="tr-TR" dirty="0" smtClean="0"/>
                        <a:t>YOK</a:t>
                      </a:r>
                      <a:endParaRPr lang="tr-TR" dirty="0"/>
                    </a:p>
                  </a:txBody>
                  <a:tcPr/>
                </a:tc>
                <a:tc>
                  <a:txBody>
                    <a:bodyPr/>
                    <a:lstStyle/>
                    <a:p>
                      <a:pPr algn="ctr"/>
                      <a:r>
                        <a:rPr lang="tr-TR" dirty="0" smtClean="0"/>
                        <a:t>YOK, çalışılıyor</a:t>
                      </a:r>
                      <a:endParaRPr lang="tr-TR" dirty="0"/>
                    </a:p>
                  </a:txBody>
                  <a:tcPr/>
                </a:tc>
              </a:tr>
              <a:tr h="370840">
                <a:tc>
                  <a:txBody>
                    <a:bodyPr/>
                    <a:lstStyle/>
                    <a:p>
                      <a:r>
                        <a:rPr lang="tr-TR" dirty="0" smtClean="0"/>
                        <a:t>İÇİŞLERİ BAKANLIĞI/</a:t>
                      </a:r>
                      <a:br>
                        <a:rPr lang="tr-TR" dirty="0" smtClean="0"/>
                      </a:br>
                      <a:r>
                        <a:rPr lang="tr-TR" dirty="0" smtClean="0"/>
                        <a:t>ÇSGB</a:t>
                      </a:r>
                      <a:endParaRPr lang="tr-TR" b="1" dirty="0"/>
                    </a:p>
                  </a:txBody>
                  <a:tcPr/>
                </a:tc>
                <a:tc>
                  <a:txBody>
                    <a:bodyPr/>
                    <a:lstStyle/>
                    <a:p>
                      <a:pPr algn="ctr"/>
                      <a:r>
                        <a:rPr lang="tr-TR" dirty="0" smtClean="0"/>
                        <a:t>VAR</a:t>
                      </a:r>
                      <a:endParaRPr lang="tr-TR" dirty="0"/>
                    </a:p>
                  </a:txBody>
                  <a:tcPr/>
                </a:tc>
                <a:tc>
                  <a:txBody>
                    <a:bodyPr/>
                    <a:lstStyle/>
                    <a:p>
                      <a:pPr algn="ctr"/>
                      <a:r>
                        <a:rPr lang="tr-TR" dirty="0" smtClean="0"/>
                        <a:t>VAR</a:t>
                      </a:r>
                      <a:endParaRPr lang="tr-TR" dirty="0"/>
                    </a:p>
                  </a:txBody>
                  <a:tcPr/>
                </a:tc>
                <a:tc>
                  <a:txBody>
                    <a:bodyPr/>
                    <a:lstStyle/>
                    <a:p>
                      <a:pPr algn="ctr"/>
                      <a:r>
                        <a:rPr lang="tr-TR" dirty="0" smtClean="0"/>
                        <a:t>YOK/VAR</a:t>
                      </a:r>
                      <a:endParaRPr lang="tr-TR" dirty="0"/>
                    </a:p>
                  </a:txBody>
                  <a:tcPr/>
                </a:tc>
              </a:tr>
              <a:tr h="370840">
                <a:tc>
                  <a:txBody>
                    <a:bodyPr/>
                    <a:lstStyle/>
                    <a:p>
                      <a:r>
                        <a:rPr lang="tr-TR" dirty="0" smtClean="0"/>
                        <a:t>TÜRKSAT</a:t>
                      </a:r>
                      <a:endParaRPr lang="tr-TR" b="1" dirty="0"/>
                    </a:p>
                  </a:txBody>
                  <a:tcPr/>
                </a:tc>
                <a:tc>
                  <a:txBody>
                    <a:bodyPr/>
                    <a:lstStyle/>
                    <a:p>
                      <a:pPr algn="ctr"/>
                      <a:r>
                        <a:rPr lang="tr-TR" dirty="0" smtClean="0"/>
                        <a:t>VAR</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YOK, çalışılıyor</a:t>
                      </a:r>
                    </a:p>
                    <a:p>
                      <a:pPr marL="0" marR="0" indent="0" algn="ctr" defTabSz="914400" rtl="0" eaLnBrk="1" fontAlgn="auto" latinLnBrk="0" hangingPunct="1">
                        <a:lnSpc>
                          <a:spcPct val="100000"/>
                        </a:lnSpc>
                        <a:spcBef>
                          <a:spcPts val="0"/>
                        </a:spcBef>
                        <a:spcAft>
                          <a:spcPts val="0"/>
                        </a:spcAft>
                        <a:buClrTx/>
                        <a:buSzTx/>
                        <a:buFontTx/>
                        <a:buNone/>
                        <a:tabLst/>
                        <a:defRPr/>
                      </a:pPr>
                      <a:endParaRPr lang="tr-TR" dirty="0" smtClean="0"/>
                    </a:p>
                  </a:txBody>
                  <a:tcPr/>
                </a:tc>
              </a:tr>
              <a:tr h="370840">
                <a:tc>
                  <a:txBody>
                    <a:bodyPr/>
                    <a:lstStyle/>
                    <a:p>
                      <a:r>
                        <a:rPr lang="tr-TR" dirty="0" smtClean="0"/>
                        <a:t>KALKINMA BAKANLIĞI</a:t>
                      </a:r>
                      <a:endParaRPr lang="tr-TR" b="1" dirty="0"/>
                    </a:p>
                  </a:txBody>
                  <a:tcPr/>
                </a:tc>
                <a:tc>
                  <a:txBody>
                    <a:bodyPr/>
                    <a:lstStyle/>
                    <a:p>
                      <a:pPr algn="ctr"/>
                      <a:r>
                        <a:rPr lang="tr-TR" dirty="0" smtClean="0"/>
                        <a:t>VAR</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r>
              <a:tr h="370840">
                <a:tc>
                  <a:txBody>
                    <a:bodyPr/>
                    <a:lstStyle/>
                    <a:p>
                      <a:r>
                        <a:rPr lang="tr-TR" dirty="0" smtClean="0"/>
                        <a:t>UBAK</a:t>
                      </a:r>
                      <a:endParaRPr lang="tr-TR" b="1" dirty="0"/>
                    </a:p>
                  </a:txBody>
                  <a:tcPr/>
                </a:tc>
                <a:tc>
                  <a:txBody>
                    <a:bodyPr/>
                    <a:lstStyle/>
                    <a:p>
                      <a:pPr algn="ctr"/>
                      <a:r>
                        <a:rPr lang="tr-TR" dirty="0" smtClean="0"/>
                        <a:t>VAR</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VAR</a:t>
                      </a:r>
                    </a:p>
                  </a:txBody>
                  <a:tcPr/>
                </a:tc>
              </a:tr>
            </a:tbl>
          </a:graphicData>
        </a:graphic>
      </p:graphicFrame>
      <p:sp>
        <p:nvSpPr>
          <p:cNvPr id="4" name="3 Slayt Numarası Yer Tutucusu"/>
          <p:cNvSpPr>
            <a:spLocks noGrp="1"/>
          </p:cNvSpPr>
          <p:nvPr>
            <p:ph type="sldNum" sz="quarter" idx="12"/>
          </p:nvPr>
        </p:nvSpPr>
        <p:spPr/>
        <p:txBody>
          <a:bodyPr/>
          <a:lstStyle/>
          <a:p>
            <a:fld id="{44C7C163-67D6-4C9C-8723-B0A284654E5E}" type="slidenum">
              <a:rPr lang="tr-TR" smtClean="0"/>
              <a:pPr/>
              <a:t>27</a:t>
            </a:fld>
            <a:endParaRPr lang="tr-TR"/>
          </a:p>
        </p:txBody>
      </p:sp>
      <p:sp>
        <p:nvSpPr>
          <p:cNvPr id="6" name="Rectangle 5"/>
          <p:cNvSpPr txBox="1">
            <a:spLocks noChangeArrowheads="1"/>
          </p:cNvSpPr>
          <p:nvPr/>
        </p:nvSpPr>
        <p:spPr>
          <a:xfrm>
            <a:off x="35496" y="773584"/>
            <a:ext cx="6264696" cy="711200"/>
          </a:xfrm>
          <a:prstGeom prst="rect">
            <a:avLst/>
          </a:prstGeom>
          <a:no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dirty="0" smtClean="0">
                <a:solidFill>
                  <a:srgbClr val="FF0000"/>
                </a:solidFill>
                <a:effectLst>
                  <a:outerShdw blurRad="38100" dist="38100" dir="2700000" algn="tl">
                    <a:srgbClr val="000000">
                      <a:alpha val="43137"/>
                    </a:srgbClr>
                  </a:outerShdw>
                </a:effectLst>
                <a:latin typeface="+mn-lt"/>
              </a:rPr>
              <a:t>EDYS KIYASLAMASI: STANDARTLARA UYUM</a:t>
            </a:r>
            <a:endParaRPr lang="tr-TR" sz="28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467544" y="2276872"/>
          <a:ext cx="8229600" cy="2595880"/>
        </p:xfrm>
        <a:graphic>
          <a:graphicData uri="http://schemas.openxmlformats.org/drawingml/2006/table">
            <a:tbl>
              <a:tblPr firstRow="1" bandRow="1">
                <a:tableStyleId>{0E3FDE45-AF77-4B5C-9715-49D594BDF05E}</a:tableStyleId>
              </a:tblPr>
              <a:tblGrid>
                <a:gridCol w="2743200"/>
                <a:gridCol w="2743200"/>
                <a:gridCol w="2743200"/>
              </a:tblGrid>
              <a:tr h="370840">
                <a:tc>
                  <a:txBody>
                    <a:bodyPr/>
                    <a:lstStyle/>
                    <a:p>
                      <a:endParaRPr lang="tr-TR" dirty="0"/>
                    </a:p>
                  </a:txBody>
                  <a:tcPr/>
                </a:tc>
                <a:tc>
                  <a:txBody>
                    <a:bodyPr/>
                    <a:lstStyle/>
                    <a:p>
                      <a:pPr algn="ctr"/>
                      <a:r>
                        <a:rPr lang="tr-TR" dirty="0" smtClean="0"/>
                        <a:t>Kullanıcı Sayısı</a:t>
                      </a:r>
                      <a:endParaRPr lang="tr-TR" dirty="0"/>
                    </a:p>
                  </a:txBody>
                  <a:tcPr/>
                </a:tc>
                <a:tc>
                  <a:txBody>
                    <a:bodyPr/>
                    <a:lstStyle/>
                    <a:p>
                      <a:pPr algn="ctr"/>
                      <a:r>
                        <a:rPr lang="tr-TR" dirty="0" smtClean="0"/>
                        <a:t>İşlem Gören</a:t>
                      </a:r>
                      <a:r>
                        <a:rPr lang="tr-TR" baseline="0" dirty="0" smtClean="0"/>
                        <a:t> Evrak Sayısı</a:t>
                      </a:r>
                      <a:endParaRPr lang="tr-TR" dirty="0"/>
                    </a:p>
                  </a:txBody>
                  <a:tcPr/>
                </a:tc>
              </a:tr>
              <a:tr h="370840">
                <a:tc>
                  <a:txBody>
                    <a:bodyPr/>
                    <a:lstStyle/>
                    <a:p>
                      <a:r>
                        <a:rPr lang="tr-TR" dirty="0" smtClean="0"/>
                        <a:t>UYAP</a:t>
                      </a:r>
                      <a:endParaRPr lang="tr-TR" b="1" dirty="0"/>
                    </a:p>
                  </a:txBody>
                  <a:tcPr/>
                </a:tc>
                <a:tc>
                  <a:txBody>
                    <a:bodyPr/>
                    <a:lstStyle/>
                    <a:p>
                      <a:pPr algn="ctr"/>
                      <a:r>
                        <a:rPr lang="tr-TR" dirty="0" smtClean="0"/>
                        <a:t>60.000</a:t>
                      </a:r>
                      <a:endParaRPr lang="tr-TR" dirty="0"/>
                    </a:p>
                  </a:txBody>
                  <a:tcPr/>
                </a:tc>
                <a:tc>
                  <a:txBody>
                    <a:bodyPr/>
                    <a:lstStyle/>
                    <a:p>
                      <a:pPr algn="ctr"/>
                      <a:r>
                        <a:rPr lang="tr-TR" dirty="0" smtClean="0"/>
                        <a:t>245.000.000</a:t>
                      </a:r>
                      <a:endParaRPr lang="tr-TR" dirty="0"/>
                    </a:p>
                  </a:txBody>
                  <a:tcPr/>
                </a:tc>
              </a:tr>
              <a:tr h="370840">
                <a:tc>
                  <a:txBody>
                    <a:bodyPr/>
                    <a:lstStyle/>
                    <a:p>
                      <a:r>
                        <a:rPr lang="tr-TR" dirty="0" smtClean="0"/>
                        <a:t>İÇİŞLERİ BAKANLIĞI</a:t>
                      </a:r>
                      <a:endParaRPr lang="tr-TR" b="1" dirty="0"/>
                    </a:p>
                  </a:txBody>
                  <a:tcPr/>
                </a:tc>
                <a:tc>
                  <a:txBody>
                    <a:bodyPr/>
                    <a:lstStyle/>
                    <a:p>
                      <a:pPr algn="ctr"/>
                      <a:r>
                        <a:rPr lang="tr-TR" dirty="0" smtClean="0"/>
                        <a:t>36.000</a:t>
                      </a:r>
                      <a:endParaRPr lang="tr-TR" dirty="0"/>
                    </a:p>
                  </a:txBody>
                  <a:tcPr/>
                </a:tc>
                <a:tc>
                  <a:txBody>
                    <a:bodyPr/>
                    <a:lstStyle/>
                    <a:p>
                      <a:pPr algn="ctr"/>
                      <a:r>
                        <a:rPr lang="tr-TR" dirty="0" smtClean="0"/>
                        <a:t>13.000.000</a:t>
                      </a:r>
                      <a:endParaRPr lang="tr-TR" dirty="0"/>
                    </a:p>
                  </a:txBody>
                  <a:tcPr/>
                </a:tc>
              </a:tr>
              <a:tr h="370840">
                <a:tc>
                  <a:txBody>
                    <a:bodyPr/>
                    <a:lstStyle/>
                    <a:p>
                      <a:r>
                        <a:rPr lang="tr-TR" dirty="0" smtClean="0"/>
                        <a:t>ÇSGB</a:t>
                      </a:r>
                      <a:endParaRPr lang="tr-TR" b="1" dirty="0"/>
                    </a:p>
                  </a:txBody>
                  <a:tcPr/>
                </a:tc>
                <a:tc>
                  <a:txBody>
                    <a:bodyPr/>
                    <a:lstStyle/>
                    <a:p>
                      <a:pPr algn="ctr"/>
                      <a:r>
                        <a:rPr lang="tr-TR" dirty="0" smtClean="0"/>
                        <a:t>2.679</a:t>
                      </a:r>
                      <a:endParaRPr lang="tr-TR" dirty="0"/>
                    </a:p>
                  </a:txBody>
                  <a:tcPr/>
                </a:tc>
                <a:tc>
                  <a:txBody>
                    <a:bodyPr/>
                    <a:lstStyle/>
                    <a:p>
                      <a:pPr algn="ctr"/>
                      <a:r>
                        <a:rPr lang="tr-TR" dirty="0" smtClean="0"/>
                        <a:t>911.000</a:t>
                      </a:r>
                      <a:endParaRPr lang="tr-TR" dirty="0"/>
                    </a:p>
                  </a:txBody>
                  <a:tcPr/>
                </a:tc>
              </a:tr>
              <a:tr h="370840">
                <a:tc>
                  <a:txBody>
                    <a:bodyPr/>
                    <a:lstStyle/>
                    <a:p>
                      <a:r>
                        <a:rPr lang="tr-TR" dirty="0" smtClean="0"/>
                        <a:t>TÜRKSAT</a:t>
                      </a:r>
                      <a:endParaRPr lang="tr-TR" b="1" dirty="0"/>
                    </a:p>
                  </a:txBody>
                  <a:tcPr/>
                </a:tc>
                <a:tc>
                  <a:txBody>
                    <a:bodyPr/>
                    <a:lstStyle/>
                    <a:p>
                      <a:pPr algn="ctr"/>
                      <a:r>
                        <a:rPr lang="tr-TR" dirty="0" smtClean="0"/>
                        <a:t>Bilinmiyor</a:t>
                      </a:r>
                      <a:endParaRPr lang="tr-TR" dirty="0"/>
                    </a:p>
                  </a:txBody>
                  <a:tcPr/>
                </a:tc>
                <a:tc>
                  <a:txBody>
                    <a:bodyPr/>
                    <a:lstStyle/>
                    <a:p>
                      <a:pPr algn="ctr"/>
                      <a:r>
                        <a:rPr lang="tr-TR" dirty="0" smtClean="0"/>
                        <a:t>Bilinmiyor</a:t>
                      </a:r>
                      <a:endParaRPr lang="tr-TR" dirty="0"/>
                    </a:p>
                  </a:txBody>
                  <a:tcPr/>
                </a:tc>
              </a:tr>
              <a:tr h="370840">
                <a:tc>
                  <a:txBody>
                    <a:bodyPr/>
                    <a:lstStyle/>
                    <a:p>
                      <a:r>
                        <a:rPr lang="tr-TR" dirty="0" smtClean="0"/>
                        <a:t>KALKINMA BAKANLIĞI</a:t>
                      </a:r>
                      <a:endParaRPr lang="tr-TR" b="1" dirty="0"/>
                    </a:p>
                  </a:txBody>
                  <a:tcPr/>
                </a:tc>
                <a:tc>
                  <a:txBody>
                    <a:bodyPr/>
                    <a:lstStyle/>
                    <a:p>
                      <a:pPr algn="ctr"/>
                      <a:r>
                        <a:rPr lang="tr-TR" dirty="0" smtClean="0"/>
                        <a:t>700</a:t>
                      </a:r>
                      <a:endParaRPr lang="tr-TR" dirty="0"/>
                    </a:p>
                  </a:txBody>
                  <a:tcPr/>
                </a:tc>
                <a:tc>
                  <a:txBody>
                    <a:bodyPr/>
                    <a:lstStyle/>
                    <a:p>
                      <a:pPr algn="ctr"/>
                      <a:r>
                        <a:rPr lang="tr-TR" dirty="0" smtClean="0"/>
                        <a:t>15.000</a:t>
                      </a:r>
                      <a:endParaRPr lang="tr-TR" dirty="0"/>
                    </a:p>
                  </a:txBody>
                  <a:tcPr/>
                </a:tc>
              </a:tr>
              <a:tr h="370840">
                <a:tc>
                  <a:txBody>
                    <a:bodyPr/>
                    <a:lstStyle/>
                    <a:p>
                      <a:r>
                        <a:rPr lang="tr-TR" dirty="0" smtClean="0"/>
                        <a:t>UBAK</a:t>
                      </a:r>
                      <a:endParaRPr lang="tr-TR" b="1" dirty="0"/>
                    </a:p>
                  </a:txBody>
                  <a:tcPr/>
                </a:tc>
                <a:tc>
                  <a:txBody>
                    <a:bodyPr/>
                    <a:lstStyle/>
                    <a:p>
                      <a:pPr algn="ctr"/>
                      <a:r>
                        <a:rPr lang="tr-TR" dirty="0" smtClean="0"/>
                        <a:t>2.550</a:t>
                      </a:r>
                      <a:endParaRPr lang="tr-TR" dirty="0"/>
                    </a:p>
                  </a:txBody>
                  <a:tcPr/>
                </a:tc>
                <a:tc>
                  <a:txBody>
                    <a:bodyPr/>
                    <a:lstStyle/>
                    <a:p>
                      <a:pPr algn="ctr"/>
                      <a:r>
                        <a:rPr lang="tr-TR" dirty="0" smtClean="0"/>
                        <a:t>2.000.000</a:t>
                      </a:r>
                      <a:endParaRPr lang="tr-TR" dirty="0"/>
                    </a:p>
                  </a:txBody>
                  <a:tcPr/>
                </a:tc>
              </a:tr>
            </a:tbl>
          </a:graphicData>
        </a:graphic>
      </p:graphicFrame>
      <p:sp>
        <p:nvSpPr>
          <p:cNvPr id="4" name="3 Slayt Numarası Yer Tutucusu"/>
          <p:cNvSpPr>
            <a:spLocks noGrp="1"/>
          </p:cNvSpPr>
          <p:nvPr>
            <p:ph type="sldNum" sz="quarter" idx="12"/>
          </p:nvPr>
        </p:nvSpPr>
        <p:spPr/>
        <p:txBody>
          <a:bodyPr/>
          <a:lstStyle/>
          <a:p>
            <a:fld id="{44C7C163-67D6-4C9C-8723-B0A284654E5E}" type="slidenum">
              <a:rPr lang="tr-TR" smtClean="0"/>
              <a:pPr/>
              <a:t>28</a:t>
            </a:fld>
            <a:endParaRPr lang="tr-TR"/>
          </a:p>
        </p:txBody>
      </p:sp>
      <p:sp>
        <p:nvSpPr>
          <p:cNvPr id="6" name="Rectangle 5"/>
          <p:cNvSpPr txBox="1">
            <a:spLocks noChangeArrowheads="1"/>
          </p:cNvSpPr>
          <p:nvPr/>
        </p:nvSpPr>
        <p:spPr>
          <a:xfrm>
            <a:off x="179512" y="1205632"/>
            <a:ext cx="5040560" cy="711200"/>
          </a:xfrm>
          <a:prstGeom prst="rect">
            <a:avLst/>
          </a:prstGeom>
          <a:no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dirty="0" smtClean="0">
                <a:solidFill>
                  <a:srgbClr val="FF0000"/>
                </a:solidFill>
                <a:effectLst>
                  <a:outerShdw blurRad="38100" dist="38100" dir="2700000" algn="tl">
                    <a:srgbClr val="000000">
                      <a:alpha val="43137"/>
                    </a:srgbClr>
                  </a:outerShdw>
                </a:effectLst>
                <a:latin typeface="+mn-lt"/>
              </a:rPr>
              <a:t>EDYS KIYASLAMASI: PERFORMANS</a:t>
            </a:r>
            <a:endParaRPr lang="tr-TR" sz="28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644525" y="1889795"/>
            <a:ext cx="8499475" cy="392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eaLnBrk="0" hangingPunct="0">
              <a:lnSpc>
                <a:spcPct val="155000"/>
              </a:lnSpc>
              <a:spcBef>
                <a:spcPct val="50000"/>
              </a:spcBef>
              <a:buSzPct val="70000"/>
              <a:buFont typeface="Wingdings" pitchFamily="2" charset="2"/>
              <a:buChar char="v"/>
            </a:pPr>
            <a:r>
              <a:rPr lang="tr-TR" dirty="0">
                <a:latin typeface="+mj-lt"/>
                <a:ea typeface="Tahoma" pitchFamily="34" charset="0"/>
                <a:cs typeface="Tahoma" pitchFamily="34" charset="0"/>
              </a:rPr>
              <a:t>Teslim Alma İşlemleri</a:t>
            </a:r>
          </a:p>
          <a:p>
            <a:pPr marL="342900" indent="-342900" algn="l" eaLnBrk="0" hangingPunct="0">
              <a:lnSpc>
                <a:spcPct val="155000"/>
              </a:lnSpc>
              <a:spcBef>
                <a:spcPct val="50000"/>
              </a:spcBef>
              <a:buClr>
                <a:schemeClr val="tx1"/>
              </a:buClr>
              <a:buSzPct val="70000"/>
              <a:buFont typeface="Wingdings" pitchFamily="2" charset="2"/>
              <a:buChar char="v"/>
            </a:pPr>
            <a:r>
              <a:rPr lang="tr-TR" dirty="0">
                <a:latin typeface="+mj-lt"/>
                <a:ea typeface="Tahoma" pitchFamily="34" charset="0"/>
                <a:cs typeface="Tahoma" pitchFamily="34" charset="0"/>
              </a:rPr>
              <a:t>Depolar Arası Transferler</a:t>
            </a:r>
          </a:p>
          <a:p>
            <a:pPr marL="342900" indent="-342900" algn="l" eaLnBrk="0" hangingPunct="0">
              <a:lnSpc>
                <a:spcPct val="155000"/>
              </a:lnSpc>
              <a:spcBef>
                <a:spcPct val="50000"/>
              </a:spcBef>
              <a:buClr>
                <a:schemeClr val="tx1"/>
              </a:buClr>
              <a:buSzPct val="70000"/>
              <a:buFont typeface="Wingdings" pitchFamily="2" charset="2"/>
              <a:buChar char="v"/>
            </a:pPr>
            <a:r>
              <a:rPr lang="tr-TR" dirty="0">
                <a:latin typeface="+mj-lt"/>
                <a:ea typeface="Tahoma" pitchFamily="34" charset="0"/>
                <a:cs typeface="Tahoma" pitchFamily="34" charset="0"/>
              </a:rPr>
              <a:t>Bölgeler Arası Transferler</a:t>
            </a:r>
          </a:p>
          <a:p>
            <a:pPr marL="342900" indent="-342900" algn="l" eaLnBrk="0" hangingPunct="0">
              <a:lnSpc>
                <a:spcPct val="155000"/>
              </a:lnSpc>
              <a:spcBef>
                <a:spcPct val="50000"/>
              </a:spcBef>
              <a:buClr>
                <a:schemeClr val="tx1"/>
              </a:buClr>
              <a:buSzPct val="70000"/>
              <a:buFont typeface="Wingdings" pitchFamily="2" charset="2"/>
              <a:buChar char="v"/>
            </a:pPr>
            <a:r>
              <a:rPr lang="tr-TR" dirty="0">
                <a:latin typeface="+mj-lt"/>
                <a:ea typeface="Tahoma" pitchFamily="34" charset="0"/>
                <a:cs typeface="Tahoma" pitchFamily="34" charset="0"/>
              </a:rPr>
              <a:t>Çeşitli Çıkış ve Girişler </a:t>
            </a:r>
          </a:p>
          <a:p>
            <a:pPr marL="342900" indent="-342900" algn="l" eaLnBrk="0" hangingPunct="0">
              <a:lnSpc>
                <a:spcPct val="155000"/>
              </a:lnSpc>
              <a:spcBef>
                <a:spcPct val="50000"/>
              </a:spcBef>
              <a:buClr>
                <a:schemeClr val="tx1"/>
              </a:buClr>
              <a:buSzPct val="70000"/>
              <a:buFont typeface="Wingdings" pitchFamily="2" charset="2"/>
              <a:buChar char="v"/>
            </a:pPr>
            <a:r>
              <a:rPr lang="tr-TR" dirty="0">
                <a:latin typeface="+mj-lt"/>
                <a:ea typeface="Tahoma" pitchFamily="34" charset="0"/>
                <a:cs typeface="Tahoma" pitchFamily="34" charset="0"/>
              </a:rPr>
              <a:t>Malzeme Taşıma Emirleri</a:t>
            </a:r>
          </a:p>
          <a:p>
            <a:pPr marL="342900" indent="-342900" algn="l" eaLnBrk="0" hangingPunct="0">
              <a:lnSpc>
                <a:spcPct val="155000"/>
              </a:lnSpc>
              <a:spcBef>
                <a:spcPct val="50000"/>
              </a:spcBef>
              <a:buClr>
                <a:schemeClr val="tx1"/>
              </a:buClr>
              <a:buSzPct val="70000"/>
              <a:buFont typeface="Wingdings" pitchFamily="2" charset="2"/>
              <a:buChar char="v"/>
            </a:pPr>
            <a:r>
              <a:rPr lang="tr-TR" dirty="0">
                <a:latin typeface="+mj-lt"/>
                <a:ea typeface="Tahoma" pitchFamily="34" charset="0"/>
                <a:cs typeface="Tahoma" pitchFamily="34" charset="0"/>
              </a:rPr>
              <a:t>Dahili malzeme hareketleri için onay mekanizması</a:t>
            </a:r>
          </a:p>
        </p:txBody>
      </p:sp>
      <p:pic>
        <p:nvPicPr>
          <p:cNvPr id="5" name="Picture 16"/>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95863" y="1988840"/>
            <a:ext cx="3400425" cy="2671762"/>
          </a:xfrm>
          <a:prstGeom prst="rect">
            <a:avLst/>
          </a:prstGeom>
          <a:noFill/>
          <a:ln w="50800">
            <a:solidFill>
              <a:schemeClr va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899592" y="1124744"/>
            <a:ext cx="3369512" cy="523220"/>
          </a:xfrm>
          <a:prstGeom prst="rect">
            <a:avLst/>
          </a:prstGeom>
        </p:spPr>
        <p:txBody>
          <a:bodyPr wrap="none">
            <a:spAutoFit/>
          </a:bodyPr>
          <a:lstStyle/>
          <a:p>
            <a:r>
              <a:rPr lang="tr-TR" sz="2800" dirty="0">
                <a:solidFill>
                  <a:srgbClr val="FF0000"/>
                </a:solidFill>
                <a:effectLst>
                  <a:outerShdw blurRad="38100" dist="38100" dir="2700000" algn="tl">
                    <a:srgbClr val="C0C0C0"/>
                  </a:outerShdw>
                </a:effectLst>
              </a:rPr>
              <a:t>Taşınır Mallar Sistemi</a:t>
            </a:r>
            <a:endParaRPr lang="tr-TR" sz="2800" dirty="0"/>
          </a:p>
        </p:txBody>
      </p:sp>
      <p:sp>
        <p:nvSpPr>
          <p:cNvPr id="6" name="5 Slayt Numarası Yer Tutucusu"/>
          <p:cNvSpPr>
            <a:spLocks noGrp="1"/>
          </p:cNvSpPr>
          <p:nvPr>
            <p:ph type="sldNum" sz="quarter" idx="12"/>
          </p:nvPr>
        </p:nvSpPr>
        <p:spPr/>
        <p:txBody>
          <a:bodyPr/>
          <a:lstStyle/>
          <a:p>
            <a:fld id="{44C7C163-67D6-4C9C-8723-B0A284654E5E}" type="slidenum">
              <a:rPr lang="tr-TR" smtClean="0"/>
              <a:pPr/>
              <a:t>29</a:t>
            </a:fld>
            <a:endParaRPr lang="tr-TR"/>
          </a:p>
        </p:txBody>
      </p:sp>
    </p:spTree>
    <p:extLst>
      <p:ext uri="{BB962C8B-B14F-4D97-AF65-F5344CB8AC3E}">
        <p14:creationId xmlns="" xmlns:p14="http://schemas.microsoft.com/office/powerpoint/2010/main" val="2443167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20688"/>
            <a:ext cx="8229600" cy="432048"/>
          </a:xfrm>
        </p:spPr>
        <p:txBody>
          <a:bodyPr>
            <a:noAutofit/>
          </a:bodyPr>
          <a:lstStyle/>
          <a:p>
            <a:pPr algn="l"/>
            <a:r>
              <a:rPr lang="tr-TR" sz="2800" dirty="0" smtClean="0">
                <a:solidFill>
                  <a:srgbClr val="FF0000"/>
                </a:solidFill>
                <a:effectLst>
                  <a:outerShdw blurRad="38100" dist="38100" dir="2700000" algn="tl">
                    <a:srgbClr val="000000">
                      <a:alpha val="43137"/>
                    </a:srgbClr>
                  </a:outerShdw>
                </a:effectLst>
                <a:latin typeface="+mn-lt"/>
                <a:ea typeface="+mn-ea"/>
                <a:cs typeface="+mn-cs"/>
              </a:rPr>
              <a:t>Bakanlık Tarihçe</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3</a:t>
            </a:fld>
            <a:endParaRPr lang="tr-TR"/>
          </a:p>
        </p:txBody>
      </p:sp>
      <p:sp>
        <p:nvSpPr>
          <p:cNvPr id="24577" name="Rectangle 1"/>
          <p:cNvSpPr>
            <a:spLocks noChangeArrowheads="1"/>
          </p:cNvSpPr>
          <p:nvPr/>
        </p:nvSpPr>
        <p:spPr bwMode="auto">
          <a:xfrm>
            <a:off x="395536" y="1330890"/>
            <a:ext cx="835292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dirty="0" smtClean="0">
                <a:latin typeface="+mj-lt"/>
                <a:ea typeface="Tahoma" pitchFamily="34" charset="0"/>
                <a:cs typeface="Tahoma" pitchFamily="34" charset="0"/>
              </a:rPr>
              <a:t>Bakanlığımız bünyesinde meydana gelen değişiklikler ve günümüz koşulları; hizmetlerimizin daha hızlı, çalışmalarımızın daha verimli olabilmesi için idari alanlarda yasal düzenlemeler yapılması ihtiyacını da beraberinde getirmiştir. Bu çerçevede, 655 sayılı </a:t>
            </a:r>
            <a:r>
              <a:rPr lang="tr-TR" dirty="0" smtClean="0">
                <a:solidFill>
                  <a:srgbClr val="FF0000"/>
                </a:solidFill>
                <a:latin typeface="+mj-lt"/>
                <a:ea typeface="Tahoma" pitchFamily="34" charset="0"/>
                <a:cs typeface="Tahoma" pitchFamily="34" charset="0"/>
              </a:rPr>
              <a:t>“Ulaştırma, Denizcilik Ve Haberleşme Bakanlığının Teşkilat ve Görevleri Hakkında Kanun Hükmünde Kararname”</a:t>
            </a:r>
            <a:r>
              <a:rPr lang="tr-TR" dirty="0" smtClean="0">
                <a:latin typeface="+mj-lt"/>
                <a:ea typeface="Tahoma" pitchFamily="34" charset="0"/>
                <a:cs typeface="Tahoma" pitchFamily="34" charset="0"/>
              </a:rPr>
              <a:t> 1 Kasım 2011 tarihli ve 28102 Mükerrer sayılı Resmi Gazete’de yayınlanarak yürürlüğe girmiştir.</a:t>
            </a:r>
          </a:p>
          <a:p>
            <a:pPr marL="0" marR="0" lvl="0" indent="0" algn="just" defTabSz="914400" rtl="0" eaLnBrk="1" fontAlgn="base" latinLnBrk="0" hangingPunct="1">
              <a:lnSpc>
                <a:spcPct val="100000"/>
              </a:lnSpc>
              <a:spcBef>
                <a:spcPct val="0"/>
              </a:spcBef>
              <a:spcAft>
                <a:spcPct val="0"/>
              </a:spcAft>
              <a:buClrTx/>
              <a:buSzTx/>
              <a:buFontTx/>
              <a:buNone/>
              <a:tabLst/>
            </a:pPr>
            <a:endParaRPr lang="tr-TR" dirty="0" smtClean="0">
              <a:latin typeface="+mj-lt"/>
              <a:ea typeface="Tahoma" pitchFamily="34" charset="0"/>
              <a:cs typeface="Tahoma" pitchFamily="34" charset="0"/>
            </a:endParaRPr>
          </a:p>
          <a:p>
            <a:pPr algn="just"/>
            <a:r>
              <a:rPr lang="tr-TR" dirty="0" smtClean="0">
                <a:latin typeface="+mj-lt"/>
                <a:ea typeface="Tahoma" pitchFamily="34" charset="0"/>
                <a:cs typeface="Tahoma" pitchFamily="34" charset="0"/>
              </a:rPr>
              <a:t>Yeni adı ile </a:t>
            </a:r>
            <a:r>
              <a:rPr lang="tr-TR" dirty="0" smtClean="0">
                <a:solidFill>
                  <a:srgbClr val="FF0000"/>
                </a:solidFill>
                <a:latin typeface="+mj-lt"/>
                <a:ea typeface="Tahoma" pitchFamily="34" charset="0"/>
                <a:cs typeface="Tahoma" pitchFamily="34" charset="0"/>
              </a:rPr>
              <a:t>“Ulaştırma, Denizcilik Ve Haberleşme Bakanlığı” </a:t>
            </a:r>
            <a:r>
              <a:rPr lang="tr-TR" dirty="0" smtClean="0">
                <a:latin typeface="+mj-lt"/>
                <a:ea typeface="Tahoma" pitchFamily="34" charset="0"/>
                <a:cs typeface="Tahoma" pitchFamily="34" charset="0"/>
              </a:rPr>
              <a:t>olarak; görev ve sorumluluk alanlarımıza getirilen yenilikler kapsamında </a:t>
            </a:r>
            <a:r>
              <a:rPr lang="tr-TR" i="1" dirty="0" smtClean="0">
                <a:solidFill>
                  <a:srgbClr val="FF0000"/>
                </a:solidFill>
                <a:latin typeface="+mj-lt"/>
                <a:ea typeface="Tahoma" pitchFamily="34" charset="0"/>
                <a:cs typeface="Tahoma" pitchFamily="34" charset="0"/>
              </a:rPr>
              <a:t>“Bilgi toplumu politika, hedef ve stratejileri çerçevesinde; ilgili kamu kurum ve kuruluşlarıyla gerekli işbirliği ve koordinasyonu sağlayarak e-Devlet hizmetlerinin kapsamı ve yürütülmesine ilişkin usul ve esasları belirlemek, bu hizmetlere ilişkin eylem planları yapmak, koordinasyon ve izleme faaliyetlerini yürütmek, gerekli düzenlemeleri yapmak ve bu kapsamda ilgili faaliyetleri koordine etmek” </a:t>
            </a:r>
            <a:r>
              <a:rPr lang="tr-TR" dirty="0" smtClean="0">
                <a:latin typeface="+mj-lt"/>
                <a:ea typeface="Tahoma" pitchFamily="34" charset="0"/>
                <a:cs typeface="Tahoma" pitchFamily="34" charset="0"/>
              </a:rPr>
              <a:t>görevi de Bakanlığımıza verilmiştir.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3528" y="1519708"/>
            <a:ext cx="8461375" cy="457358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57188" indent="-357188" algn="l">
              <a:lnSpc>
                <a:spcPct val="150000"/>
              </a:lnSpc>
            </a:pPr>
            <a:r>
              <a:rPr lang="tr-TR" altLang="de-DE" sz="1900" dirty="0" smtClean="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tr-TR" altLang="de-DE" sz="1900" dirty="0" smtClean="0">
                <a:solidFill>
                  <a:schemeClr val="tx1"/>
                </a:solidFill>
                <a:effectLst>
                  <a:outerShdw blurRad="38100" dist="38100" dir="2700000" algn="tl">
                    <a:srgbClr val="C0C0C0"/>
                  </a:outerShdw>
                </a:effectLst>
                <a:latin typeface="+mj-lt"/>
                <a:ea typeface="Tahoma" pitchFamily="34" charset="0"/>
                <a:cs typeface="Tahoma" pitchFamily="34" charset="0"/>
              </a:rPr>
              <a:t>İnsan Kaynakları Yönetim Sistemi </a:t>
            </a:r>
            <a:r>
              <a:rPr lang="en-US" altLang="de-DE" sz="1900" dirty="0" smtClean="0">
                <a:solidFill>
                  <a:schemeClr val="tx1"/>
                </a:solidFill>
                <a:effectLst>
                  <a:outerShdw blurRad="38100" dist="38100" dir="2700000" algn="tl">
                    <a:srgbClr val="C0C0C0"/>
                  </a:outerShdw>
                </a:effectLst>
                <a:latin typeface="+mj-lt"/>
                <a:ea typeface="Tahoma" pitchFamily="34" charset="0"/>
                <a:cs typeface="Tahoma" pitchFamily="34" charset="0"/>
              </a:rPr>
              <a:t> </a:t>
            </a:r>
            <a:r>
              <a:rPr lang="tr-TR" altLang="de-DE" sz="1900" dirty="0" smtClean="0">
                <a:solidFill>
                  <a:schemeClr val="tx1"/>
                </a:solidFill>
                <a:effectLst>
                  <a:outerShdw blurRad="38100" dist="38100" dir="2700000" algn="tl">
                    <a:srgbClr val="C0C0C0"/>
                  </a:outerShdw>
                </a:effectLst>
                <a:latin typeface="+mj-lt"/>
                <a:ea typeface="Tahoma" pitchFamily="34" charset="0"/>
                <a:cs typeface="Tahoma" pitchFamily="34" charset="0"/>
              </a:rPr>
              <a:t>3 temel alanda odaklaşmış entegre çözüm sunar.</a:t>
            </a:r>
          </a:p>
          <a:p>
            <a:pPr marL="357188" indent="-357188" algn="l">
              <a:lnSpc>
                <a:spcPct val="150000"/>
              </a:lnSpc>
            </a:pPr>
            <a:endParaRPr lang="tr-TR" altLang="de-DE" sz="1900" dirty="0" smtClean="0">
              <a:solidFill>
                <a:schemeClr val="tx1"/>
              </a:solidFill>
              <a:latin typeface="Tahoma" pitchFamily="34" charset="0"/>
              <a:ea typeface="Tahoma" pitchFamily="34" charset="0"/>
              <a:cs typeface="Tahoma" pitchFamily="34" charset="0"/>
            </a:endParaRPr>
          </a:p>
          <a:p>
            <a:pPr marL="357188" indent="-357188">
              <a:lnSpc>
                <a:spcPct val="90000"/>
              </a:lnSpc>
            </a:pPr>
            <a:endParaRPr lang="en-US" altLang="de-DE" sz="2000" dirty="0" smtClean="0">
              <a:latin typeface="Tahoma" pitchFamily="34" charset="0"/>
              <a:cs typeface="Arial" pitchFamily="34" charset="0"/>
            </a:endParaRPr>
          </a:p>
          <a:p>
            <a:pPr marL="357188" indent="-357188">
              <a:lnSpc>
                <a:spcPct val="90000"/>
              </a:lnSpc>
            </a:pPr>
            <a:endParaRPr lang="en-US" altLang="de-DE" sz="2000" dirty="0" smtClean="0">
              <a:latin typeface="Tahoma" pitchFamily="34" charset="0"/>
              <a:cs typeface="Arial" pitchFamily="34" charset="0"/>
            </a:endParaRPr>
          </a:p>
          <a:p>
            <a:pPr marL="357188" indent="-357188">
              <a:lnSpc>
                <a:spcPct val="90000"/>
              </a:lnSpc>
            </a:pPr>
            <a:endParaRPr lang="tr-TR" altLang="de-DE" sz="2000" dirty="0" smtClean="0">
              <a:solidFill>
                <a:srgbClr val="D76D25"/>
              </a:solidFill>
              <a:latin typeface="Tahoma" pitchFamily="34" charset="0"/>
              <a:cs typeface="Arial" pitchFamily="34" charset="0"/>
            </a:endParaRPr>
          </a:p>
          <a:p>
            <a:pPr marL="357188" indent="-357188">
              <a:lnSpc>
                <a:spcPct val="90000"/>
              </a:lnSpc>
            </a:pPr>
            <a:endParaRPr lang="tr-TR" altLang="de-DE" sz="2000" dirty="0" smtClean="0">
              <a:solidFill>
                <a:srgbClr val="D76D25"/>
              </a:solidFill>
              <a:latin typeface="Tahoma" pitchFamily="34" charset="0"/>
              <a:cs typeface="Arial" pitchFamily="34" charset="0"/>
            </a:endParaRPr>
          </a:p>
          <a:p>
            <a:pPr marL="357188" indent="-357188">
              <a:lnSpc>
                <a:spcPct val="90000"/>
              </a:lnSpc>
            </a:pPr>
            <a:endParaRPr lang="tr-TR" altLang="de-DE" sz="2000" dirty="0" smtClean="0">
              <a:solidFill>
                <a:srgbClr val="D76D25"/>
              </a:solidFill>
              <a:latin typeface="Tahoma" pitchFamily="34" charset="0"/>
              <a:cs typeface="Arial" pitchFamily="34" charset="0"/>
            </a:endParaRPr>
          </a:p>
          <a:p>
            <a:pPr marL="357188" indent="-357188">
              <a:lnSpc>
                <a:spcPct val="90000"/>
              </a:lnSpc>
            </a:pPr>
            <a:endParaRPr lang="tr-TR" altLang="de-DE" sz="2000" dirty="0" smtClean="0">
              <a:solidFill>
                <a:srgbClr val="D76D25"/>
              </a:solidFill>
              <a:latin typeface="Tahoma" pitchFamily="34" charset="0"/>
              <a:cs typeface="Arial" pitchFamily="34" charset="0"/>
            </a:endParaRPr>
          </a:p>
          <a:p>
            <a:pPr marL="357188" indent="-357188">
              <a:lnSpc>
                <a:spcPct val="90000"/>
              </a:lnSpc>
            </a:pPr>
            <a:endParaRPr lang="en-US" altLang="de-DE" sz="2000" dirty="0" smtClean="0">
              <a:solidFill>
                <a:srgbClr val="D76D25"/>
              </a:solidFill>
              <a:latin typeface="Tahoma" pitchFamily="34" charset="0"/>
              <a:cs typeface="Arial" pitchFamily="34" charset="0"/>
            </a:endParaRPr>
          </a:p>
          <a:p>
            <a:pPr marL="357188" indent="-357188">
              <a:lnSpc>
                <a:spcPct val="90000"/>
              </a:lnSpc>
            </a:pPr>
            <a:endParaRPr lang="en-US" altLang="de-DE" sz="2000" dirty="0" smtClean="0">
              <a:solidFill>
                <a:srgbClr val="D76D25"/>
              </a:solidFill>
              <a:latin typeface="Tahoma" pitchFamily="34" charset="0"/>
              <a:cs typeface="Arial" pitchFamily="34" charset="0"/>
            </a:endParaRPr>
          </a:p>
          <a:p>
            <a:pPr marL="357188" indent="-357188" algn="l">
              <a:lnSpc>
                <a:spcPct val="150000"/>
              </a:lnSpc>
            </a:pPr>
            <a:r>
              <a:rPr lang="tr-TR" altLang="de-DE" sz="1900" dirty="0" smtClean="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tr-TR" altLang="de-DE" sz="1900" dirty="0" smtClean="0">
                <a:solidFill>
                  <a:schemeClr val="tx1"/>
                </a:solidFill>
                <a:effectLst>
                  <a:outerShdw blurRad="38100" dist="38100" dir="2700000" algn="tl">
                    <a:srgbClr val="C0C0C0"/>
                  </a:outerShdw>
                </a:effectLst>
                <a:latin typeface="+mj-lt"/>
                <a:ea typeface="Tahoma" pitchFamily="34" charset="0"/>
                <a:cs typeface="Tahoma" pitchFamily="34" charset="0"/>
              </a:rPr>
              <a:t>Kurumsal hedeflerin desteklenmesi ve istenilen sonuçlara ulaşılmasında İnsan Kaynaklarının etkin kullanımını sağlar.</a:t>
            </a:r>
            <a:endParaRPr lang="en-US" altLang="de-DE" sz="1900" dirty="0">
              <a:solidFill>
                <a:schemeClr val="tx1"/>
              </a:solidFill>
              <a:effectLst>
                <a:outerShdw blurRad="38100" dist="38100" dir="2700000" algn="tl">
                  <a:srgbClr val="C0C0C0"/>
                </a:outerShdw>
              </a:effectLst>
              <a:latin typeface="+mj-lt"/>
              <a:ea typeface="Tahoma" pitchFamily="34" charset="0"/>
              <a:cs typeface="Tahoma" pitchFamily="34" charset="0"/>
            </a:endParaRPr>
          </a:p>
        </p:txBody>
      </p:sp>
      <p:sp>
        <p:nvSpPr>
          <p:cNvPr id="5" name="Line 11"/>
          <p:cNvSpPr>
            <a:spLocks noChangeShapeType="1"/>
          </p:cNvSpPr>
          <p:nvPr/>
        </p:nvSpPr>
        <p:spPr bwMode="auto">
          <a:xfrm>
            <a:off x="1306513" y="4057947"/>
            <a:ext cx="6262687"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12700">
                <a:solidFill>
                  <a:schemeClr val="hlink"/>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6" name="Group 22"/>
          <p:cNvGrpSpPr>
            <a:grpSpLocks/>
          </p:cNvGrpSpPr>
          <p:nvPr/>
        </p:nvGrpSpPr>
        <p:grpSpPr bwMode="auto">
          <a:xfrm>
            <a:off x="387350" y="2344463"/>
            <a:ext cx="8374063" cy="2452689"/>
            <a:chOff x="244" y="1594"/>
            <a:chExt cx="5275" cy="1545"/>
          </a:xfrm>
        </p:grpSpPr>
        <p:sp>
          <p:nvSpPr>
            <p:cNvPr id="7" name="Rectangle 4"/>
            <p:cNvSpPr>
              <a:spLocks noChangeArrowheads="1"/>
            </p:cNvSpPr>
            <p:nvPr/>
          </p:nvSpPr>
          <p:spPr bwMode="auto">
            <a:xfrm>
              <a:off x="535" y="1594"/>
              <a:ext cx="4694" cy="1545"/>
            </a:xfrm>
            <a:prstGeom prst="rect">
              <a:avLst/>
            </a:prstGeom>
            <a:solidFill>
              <a:srgbClr val="FFD55D"/>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 name="Text Box 5"/>
            <p:cNvSpPr txBox="1">
              <a:spLocks noChangeArrowheads="1"/>
            </p:cNvSpPr>
            <p:nvPr/>
          </p:nvSpPr>
          <p:spPr bwMode="auto">
            <a:xfrm rot="16200000">
              <a:off x="-401" y="2244"/>
              <a:ext cx="1540" cy="250"/>
            </a:xfrm>
            <a:prstGeom prst="rect">
              <a:avLst/>
            </a:prstGeom>
            <a:solidFill>
              <a:srgbClr val="D4D294"/>
            </a:solidFill>
            <a:ln>
              <a:noFill/>
            </a:ln>
            <a:effectLst/>
            <a:extLst>
              <a:ext uri="{91240B29-F687-4F45-9708-019B960494DF}">
                <a14:hiddenLine xmlns="" xmlns:a14="http://schemas.microsoft.com/office/drawing/2010/main" w="12700">
                  <a:pattFill prst="pct50">
                    <a:fgClr>
                      <a:schemeClr val="tx1"/>
                    </a:fgClr>
                    <a:bgClr>
                      <a:srgbClr val="FFFFFF"/>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F48B00"/>
                </a:buClr>
                <a:buFont typeface="Wingdings" pitchFamily="2" charset="2"/>
                <a:buNone/>
              </a:pPr>
              <a:r>
                <a:rPr lang="tr-TR" altLang="de-DE" sz="2000" dirty="0">
                  <a:latin typeface="Arial" pitchFamily="34" charset="0"/>
                </a:rPr>
                <a:t>Kurumsal Hedefler</a:t>
              </a:r>
              <a:endParaRPr lang="en-US" altLang="de-DE" sz="2000" dirty="0">
                <a:latin typeface="Arial" pitchFamily="34" charset="0"/>
              </a:endParaRPr>
            </a:p>
          </p:txBody>
        </p:sp>
        <p:sp>
          <p:nvSpPr>
            <p:cNvPr id="9" name="Text Box 6"/>
            <p:cNvSpPr txBox="1">
              <a:spLocks noChangeArrowheads="1"/>
            </p:cNvSpPr>
            <p:nvPr/>
          </p:nvSpPr>
          <p:spPr bwMode="auto">
            <a:xfrm rot="5400000" flipH="1">
              <a:off x="4623" y="2243"/>
              <a:ext cx="1542" cy="250"/>
            </a:xfrm>
            <a:prstGeom prst="rect">
              <a:avLst/>
            </a:prstGeom>
            <a:solidFill>
              <a:srgbClr val="95B1C1"/>
            </a:solidFill>
            <a:ln>
              <a:noFill/>
            </a:ln>
            <a:effectLst/>
            <a:extLst>
              <a:ext uri="{91240B29-F687-4F45-9708-019B960494DF}">
                <a14:hiddenLine xmlns="" xmlns:a14="http://schemas.microsoft.com/office/drawing/2010/main" w="12700">
                  <a:pattFill prst="pct50">
                    <a:fgClr>
                      <a:schemeClr val="tx1"/>
                    </a:fgClr>
                    <a:bgClr>
                      <a:srgbClr val="FFFFFF"/>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F48B00"/>
                </a:buClr>
                <a:buFont typeface="Wingdings" pitchFamily="2" charset="2"/>
                <a:buNone/>
              </a:pPr>
              <a:r>
                <a:rPr lang="tr-TR" altLang="de-DE" sz="2000" dirty="0">
                  <a:latin typeface="Arial" pitchFamily="34" charset="0"/>
                </a:rPr>
                <a:t>İstenilen Sonuçlar</a:t>
              </a:r>
              <a:endParaRPr lang="en-US" altLang="de-DE" sz="2000" dirty="0">
                <a:latin typeface="Arial" pitchFamily="34" charset="0"/>
              </a:endParaRPr>
            </a:p>
          </p:txBody>
        </p:sp>
        <p:grpSp>
          <p:nvGrpSpPr>
            <p:cNvPr id="10" name="Group 7"/>
            <p:cNvGrpSpPr>
              <a:grpSpLocks/>
            </p:cNvGrpSpPr>
            <p:nvPr/>
          </p:nvGrpSpPr>
          <p:grpSpPr bwMode="auto">
            <a:xfrm>
              <a:off x="655" y="1878"/>
              <a:ext cx="4463" cy="763"/>
              <a:chOff x="674" y="2285"/>
              <a:chExt cx="4463" cy="763"/>
            </a:xfrm>
          </p:grpSpPr>
          <p:pic>
            <p:nvPicPr>
              <p:cNvPr id="20" name="Picture 8" descr="Tite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8" y="2285"/>
                <a:ext cx="3159" cy="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accent2"/>
                    </a:solidFill>
                    <a:miter lim="800000"/>
                    <a:headEnd/>
                    <a:tailEnd/>
                  </a14:hiddenLine>
                </a:ext>
              </a:extLst>
            </p:spPr>
          </p:pic>
          <p:pic>
            <p:nvPicPr>
              <p:cNvPr id="21" name="Picture 9" descr="011000358700002609522001D"/>
              <p:cNvPicPr>
                <a:picLocks noChangeAspect="1" noChangeArrowheads="1"/>
              </p:cNvPicPr>
              <p:nvPr/>
            </p:nvPicPr>
            <p:blipFill>
              <a:blip r:embed="rId3" cstate="print">
                <a:lum bright="12000" contrast="-12000"/>
                <a:extLst>
                  <a:ext uri="{28A0092B-C50C-407E-A947-70E740481C1C}">
                    <a14:useLocalDpi xmlns="" xmlns:a14="http://schemas.microsoft.com/office/drawing/2010/main" val="0"/>
                  </a:ext>
                </a:extLst>
              </a:blip>
              <a:srcRect/>
              <a:stretch>
                <a:fillRect/>
              </a:stretch>
            </p:blipFill>
            <p:spPr bwMode="auto">
              <a:xfrm>
                <a:off x="3557" y="2286"/>
                <a:ext cx="586" cy="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accent2"/>
                    </a:solidFill>
                    <a:miter lim="800000"/>
                    <a:headEnd/>
                    <a:tailEnd/>
                  </a14:hiddenLine>
                </a:ext>
              </a:extLst>
            </p:spPr>
          </p:pic>
          <p:pic>
            <p:nvPicPr>
              <p:cNvPr id="22" name="Picture 10" descr="people Kopi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674" y="2285"/>
                <a:ext cx="1304" cy="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accent2"/>
                    </a:solidFill>
                    <a:miter lim="800000"/>
                    <a:headEnd/>
                    <a:tailEnd/>
                  </a14:hiddenLine>
                </a:ext>
              </a:extLst>
            </p:spPr>
          </p:pic>
        </p:grpSp>
        <p:sp>
          <p:nvSpPr>
            <p:cNvPr id="11" name="Text Box 12"/>
            <p:cNvSpPr txBox="1">
              <a:spLocks noChangeArrowheads="1"/>
            </p:cNvSpPr>
            <p:nvPr/>
          </p:nvSpPr>
          <p:spPr bwMode="auto">
            <a:xfrm>
              <a:off x="3687" y="2017"/>
              <a:ext cx="1087" cy="366"/>
            </a:xfrm>
            <a:prstGeom prst="rect">
              <a:avLst/>
            </a:prstGeom>
            <a:solidFill>
              <a:schemeClr val="bg1"/>
            </a:solidFill>
            <a:ln>
              <a:noFill/>
            </a:ln>
            <a:effectLst/>
            <a:extLst>
              <a:ext uri="{91240B29-F687-4F45-9708-019B960494DF}">
                <a14:hiddenLine xmlns="" xmlns:a14="http://schemas.microsoft.com/office/drawing/2010/main" w="9525">
                  <a:pattFill prst="pct50">
                    <a:fgClr>
                      <a:schemeClr val="hlink"/>
                    </a:fgClr>
                    <a:bgClr>
                      <a:srgbClr val="FFFFFF"/>
                    </a:bgClr>
                  </a:patt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buClr>
                  <a:srgbClr val="F48B00"/>
                </a:buClr>
                <a:buFont typeface="Wingdings" pitchFamily="2" charset="2"/>
                <a:buNone/>
              </a:pPr>
              <a:r>
                <a:rPr lang="tr-TR" altLang="de-DE" sz="1600" b="1" dirty="0">
                  <a:latin typeface="Tahoma" pitchFamily="34" charset="0"/>
                  <a:ea typeface="Tahoma" pitchFamily="34" charset="0"/>
                  <a:cs typeface="Tahoma" pitchFamily="34" charset="0"/>
                </a:rPr>
                <a:t>Çalışan İşlem Yönetimi</a:t>
              </a:r>
              <a:endParaRPr lang="en-US" altLang="de-DE" sz="1600" b="1" dirty="0">
                <a:latin typeface="Tahoma" pitchFamily="34" charset="0"/>
                <a:ea typeface="Tahoma" pitchFamily="34" charset="0"/>
                <a:cs typeface="Tahoma" pitchFamily="34" charset="0"/>
              </a:endParaRPr>
            </a:p>
          </p:txBody>
        </p:sp>
        <p:sp>
          <p:nvSpPr>
            <p:cNvPr id="12" name="Text Box 13"/>
            <p:cNvSpPr txBox="1">
              <a:spLocks noChangeArrowheads="1"/>
            </p:cNvSpPr>
            <p:nvPr/>
          </p:nvSpPr>
          <p:spPr bwMode="auto">
            <a:xfrm>
              <a:off x="1018" y="2002"/>
              <a:ext cx="1021" cy="366"/>
            </a:xfrm>
            <a:prstGeom prst="rect">
              <a:avLst/>
            </a:prstGeom>
            <a:solidFill>
              <a:schemeClr val="bg1"/>
            </a:solidFill>
            <a:ln>
              <a:noFill/>
            </a:ln>
            <a:effectLst/>
            <a:extLst>
              <a:ext uri="{91240B29-F687-4F45-9708-019B960494DF}">
                <a14:hiddenLine xmlns="" xmlns:a14="http://schemas.microsoft.com/office/drawing/2010/main" w="9525">
                  <a:pattFill prst="pct50">
                    <a:fgClr>
                      <a:schemeClr val="hlink"/>
                    </a:fgClr>
                    <a:bgClr>
                      <a:srgbClr val="FFFFFF"/>
                    </a:bgClr>
                  </a:patt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buClr>
                  <a:srgbClr val="F48B00"/>
                </a:buClr>
                <a:buFont typeface="Wingdings" pitchFamily="2" charset="2"/>
                <a:buNone/>
              </a:pPr>
              <a:r>
                <a:rPr lang="tr-TR" altLang="de-DE" sz="1600" b="1" dirty="0">
                  <a:latin typeface="Tahoma" pitchFamily="34" charset="0"/>
                  <a:ea typeface="Tahoma" pitchFamily="34" charset="0"/>
                  <a:cs typeface="Tahoma" pitchFamily="34" charset="0"/>
                </a:rPr>
                <a:t>Çalışan Ömür Döngüsü</a:t>
              </a:r>
              <a:endParaRPr lang="en-US" altLang="de-DE" sz="1600" b="1" dirty="0">
                <a:latin typeface="Tahoma" pitchFamily="34" charset="0"/>
                <a:ea typeface="Tahoma" pitchFamily="34" charset="0"/>
                <a:cs typeface="Tahoma" pitchFamily="34" charset="0"/>
              </a:endParaRPr>
            </a:p>
          </p:txBody>
        </p:sp>
        <p:sp>
          <p:nvSpPr>
            <p:cNvPr id="13" name="Text Box 14"/>
            <p:cNvSpPr txBox="1">
              <a:spLocks noChangeArrowheads="1"/>
            </p:cNvSpPr>
            <p:nvPr/>
          </p:nvSpPr>
          <p:spPr bwMode="auto">
            <a:xfrm>
              <a:off x="2301" y="2008"/>
              <a:ext cx="1214" cy="368"/>
            </a:xfrm>
            <a:prstGeom prst="rect">
              <a:avLst/>
            </a:prstGeom>
            <a:solidFill>
              <a:schemeClr val="bg1"/>
            </a:solidFill>
            <a:ln>
              <a:noFill/>
            </a:ln>
            <a:effectLst/>
            <a:extLst>
              <a:ext uri="{91240B29-F687-4F45-9708-019B960494DF}">
                <a14:hiddenLine xmlns="" xmlns:a14="http://schemas.microsoft.com/office/drawing/2010/main" w="9525">
                  <a:pattFill prst="pct50">
                    <a:fgClr>
                      <a:schemeClr val="hlink"/>
                    </a:fgClr>
                    <a:bgClr>
                      <a:srgbClr val="FFFFFF"/>
                    </a:bgClr>
                  </a:patt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buClr>
                  <a:srgbClr val="F48B00"/>
                </a:buClr>
                <a:buFont typeface="Wingdings" pitchFamily="2" charset="2"/>
                <a:buNone/>
              </a:pPr>
              <a:r>
                <a:rPr lang="tr-TR" altLang="de-DE" sz="1600" b="1" dirty="0">
                  <a:latin typeface="Tahoma" pitchFamily="34" charset="0"/>
                  <a:ea typeface="Tahoma" pitchFamily="34" charset="0"/>
                  <a:cs typeface="Tahoma" pitchFamily="34" charset="0"/>
                </a:rPr>
                <a:t>Çalışan İlişkileri Yön</a:t>
              </a:r>
              <a:r>
                <a:rPr lang="de-DE" altLang="de-DE" sz="1600" b="1" dirty="0">
                  <a:latin typeface="Tahoma" pitchFamily="34" charset="0"/>
                  <a:ea typeface="Tahoma" pitchFamily="34" charset="0"/>
                  <a:cs typeface="Tahoma" pitchFamily="34" charset="0"/>
                </a:rPr>
                <a:t>e</a:t>
              </a:r>
              <a:r>
                <a:rPr lang="tr-TR" altLang="de-DE" sz="1600" b="1" dirty="0">
                  <a:latin typeface="Tahoma" pitchFamily="34" charset="0"/>
                  <a:ea typeface="Tahoma" pitchFamily="34" charset="0"/>
                  <a:cs typeface="Tahoma" pitchFamily="34" charset="0"/>
                </a:rPr>
                <a:t>timi</a:t>
              </a:r>
              <a:endParaRPr lang="en-US" altLang="de-DE" sz="1600" b="1" dirty="0">
                <a:latin typeface="Tahoma" pitchFamily="34" charset="0"/>
                <a:ea typeface="Tahoma" pitchFamily="34" charset="0"/>
                <a:cs typeface="Tahoma" pitchFamily="34" charset="0"/>
              </a:endParaRPr>
            </a:p>
          </p:txBody>
        </p:sp>
        <p:sp>
          <p:nvSpPr>
            <p:cNvPr id="14" name="Rectangle 15"/>
            <p:cNvSpPr>
              <a:spLocks noChangeArrowheads="1"/>
            </p:cNvSpPr>
            <p:nvPr/>
          </p:nvSpPr>
          <p:spPr bwMode="auto">
            <a:xfrm>
              <a:off x="1592" y="1604"/>
              <a:ext cx="2501"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rgbClr val="F48B00"/>
                </a:buClr>
                <a:buFont typeface="Wingdings" pitchFamily="2" charset="2"/>
                <a:buNone/>
              </a:pPr>
              <a:r>
                <a:rPr lang="tr-TR" altLang="de-DE" sz="2000">
                  <a:solidFill>
                    <a:srgbClr val="1E0579"/>
                  </a:solidFill>
                  <a:latin typeface="Times New Roman Tur" charset="-94"/>
                  <a:cs typeface="Times New Roman" pitchFamily="18" charset="0"/>
                </a:rPr>
                <a:t>İ</a:t>
              </a:r>
              <a:r>
                <a:rPr lang="de-DE" altLang="de-DE" sz="2000">
                  <a:solidFill>
                    <a:srgbClr val="1E0579"/>
                  </a:solidFill>
                  <a:latin typeface="Times New Roman Tur" charset="-94"/>
                  <a:cs typeface="Times New Roman" pitchFamily="18" charset="0"/>
                </a:rPr>
                <a:t>N</a:t>
              </a:r>
              <a:r>
                <a:rPr lang="tr-TR" altLang="de-DE" sz="2000">
                  <a:solidFill>
                    <a:srgbClr val="1E0579"/>
                  </a:solidFill>
                  <a:latin typeface="Times New Roman Tur" charset="-94"/>
                  <a:cs typeface="Times New Roman" pitchFamily="18" charset="0"/>
                </a:rPr>
                <a:t>SAN KAYNAKLARI YÖNETİMİ</a:t>
              </a:r>
              <a:endParaRPr lang="en-US" altLang="de-DE" sz="2000">
                <a:solidFill>
                  <a:srgbClr val="1E0579"/>
                </a:solidFill>
                <a:latin typeface="Times New Roman Tur" charset="-94"/>
                <a:cs typeface="Times New Roman" pitchFamily="18" charset="0"/>
              </a:endParaRPr>
            </a:p>
          </p:txBody>
        </p:sp>
        <p:sp>
          <p:nvSpPr>
            <p:cNvPr id="15" name="Rectangle 16"/>
            <p:cNvSpPr>
              <a:spLocks noChangeArrowheads="1"/>
            </p:cNvSpPr>
            <p:nvPr/>
          </p:nvSpPr>
          <p:spPr bwMode="auto">
            <a:xfrm>
              <a:off x="2493" y="2746"/>
              <a:ext cx="6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rgbClr val="F48B00"/>
                </a:buClr>
                <a:buFont typeface="Wingdings" pitchFamily="2" charset="2"/>
                <a:buNone/>
              </a:pPr>
              <a:r>
                <a:rPr lang="en-US" altLang="de-DE" sz="1600" b="1" dirty="0">
                  <a:latin typeface="Arial" pitchFamily="34" charset="0"/>
                  <a:cs typeface="Times New Roman" pitchFamily="18" charset="0"/>
                </a:rPr>
                <a:t>Anal</a:t>
              </a:r>
              <a:r>
                <a:rPr lang="tr-TR" altLang="de-DE" sz="1600" b="1" dirty="0">
                  <a:latin typeface="Arial" pitchFamily="34" charset="0"/>
                </a:rPr>
                <a:t>izler</a:t>
              </a:r>
              <a:endParaRPr lang="en-US" altLang="de-DE" sz="1600" b="1" dirty="0">
                <a:latin typeface="Arial" pitchFamily="34" charset="0"/>
              </a:endParaRPr>
            </a:p>
          </p:txBody>
        </p:sp>
        <p:sp>
          <p:nvSpPr>
            <p:cNvPr id="16" name="Line 17"/>
            <p:cNvSpPr>
              <a:spLocks noChangeShapeType="1"/>
            </p:cNvSpPr>
            <p:nvPr/>
          </p:nvSpPr>
          <p:spPr bwMode="auto">
            <a:xfrm>
              <a:off x="1408" y="2856"/>
              <a:ext cx="753"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 name="Line 18"/>
            <p:cNvSpPr>
              <a:spLocks noChangeShapeType="1"/>
            </p:cNvSpPr>
            <p:nvPr/>
          </p:nvSpPr>
          <p:spPr bwMode="auto">
            <a:xfrm>
              <a:off x="3466" y="2853"/>
              <a:ext cx="753"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 name="Line 19"/>
            <p:cNvSpPr>
              <a:spLocks noChangeShapeType="1"/>
            </p:cNvSpPr>
            <p:nvPr/>
          </p:nvSpPr>
          <p:spPr bwMode="auto">
            <a:xfrm>
              <a:off x="1160" y="2705"/>
              <a:ext cx="239" cy="1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 name="Line 20"/>
            <p:cNvSpPr>
              <a:spLocks noChangeShapeType="1"/>
            </p:cNvSpPr>
            <p:nvPr/>
          </p:nvSpPr>
          <p:spPr bwMode="auto">
            <a:xfrm flipH="1">
              <a:off x="4208" y="2693"/>
              <a:ext cx="239" cy="16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23" name="Dikdörtgen 22"/>
          <p:cNvSpPr/>
          <p:nvPr/>
        </p:nvSpPr>
        <p:spPr>
          <a:xfrm>
            <a:off x="611560" y="730151"/>
            <a:ext cx="5266378" cy="538609"/>
          </a:xfrm>
          <a:prstGeom prst="rect">
            <a:avLst/>
          </a:prstGeom>
        </p:spPr>
        <p:txBody>
          <a:bodyPr wrap="none">
            <a:spAutoFit/>
          </a:bodyPr>
          <a:lstStyle/>
          <a:p>
            <a:r>
              <a:rPr lang="tr-TR" sz="2900" dirty="0">
                <a:solidFill>
                  <a:srgbClr val="FF0000"/>
                </a:solidFill>
                <a:effectLst>
                  <a:outerShdw blurRad="38100" dist="38100" dir="2700000" algn="tl">
                    <a:srgbClr val="C0C0C0"/>
                  </a:outerShdw>
                </a:effectLst>
                <a:cs typeface="Times New Roman" charset="0"/>
              </a:rPr>
              <a:t>İnsan Kaynaklar</a:t>
            </a:r>
            <a:r>
              <a:rPr lang="tr-TR" sz="2900" dirty="0">
                <a:solidFill>
                  <a:srgbClr val="FF0000"/>
                </a:solidFill>
                <a:effectLst>
                  <a:outerShdw blurRad="38100" dist="38100" dir="2700000" algn="tl">
                    <a:srgbClr val="C0C0C0"/>
                  </a:outerShdw>
                </a:effectLst>
              </a:rPr>
              <a:t>ı</a:t>
            </a:r>
            <a:r>
              <a:rPr lang="tr-TR" sz="2900" dirty="0">
                <a:solidFill>
                  <a:srgbClr val="FF0000"/>
                </a:solidFill>
                <a:effectLst>
                  <a:outerShdw blurRad="38100" dist="38100" dir="2700000" algn="tl">
                    <a:srgbClr val="C0C0C0"/>
                  </a:outerShdw>
                </a:effectLst>
                <a:cs typeface="Times New Roman" charset="0"/>
              </a:rPr>
              <a:t> Yönetim </a:t>
            </a:r>
            <a:r>
              <a:rPr lang="tr-TR" sz="2900" dirty="0" smtClean="0">
                <a:solidFill>
                  <a:srgbClr val="FF0000"/>
                </a:solidFill>
                <a:effectLst>
                  <a:outerShdw blurRad="38100" dist="38100" dir="2700000" algn="tl">
                    <a:srgbClr val="C0C0C0"/>
                  </a:outerShdw>
                </a:effectLst>
                <a:cs typeface="Times New Roman" charset="0"/>
              </a:rPr>
              <a:t>Sistemi</a:t>
            </a:r>
            <a:endParaRPr lang="tr-TR" sz="2900" dirty="0"/>
          </a:p>
        </p:txBody>
      </p:sp>
      <p:sp>
        <p:nvSpPr>
          <p:cNvPr id="24" name="23 Slayt Numarası Yer Tutucusu"/>
          <p:cNvSpPr>
            <a:spLocks noGrp="1"/>
          </p:cNvSpPr>
          <p:nvPr>
            <p:ph type="sldNum" sz="quarter" idx="12"/>
          </p:nvPr>
        </p:nvSpPr>
        <p:spPr/>
        <p:txBody>
          <a:bodyPr/>
          <a:lstStyle/>
          <a:p>
            <a:fld id="{44C7C163-67D6-4C9C-8723-B0A284654E5E}" type="slidenum">
              <a:rPr lang="tr-TR" smtClean="0"/>
              <a:pPr/>
              <a:t>30</a:t>
            </a:fld>
            <a:endParaRPr lang="tr-TR"/>
          </a:p>
        </p:txBody>
      </p:sp>
    </p:spTree>
    <p:extLst>
      <p:ext uri="{BB962C8B-B14F-4D97-AF65-F5344CB8AC3E}">
        <p14:creationId xmlns="" xmlns:p14="http://schemas.microsoft.com/office/powerpoint/2010/main" val="1869527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flipV="1">
            <a:off x="141288" y="3084090"/>
            <a:ext cx="8850312" cy="2971800"/>
          </a:xfrm>
          <a:prstGeom prst="triangle">
            <a:avLst>
              <a:gd name="adj" fmla="val 49713"/>
            </a:avLst>
          </a:prstGeom>
          <a:solidFill>
            <a:srgbClr val="EAEAEA"/>
          </a:solidFill>
          <a:ln w="12700">
            <a:solidFill>
              <a:schemeClr val="bg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 name="Rectangle 3"/>
          <p:cNvSpPr>
            <a:spLocks noChangeArrowheads="1"/>
          </p:cNvSpPr>
          <p:nvPr/>
        </p:nvSpPr>
        <p:spPr bwMode="auto">
          <a:xfrm>
            <a:off x="152400" y="1161628"/>
            <a:ext cx="8839200" cy="1935162"/>
          </a:xfrm>
          <a:prstGeom prst="rect">
            <a:avLst/>
          </a:prstGeom>
          <a:solidFill>
            <a:srgbClr val="EAEAEA"/>
          </a:solidFill>
          <a:ln w="12700">
            <a:solidFill>
              <a:schemeClr val="bg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 name="Rectangle 4"/>
          <p:cNvSpPr>
            <a:spLocks noChangeArrowheads="1"/>
          </p:cNvSpPr>
          <p:nvPr/>
        </p:nvSpPr>
        <p:spPr bwMode="auto">
          <a:xfrm>
            <a:off x="184150" y="3041228"/>
            <a:ext cx="8788400" cy="87312"/>
          </a:xfrm>
          <a:prstGeom prst="rect">
            <a:avLst/>
          </a:prstGeom>
          <a:solidFill>
            <a:srgbClr val="EAEAE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7" name="Group 6"/>
          <p:cNvGrpSpPr>
            <a:grpSpLocks/>
          </p:cNvGrpSpPr>
          <p:nvPr/>
        </p:nvGrpSpPr>
        <p:grpSpPr bwMode="auto">
          <a:xfrm>
            <a:off x="269875" y="1120353"/>
            <a:ext cx="8615363" cy="2420937"/>
            <a:chOff x="184" y="459"/>
            <a:chExt cx="5879" cy="1676"/>
          </a:xfrm>
        </p:grpSpPr>
        <p:pic>
          <p:nvPicPr>
            <p:cNvPr id="8" name="Picture 7"/>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8" y="664"/>
              <a:ext cx="1196" cy="821"/>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 Box 8"/>
            <p:cNvSpPr txBox="1">
              <a:spLocks noChangeArrowheads="1"/>
            </p:cNvSpPr>
            <p:nvPr/>
          </p:nvSpPr>
          <p:spPr bwMode="auto">
            <a:xfrm>
              <a:off x="184" y="459"/>
              <a:ext cx="1196"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778" tIns="47890" rIns="95778" bIns="47890">
              <a:spAutoFit/>
            </a:bodyPr>
            <a:lstStyle>
              <a:lvl1pPr algn="l" defTabSz="957263">
                <a:defRPr sz="2400">
                  <a:solidFill>
                    <a:schemeClr val="tx1"/>
                  </a:solidFill>
                  <a:latin typeface="Times New Roman" pitchFamily="18" charset="0"/>
                </a:defRPr>
              </a:lvl1pPr>
              <a:lvl2pPr marL="479425" algn="l" defTabSz="957263">
                <a:defRPr sz="2400">
                  <a:solidFill>
                    <a:schemeClr val="tx1"/>
                  </a:solidFill>
                  <a:latin typeface="Times New Roman" pitchFamily="18" charset="0"/>
                </a:defRPr>
              </a:lvl2pPr>
              <a:lvl3pPr marL="957263" algn="l" defTabSz="957263">
                <a:defRPr sz="2400">
                  <a:solidFill>
                    <a:schemeClr val="tx1"/>
                  </a:solidFill>
                  <a:latin typeface="Times New Roman" pitchFamily="18" charset="0"/>
                </a:defRPr>
              </a:lvl3pPr>
              <a:lvl4pPr marL="1436688" algn="l" defTabSz="957263">
                <a:defRPr sz="2400">
                  <a:solidFill>
                    <a:schemeClr val="tx1"/>
                  </a:solidFill>
                  <a:latin typeface="Times New Roman" pitchFamily="18" charset="0"/>
                </a:defRPr>
              </a:lvl4pPr>
              <a:lvl5pPr marL="1914525" algn="l" defTabSz="957263">
                <a:defRPr sz="2400">
                  <a:solidFill>
                    <a:schemeClr val="tx1"/>
                  </a:solidFill>
                  <a:latin typeface="Times New Roman" pitchFamily="18" charset="0"/>
                </a:defRPr>
              </a:lvl5pPr>
              <a:lvl6pPr marL="2371725" defTabSz="957263" fontAlgn="base">
                <a:spcBef>
                  <a:spcPct val="0"/>
                </a:spcBef>
                <a:spcAft>
                  <a:spcPct val="0"/>
                </a:spcAft>
                <a:defRPr sz="2400">
                  <a:solidFill>
                    <a:schemeClr val="tx1"/>
                  </a:solidFill>
                  <a:latin typeface="Times New Roman" pitchFamily="18" charset="0"/>
                </a:defRPr>
              </a:lvl6pPr>
              <a:lvl7pPr marL="2828925" defTabSz="957263" fontAlgn="base">
                <a:spcBef>
                  <a:spcPct val="0"/>
                </a:spcBef>
                <a:spcAft>
                  <a:spcPct val="0"/>
                </a:spcAft>
                <a:defRPr sz="2400">
                  <a:solidFill>
                    <a:schemeClr val="tx1"/>
                  </a:solidFill>
                  <a:latin typeface="Times New Roman" pitchFamily="18" charset="0"/>
                </a:defRPr>
              </a:lvl7pPr>
              <a:lvl8pPr marL="3286125" defTabSz="957263" fontAlgn="base">
                <a:spcBef>
                  <a:spcPct val="0"/>
                </a:spcBef>
                <a:spcAft>
                  <a:spcPct val="0"/>
                </a:spcAft>
                <a:defRPr sz="2400">
                  <a:solidFill>
                    <a:schemeClr val="tx1"/>
                  </a:solidFill>
                  <a:latin typeface="Times New Roman" pitchFamily="18" charset="0"/>
                </a:defRPr>
              </a:lvl8pPr>
              <a:lvl9pPr marL="3743325" defTabSz="957263" fontAlgn="base">
                <a:spcBef>
                  <a:spcPct val="0"/>
                </a:spcBef>
                <a:spcAft>
                  <a:spcPct val="0"/>
                </a:spcAft>
                <a:defRPr sz="2400">
                  <a:solidFill>
                    <a:schemeClr val="tx1"/>
                  </a:solidFill>
                  <a:latin typeface="Times New Roman" pitchFamily="18" charset="0"/>
                </a:defRPr>
              </a:lvl9pPr>
            </a:lstStyle>
            <a:p>
              <a:pPr algn="ctr">
                <a:spcBef>
                  <a:spcPct val="50000"/>
                </a:spcBef>
                <a:buClr>
                  <a:srgbClr val="F48B00"/>
                </a:buClr>
                <a:buFont typeface="Wingdings" pitchFamily="2" charset="2"/>
                <a:buNone/>
              </a:pPr>
              <a:r>
                <a:rPr lang="tr-TR" sz="1800" b="1">
                  <a:latin typeface="Arial" pitchFamily="34" charset="0"/>
                </a:rPr>
                <a:t>KKY</a:t>
              </a:r>
              <a:endParaRPr lang="en-US" sz="1800" b="1">
                <a:latin typeface="Arial" pitchFamily="34" charset="0"/>
              </a:endParaRPr>
            </a:p>
          </p:txBody>
        </p:sp>
        <p:pic>
          <p:nvPicPr>
            <p:cNvPr id="10"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64" y="664"/>
              <a:ext cx="1248" cy="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 Box 10"/>
            <p:cNvSpPr txBox="1">
              <a:spLocks noChangeArrowheads="1"/>
            </p:cNvSpPr>
            <p:nvPr/>
          </p:nvSpPr>
          <p:spPr bwMode="auto">
            <a:xfrm>
              <a:off x="1703" y="467"/>
              <a:ext cx="1196"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778" tIns="47890" rIns="95778" bIns="47890">
              <a:spAutoFit/>
            </a:bodyPr>
            <a:lstStyle>
              <a:lvl1pPr algn="l" defTabSz="957263">
                <a:defRPr sz="2400">
                  <a:solidFill>
                    <a:schemeClr val="tx1"/>
                  </a:solidFill>
                  <a:latin typeface="Times New Roman" pitchFamily="18" charset="0"/>
                </a:defRPr>
              </a:lvl1pPr>
              <a:lvl2pPr marL="479425" algn="l" defTabSz="957263">
                <a:defRPr sz="2400">
                  <a:solidFill>
                    <a:schemeClr val="tx1"/>
                  </a:solidFill>
                  <a:latin typeface="Times New Roman" pitchFamily="18" charset="0"/>
                </a:defRPr>
              </a:lvl2pPr>
              <a:lvl3pPr marL="957263" algn="l" defTabSz="957263">
                <a:defRPr sz="2400">
                  <a:solidFill>
                    <a:schemeClr val="tx1"/>
                  </a:solidFill>
                  <a:latin typeface="Times New Roman" pitchFamily="18" charset="0"/>
                </a:defRPr>
              </a:lvl3pPr>
              <a:lvl4pPr marL="1436688" algn="l" defTabSz="957263">
                <a:defRPr sz="2400">
                  <a:solidFill>
                    <a:schemeClr val="tx1"/>
                  </a:solidFill>
                  <a:latin typeface="Times New Roman" pitchFamily="18" charset="0"/>
                </a:defRPr>
              </a:lvl4pPr>
              <a:lvl5pPr marL="1914525" algn="l" defTabSz="957263">
                <a:defRPr sz="2400">
                  <a:solidFill>
                    <a:schemeClr val="tx1"/>
                  </a:solidFill>
                  <a:latin typeface="Times New Roman" pitchFamily="18" charset="0"/>
                </a:defRPr>
              </a:lvl5pPr>
              <a:lvl6pPr marL="2371725" defTabSz="957263" fontAlgn="base">
                <a:spcBef>
                  <a:spcPct val="0"/>
                </a:spcBef>
                <a:spcAft>
                  <a:spcPct val="0"/>
                </a:spcAft>
                <a:defRPr sz="2400">
                  <a:solidFill>
                    <a:schemeClr val="tx1"/>
                  </a:solidFill>
                  <a:latin typeface="Times New Roman" pitchFamily="18" charset="0"/>
                </a:defRPr>
              </a:lvl6pPr>
              <a:lvl7pPr marL="2828925" defTabSz="957263" fontAlgn="base">
                <a:spcBef>
                  <a:spcPct val="0"/>
                </a:spcBef>
                <a:spcAft>
                  <a:spcPct val="0"/>
                </a:spcAft>
                <a:defRPr sz="2400">
                  <a:solidFill>
                    <a:schemeClr val="tx1"/>
                  </a:solidFill>
                  <a:latin typeface="Times New Roman" pitchFamily="18" charset="0"/>
                </a:defRPr>
              </a:lvl7pPr>
              <a:lvl8pPr marL="3286125" defTabSz="957263" fontAlgn="base">
                <a:spcBef>
                  <a:spcPct val="0"/>
                </a:spcBef>
                <a:spcAft>
                  <a:spcPct val="0"/>
                </a:spcAft>
                <a:defRPr sz="2400">
                  <a:solidFill>
                    <a:schemeClr val="tx1"/>
                  </a:solidFill>
                  <a:latin typeface="Times New Roman" pitchFamily="18" charset="0"/>
                </a:defRPr>
              </a:lvl8pPr>
              <a:lvl9pPr marL="3743325" defTabSz="957263" fontAlgn="base">
                <a:spcBef>
                  <a:spcPct val="0"/>
                </a:spcBef>
                <a:spcAft>
                  <a:spcPct val="0"/>
                </a:spcAft>
                <a:defRPr sz="2400">
                  <a:solidFill>
                    <a:schemeClr val="tx1"/>
                  </a:solidFill>
                  <a:latin typeface="Times New Roman" pitchFamily="18" charset="0"/>
                </a:defRPr>
              </a:lvl9pPr>
            </a:lstStyle>
            <a:p>
              <a:pPr algn="ctr">
                <a:spcBef>
                  <a:spcPct val="50000"/>
                </a:spcBef>
                <a:buClr>
                  <a:srgbClr val="F48B00"/>
                </a:buClr>
                <a:buFont typeface="Wingdings" pitchFamily="2" charset="2"/>
                <a:buNone/>
              </a:pPr>
              <a:r>
                <a:rPr lang="tr-TR" sz="1800" b="1">
                  <a:latin typeface="Arial" pitchFamily="34" charset="0"/>
                </a:rPr>
                <a:t>DYS</a:t>
              </a:r>
              <a:endParaRPr lang="en-US" sz="1800" b="1">
                <a:latin typeface="Arial" pitchFamily="34" charset="0"/>
              </a:endParaRPr>
            </a:p>
          </p:txBody>
        </p:sp>
        <p:pic>
          <p:nvPicPr>
            <p:cNvPr id="12"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24" y="664"/>
              <a:ext cx="1240" cy="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 Box 12"/>
            <p:cNvSpPr txBox="1">
              <a:spLocks noChangeArrowheads="1"/>
            </p:cNvSpPr>
            <p:nvPr/>
          </p:nvSpPr>
          <p:spPr bwMode="auto">
            <a:xfrm>
              <a:off x="3185" y="460"/>
              <a:ext cx="1344"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778" tIns="47890" rIns="95778" bIns="47890">
              <a:spAutoFit/>
            </a:bodyPr>
            <a:lstStyle>
              <a:lvl1pPr algn="l" defTabSz="957263">
                <a:defRPr sz="2400">
                  <a:solidFill>
                    <a:schemeClr val="tx1"/>
                  </a:solidFill>
                  <a:latin typeface="Times New Roman" pitchFamily="18" charset="0"/>
                </a:defRPr>
              </a:lvl1pPr>
              <a:lvl2pPr marL="479425" algn="l" defTabSz="957263">
                <a:defRPr sz="2400">
                  <a:solidFill>
                    <a:schemeClr val="tx1"/>
                  </a:solidFill>
                  <a:latin typeface="Times New Roman" pitchFamily="18" charset="0"/>
                </a:defRPr>
              </a:lvl2pPr>
              <a:lvl3pPr marL="957263" algn="l" defTabSz="957263">
                <a:defRPr sz="2400">
                  <a:solidFill>
                    <a:schemeClr val="tx1"/>
                  </a:solidFill>
                  <a:latin typeface="Times New Roman" pitchFamily="18" charset="0"/>
                </a:defRPr>
              </a:lvl3pPr>
              <a:lvl4pPr marL="1436688" algn="l" defTabSz="957263">
                <a:defRPr sz="2400">
                  <a:solidFill>
                    <a:schemeClr val="tx1"/>
                  </a:solidFill>
                  <a:latin typeface="Times New Roman" pitchFamily="18" charset="0"/>
                </a:defRPr>
              </a:lvl4pPr>
              <a:lvl5pPr marL="1914525" algn="l" defTabSz="957263">
                <a:defRPr sz="2400">
                  <a:solidFill>
                    <a:schemeClr val="tx1"/>
                  </a:solidFill>
                  <a:latin typeface="Times New Roman" pitchFamily="18" charset="0"/>
                </a:defRPr>
              </a:lvl5pPr>
              <a:lvl6pPr marL="2371725" defTabSz="957263" fontAlgn="base">
                <a:spcBef>
                  <a:spcPct val="0"/>
                </a:spcBef>
                <a:spcAft>
                  <a:spcPct val="0"/>
                </a:spcAft>
                <a:defRPr sz="2400">
                  <a:solidFill>
                    <a:schemeClr val="tx1"/>
                  </a:solidFill>
                  <a:latin typeface="Times New Roman" pitchFamily="18" charset="0"/>
                </a:defRPr>
              </a:lvl6pPr>
              <a:lvl7pPr marL="2828925" defTabSz="957263" fontAlgn="base">
                <a:spcBef>
                  <a:spcPct val="0"/>
                </a:spcBef>
                <a:spcAft>
                  <a:spcPct val="0"/>
                </a:spcAft>
                <a:defRPr sz="2400">
                  <a:solidFill>
                    <a:schemeClr val="tx1"/>
                  </a:solidFill>
                  <a:latin typeface="Times New Roman" pitchFamily="18" charset="0"/>
                </a:defRPr>
              </a:lvl7pPr>
              <a:lvl8pPr marL="3286125" defTabSz="957263" fontAlgn="base">
                <a:spcBef>
                  <a:spcPct val="0"/>
                </a:spcBef>
                <a:spcAft>
                  <a:spcPct val="0"/>
                </a:spcAft>
                <a:defRPr sz="2400">
                  <a:solidFill>
                    <a:schemeClr val="tx1"/>
                  </a:solidFill>
                  <a:latin typeface="Times New Roman" pitchFamily="18" charset="0"/>
                </a:defRPr>
              </a:lvl8pPr>
              <a:lvl9pPr marL="3743325" defTabSz="957263" fontAlgn="base">
                <a:spcBef>
                  <a:spcPct val="0"/>
                </a:spcBef>
                <a:spcAft>
                  <a:spcPct val="0"/>
                </a:spcAft>
                <a:defRPr sz="2400">
                  <a:solidFill>
                    <a:schemeClr val="tx1"/>
                  </a:solidFill>
                  <a:latin typeface="Times New Roman" pitchFamily="18" charset="0"/>
                </a:defRPr>
              </a:lvl9pPr>
            </a:lstStyle>
            <a:p>
              <a:pPr algn="ctr">
                <a:spcBef>
                  <a:spcPct val="50000"/>
                </a:spcBef>
                <a:buClr>
                  <a:srgbClr val="F48B00"/>
                </a:buClr>
                <a:buFont typeface="Wingdings" pitchFamily="2" charset="2"/>
                <a:buNone/>
              </a:pPr>
              <a:r>
                <a:rPr lang="en-US" sz="1800" b="1">
                  <a:latin typeface="Arial" pitchFamily="34" charset="0"/>
                </a:rPr>
                <a:t>E-</a:t>
              </a:r>
              <a:r>
                <a:rPr lang="tr-TR" sz="1800" b="1">
                  <a:latin typeface="Arial" pitchFamily="34" charset="0"/>
                </a:rPr>
                <a:t>Satın Alma</a:t>
              </a:r>
              <a:endParaRPr lang="en-US" sz="1800" b="1">
                <a:latin typeface="Arial" pitchFamily="34" charset="0"/>
              </a:endParaRPr>
            </a:p>
          </p:txBody>
        </p:sp>
        <p:pic>
          <p:nvPicPr>
            <p:cNvPr id="14" name="Picture 1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31" y="664"/>
              <a:ext cx="1197" cy="8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 Box 14"/>
            <p:cNvSpPr txBox="1">
              <a:spLocks noChangeArrowheads="1"/>
            </p:cNvSpPr>
            <p:nvPr/>
          </p:nvSpPr>
          <p:spPr bwMode="auto">
            <a:xfrm>
              <a:off x="4751" y="468"/>
              <a:ext cx="1197"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778" tIns="47890" rIns="95778" bIns="47890">
              <a:spAutoFit/>
            </a:bodyPr>
            <a:lstStyle>
              <a:lvl1pPr algn="l" defTabSz="957263">
                <a:defRPr sz="2400">
                  <a:solidFill>
                    <a:schemeClr val="tx1"/>
                  </a:solidFill>
                  <a:latin typeface="Times New Roman" pitchFamily="18" charset="0"/>
                </a:defRPr>
              </a:lvl1pPr>
              <a:lvl2pPr marL="479425" algn="l" defTabSz="957263">
                <a:defRPr sz="2400">
                  <a:solidFill>
                    <a:schemeClr val="tx1"/>
                  </a:solidFill>
                  <a:latin typeface="Times New Roman" pitchFamily="18" charset="0"/>
                </a:defRPr>
              </a:lvl2pPr>
              <a:lvl3pPr marL="957263" algn="l" defTabSz="957263">
                <a:defRPr sz="2400">
                  <a:solidFill>
                    <a:schemeClr val="tx1"/>
                  </a:solidFill>
                  <a:latin typeface="Times New Roman" pitchFamily="18" charset="0"/>
                </a:defRPr>
              </a:lvl3pPr>
              <a:lvl4pPr marL="1436688" algn="l" defTabSz="957263">
                <a:defRPr sz="2400">
                  <a:solidFill>
                    <a:schemeClr val="tx1"/>
                  </a:solidFill>
                  <a:latin typeface="Times New Roman" pitchFamily="18" charset="0"/>
                </a:defRPr>
              </a:lvl4pPr>
              <a:lvl5pPr marL="1914525" algn="l" defTabSz="957263">
                <a:defRPr sz="2400">
                  <a:solidFill>
                    <a:schemeClr val="tx1"/>
                  </a:solidFill>
                  <a:latin typeface="Times New Roman" pitchFamily="18" charset="0"/>
                </a:defRPr>
              </a:lvl5pPr>
              <a:lvl6pPr marL="2371725" defTabSz="957263" fontAlgn="base">
                <a:spcBef>
                  <a:spcPct val="0"/>
                </a:spcBef>
                <a:spcAft>
                  <a:spcPct val="0"/>
                </a:spcAft>
                <a:defRPr sz="2400">
                  <a:solidFill>
                    <a:schemeClr val="tx1"/>
                  </a:solidFill>
                  <a:latin typeface="Times New Roman" pitchFamily="18" charset="0"/>
                </a:defRPr>
              </a:lvl6pPr>
              <a:lvl7pPr marL="2828925" defTabSz="957263" fontAlgn="base">
                <a:spcBef>
                  <a:spcPct val="0"/>
                </a:spcBef>
                <a:spcAft>
                  <a:spcPct val="0"/>
                </a:spcAft>
                <a:defRPr sz="2400">
                  <a:solidFill>
                    <a:schemeClr val="tx1"/>
                  </a:solidFill>
                  <a:latin typeface="Times New Roman" pitchFamily="18" charset="0"/>
                </a:defRPr>
              </a:lvl7pPr>
              <a:lvl8pPr marL="3286125" defTabSz="957263" fontAlgn="base">
                <a:spcBef>
                  <a:spcPct val="0"/>
                </a:spcBef>
                <a:spcAft>
                  <a:spcPct val="0"/>
                </a:spcAft>
                <a:defRPr sz="2400">
                  <a:solidFill>
                    <a:schemeClr val="tx1"/>
                  </a:solidFill>
                  <a:latin typeface="Times New Roman" pitchFamily="18" charset="0"/>
                </a:defRPr>
              </a:lvl8pPr>
              <a:lvl9pPr marL="3743325" defTabSz="957263" fontAlgn="base">
                <a:spcBef>
                  <a:spcPct val="0"/>
                </a:spcBef>
                <a:spcAft>
                  <a:spcPct val="0"/>
                </a:spcAft>
                <a:defRPr sz="2400">
                  <a:solidFill>
                    <a:schemeClr val="tx1"/>
                  </a:solidFill>
                  <a:latin typeface="Times New Roman" pitchFamily="18" charset="0"/>
                </a:defRPr>
              </a:lvl9pPr>
            </a:lstStyle>
            <a:p>
              <a:pPr algn="ctr">
                <a:spcBef>
                  <a:spcPct val="50000"/>
                </a:spcBef>
                <a:buClr>
                  <a:srgbClr val="F48B00"/>
                </a:buClr>
                <a:buFont typeface="Wingdings" pitchFamily="2" charset="2"/>
                <a:buNone/>
              </a:pPr>
              <a:r>
                <a:rPr lang="tr-TR" sz="1800" b="1">
                  <a:latin typeface="Arial" pitchFamily="34" charset="0"/>
                </a:rPr>
                <a:t>Uygulamalar</a:t>
              </a:r>
              <a:endParaRPr lang="en-US" sz="1800" b="1">
                <a:latin typeface="Arial" pitchFamily="34" charset="0"/>
              </a:endParaRPr>
            </a:p>
          </p:txBody>
        </p:sp>
        <p:pic>
          <p:nvPicPr>
            <p:cNvPr id="16" name="Picture 1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2" y="1130"/>
              <a:ext cx="1197" cy="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 Box 16"/>
            <p:cNvSpPr txBox="1">
              <a:spLocks noChangeArrowheads="1"/>
            </p:cNvSpPr>
            <p:nvPr/>
          </p:nvSpPr>
          <p:spPr bwMode="auto">
            <a:xfrm>
              <a:off x="328" y="1879"/>
              <a:ext cx="1197"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778" tIns="47890" rIns="95778" bIns="47890">
              <a:spAutoFit/>
            </a:bodyPr>
            <a:lstStyle>
              <a:lvl1pPr algn="l" defTabSz="957263">
                <a:defRPr sz="2400">
                  <a:solidFill>
                    <a:schemeClr val="tx1"/>
                  </a:solidFill>
                  <a:latin typeface="Times New Roman" pitchFamily="18" charset="0"/>
                </a:defRPr>
              </a:lvl1pPr>
              <a:lvl2pPr marL="479425" algn="l" defTabSz="957263">
                <a:defRPr sz="2400">
                  <a:solidFill>
                    <a:schemeClr val="tx1"/>
                  </a:solidFill>
                  <a:latin typeface="Times New Roman" pitchFamily="18" charset="0"/>
                </a:defRPr>
              </a:lvl2pPr>
              <a:lvl3pPr marL="957263" algn="l" defTabSz="957263">
                <a:defRPr sz="2400">
                  <a:solidFill>
                    <a:schemeClr val="tx1"/>
                  </a:solidFill>
                  <a:latin typeface="Times New Roman" pitchFamily="18" charset="0"/>
                </a:defRPr>
              </a:lvl3pPr>
              <a:lvl4pPr marL="1436688" algn="l" defTabSz="957263">
                <a:defRPr sz="2400">
                  <a:solidFill>
                    <a:schemeClr val="tx1"/>
                  </a:solidFill>
                  <a:latin typeface="Times New Roman" pitchFamily="18" charset="0"/>
                </a:defRPr>
              </a:lvl4pPr>
              <a:lvl5pPr marL="1914525" algn="l" defTabSz="957263">
                <a:defRPr sz="2400">
                  <a:solidFill>
                    <a:schemeClr val="tx1"/>
                  </a:solidFill>
                  <a:latin typeface="Times New Roman" pitchFamily="18" charset="0"/>
                </a:defRPr>
              </a:lvl5pPr>
              <a:lvl6pPr marL="2371725" defTabSz="957263" fontAlgn="base">
                <a:spcBef>
                  <a:spcPct val="0"/>
                </a:spcBef>
                <a:spcAft>
                  <a:spcPct val="0"/>
                </a:spcAft>
                <a:defRPr sz="2400">
                  <a:solidFill>
                    <a:schemeClr val="tx1"/>
                  </a:solidFill>
                  <a:latin typeface="Times New Roman" pitchFamily="18" charset="0"/>
                </a:defRPr>
              </a:lvl6pPr>
              <a:lvl7pPr marL="2828925" defTabSz="957263" fontAlgn="base">
                <a:spcBef>
                  <a:spcPct val="0"/>
                </a:spcBef>
                <a:spcAft>
                  <a:spcPct val="0"/>
                </a:spcAft>
                <a:defRPr sz="2400">
                  <a:solidFill>
                    <a:schemeClr val="tx1"/>
                  </a:solidFill>
                  <a:latin typeface="Times New Roman" pitchFamily="18" charset="0"/>
                </a:defRPr>
              </a:lvl7pPr>
              <a:lvl8pPr marL="3286125" defTabSz="957263" fontAlgn="base">
                <a:spcBef>
                  <a:spcPct val="0"/>
                </a:spcBef>
                <a:spcAft>
                  <a:spcPct val="0"/>
                </a:spcAft>
                <a:defRPr sz="2400">
                  <a:solidFill>
                    <a:schemeClr val="tx1"/>
                  </a:solidFill>
                  <a:latin typeface="Times New Roman" pitchFamily="18" charset="0"/>
                </a:defRPr>
              </a:lvl8pPr>
              <a:lvl9pPr marL="3743325" defTabSz="957263" fontAlgn="base">
                <a:spcBef>
                  <a:spcPct val="0"/>
                </a:spcBef>
                <a:spcAft>
                  <a:spcPct val="0"/>
                </a:spcAft>
                <a:defRPr sz="2400">
                  <a:solidFill>
                    <a:schemeClr val="tx1"/>
                  </a:solidFill>
                  <a:latin typeface="Times New Roman" pitchFamily="18" charset="0"/>
                </a:defRPr>
              </a:lvl9pPr>
            </a:lstStyle>
            <a:p>
              <a:pPr algn="ctr">
                <a:spcBef>
                  <a:spcPct val="50000"/>
                </a:spcBef>
                <a:buClr>
                  <a:srgbClr val="F48B00"/>
                </a:buClr>
                <a:buFont typeface="Wingdings" pitchFamily="2" charset="2"/>
                <a:buNone/>
              </a:pPr>
              <a:r>
                <a:rPr lang="de-CH" sz="1800" b="1">
                  <a:latin typeface="Arial" pitchFamily="34" charset="0"/>
                </a:rPr>
                <a:t>Intranet</a:t>
              </a:r>
              <a:endParaRPr lang="en-US" sz="1800" b="1">
                <a:latin typeface="Arial" pitchFamily="34" charset="0"/>
              </a:endParaRPr>
            </a:p>
          </p:txBody>
        </p:sp>
        <p:pic>
          <p:nvPicPr>
            <p:cNvPr id="18" name="Picture 1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68" y="1118"/>
              <a:ext cx="1248" cy="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Text Box 18"/>
            <p:cNvSpPr txBox="1">
              <a:spLocks noChangeArrowheads="1"/>
            </p:cNvSpPr>
            <p:nvPr/>
          </p:nvSpPr>
          <p:spPr bwMode="auto">
            <a:xfrm>
              <a:off x="1784" y="1879"/>
              <a:ext cx="1196"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778" tIns="47890" rIns="95778" bIns="47890">
              <a:spAutoFit/>
            </a:bodyPr>
            <a:lstStyle>
              <a:lvl1pPr algn="l" defTabSz="957263">
                <a:defRPr sz="2400">
                  <a:solidFill>
                    <a:schemeClr val="tx1"/>
                  </a:solidFill>
                  <a:latin typeface="Times New Roman" pitchFamily="18" charset="0"/>
                </a:defRPr>
              </a:lvl1pPr>
              <a:lvl2pPr marL="479425" algn="l" defTabSz="957263">
                <a:defRPr sz="2400">
                  <a:solidFill>
                    <a:schemeClr val="tx1"/>
                  </a:solidFill>
                  <a:latin typeface="Times New Roman" pitchFamily="18" charset="0"/>
                </a:defRPr>
              </a:lvl2pPr>
              <a:lvl3pPr marL="957263" algn="l" defTabSz="957263">
                <a:defRPr sz="2400">
                  <a:solidFill>
                    <a:schemeClr val="tx1"/>
                  </a:solidFill>
                  <a:latin typeface="Times New Roman" pitchFamily="18" charset="0"/>
                </a:defRPr>
              </a:lvl3pPr>
              <a:lvl4pPr marL="1436688" algn="l" defTabSz="957263">
                <a:defRPr sz="2400">
                  <a:solidFill>
                    <a:schemeClr val="tx1"/>
                  </a:solidFill>
                  <a:latin typeface="Times New Roman" pitchFamily="18" charset="0"/>
                </a:defRPr>
              </a:lvl4pPr>
              <a:lvl5pPr marL="1914525" algn="l" defTabSz="957263">
                <a:defRPr sz="2400">
                  <a:solidFill>
                    <a:schemeClr val="tx1"/>
                  </a:solidFill>
                  <a:latin typeface="Times New Roman" pitchFamily="18" charset="0"/>
                </a:defRPr>
              </a:lvl5pPr>
              <a:lvl6pPr marL="2371725" defTabSz="957263" fontAlgn="base">
                <a:spcBef>
                  <a:spcPct val="0"/>
                </a:spcBef>
                <a:spcAft>
                  <a:spcPct val="0"/>
                </a:spcAft>
                <a:defRPr sz="2400">
                  <a:solidFill>
                    <a:schemeClr val="tx1"/>
                  </a:solidFill>
                  <a:latin typeface="Times New Roman" pitchFamily="18" charset="0"/>
                </a:defRPr>
              </a:lvl6pPr>
              <a:lvl7pPr marL="2828925" defTabSz="957263" fontAlgn="base">
                <a:spcBef>
                  <a:spcPct val="0"/>
                </a:spcBef>
                <a:spcAft>
                  <a:spcPct val="0"/>
                </a:spcAft>
                <a:defRPr sz="2400">
                  <a:solidFill>
                    <a:schemeClr val="tx1"/>
                  </a:solidFill>
                  <a:latin typeface="Times New Roman" pitchFamily="18" charset="0"/>
                </a:defRPr>
              </a:lvl7pPr>
              <a:lvl8pPr marL="3286125" defTabSz="957263" fontAlgn="base">
                <a:spcBef>
                  <a:spcPct val="0"/>
                </a:spcBef>
                <a:spcAft>
                  <a:spcPct val="0"/>
                </a:spcAft>
                <a:defRPr sz="2400">
                  <a:solidFill>
                    <a:schemeClr val="tx1"/>
                  </a:solidFill>
                  <a:latin typeface="Times New Roman" pitchFamily="18" charset="0"/>
                </a:defRPr>
              </a:lvl8pPr>
              <a:lvl9pPr marL="3743325" defTabSz="957263" fontAlgn="base">
                <a:spcBef>
                  <a:spcPct val="0"/>
                </a:spcBef>
                <a:spcAft>
                  <a:spcPct val="0"/>
                </a:spcAft>
                <a:defRPr sz="2400">
                  <a:solidFill>
                    <a:schemeClr val="tx1"/>
                  </a:solidFill>
                  <a:latin typeface="Times New Roman" pitchFamily="18" charset="0"/>
                </a:defRPr>
              </a:lvl9pPr>
            </a:lstStyle>
            <a:p>
              <a:pPr algn="ctr">
                <a:spcBef>
                  <a:spcPct val="50000"/>
                </a:spcBef>
                <a:buClr>
                  <a:srgbClr val="F48B00"/>
                </a:buClr>
                <a:buFont typeface="Wingdings" pitchFamily="2" charset="2"/>
                <a:buNone/>
              </a:pPr>
              <a:r>
                <a:rPr lang="tr-TR" sz="1800" b="1">
                  <a:latin typeface="Arial" pitchFamily="34" charset="0"/>
                </a:rPr>
                <a:t>İş Akışı</a:t>
              </a:r>
              <a:endParaRPr lang="en-US" sz="1800" b="1">
                <a:latin typeface="Arial" pitchFamily="34" charset="0"/>
              </a:endParaRPr>
            </a:p>
          </p:txBody>
        </p:sp>
        <p:pic>
          <p:nvPicPr>
            <p:cNvPr id="20" name="Picture 1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328" y="1095"/>
              <a:ext cx="1196" cy="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Text Box 20"/>
            <p:cNvSpPr txBox="1">
              <a:spLocks noChangeArrowheads="1"/>
            </p:cNvSpPr>
            <p:nvPr/>
          </p:nvSpPr>
          <p:spPr bwMode="auto">
            <a:xfrm>
              <a:off x="3328" y="1879"/>
              <a:ext cx="1196"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778" tIns="47890" rIns="95778" bIns="47890">
              <a:spAutoFit/>
            </a:bodyPr>
            <a:lstStyle>
              <a:lvl1pPr algn="l" defTabSz="957263">
                <a:defRPr sz="2400">
                  <a:solidFill>
                    <a:schemeClr val="tx1"/>
                  </a:solidFill>
                  <a:latin typeface="Times New Roman" pitchFamily="18" charset="0"/>
                </a:defRPr>
              </a:lvl1pPr>
              <a:lvl2pPr marL="479425" algn="l" defTabSz="957263">
                <a:defRPr sz="2400">
                  <a:solidFill>
                    <a:schemeClr val="tx1"/>
                  </a:solidFill>
                  <a:latin typeface="Times New Roman" pitchFamily="18" charset="0"/>
                </a:defRPr>
              </a:lvl2pPr>
              <a:lvl3pPr marL="957263" algn="l" defTabSz="957263">
                <a:defRPr sz="2400">
                  <a:solidFill>
                    <a:schemeClr val="tx1"/>
                  </a:solidFill>
                  <a:latin typeface="Times New Roman" pitchFamily="18" charset="0"/>
                </a:defRPr>
              </a:lvl3pPr>
              <a:lvl4pPr marL="1436688" algn="l" defTabSz="957263">
                <a:defRPr sz="2400">
                  <a:solidFill>
                    <a:schemeClr val="tx1"/>
                  </a:solidFill>
                  <a:latin typeface="Times New Roman" pitchFamily="18" charset="0"/>
                </a:defRPr>
              </a:lvl4pPr>
              <a:lvl5pPr marL="1914525" algn="l" defTabSz="957263">
                <a:defRPr sz="2400">
                  <a:solidFill>
                    <a:schemeClr val="tx1"/>
                  </a:solidFill>
                  <a:latin typeface="Times New Roman" pitchFamily="18" charset="0"/>
                </a:defRPr>
              </a:lvl5pPr>
              <a:lvl6pPr marL="2371725" defTabSz="957263" fontAlgn="base">
                <a:spcBef>
                  <a:spcPct val="0"/>
                </a:spcBef>
                <a:spcAft>
                  <a:spcPct val="0"/>
                </a:spcAft>
                <a:defRPr sz="2400">
                  <a:solidFill>
                    <a:schemeClr val="tx1"/>
                  </a:solidFill>
                  <a:latin typeface="Times New Roman" pitchFamily="18" charset="0"/>
                </a:defRPr>
              </a:lvl6pPr>
              <a:lvl7pPr marL="2828925" defTabSz="957263" fontAlgn="base">
                <a:spcBef>
                  <a:spcPct val="0"/>
                </a:spcBef>
                <a:spcAft>
                  <a:spcPct val="0"/>
                </a:spcAft>
                <a:defRPr sz="2400">
                  <a:solidFill>
                    <a:schemeClr val="tx1"/>
                  </a:solidFill>
                  <a:latin typeface="Times New Roman" pitchFamily="18" charset="0"/>
                </a:defRPr>
              </a:lvl7pPr>
              <a:lvl8pPr marL="3286125" defTabSz="957263" fontAlgn="base">
                <a:spcBef>
                  <a:spcPct val="0"/>
                </a:spcBef>
                <a:spcAft>
                  <a:spcPct val="0"/>
                </a:spcAft>
                <a:defRPr sz="2400">
                  <a:solidFill>
                    <a:schemeClr val="tx1"/>
                  </a:solidFill>
                  <a:latin typeface="Times New Roman" pitchFamily="18" charset="0"/>
                </a:defRPr>
              </a:lvl8pPr>
              <a:lvl9pPr marL="3743325" defTabSz="957263" fontAlgn="base">
                <a:spcBef>
                  <a:spcPct val="0"/>
                </a:spcBef>
                <a:spcAft>
                  <a:spcPct val="0"/>
                </a:spcAft>
                <a:defRPr sz="2400">
                  <a:solidFill>
                    <a:schemeClr val="tx1"/>
                  </a:solidFill>
                  <a:latin typeface="Times New Roman" pitchFamily="18" charset="0"/>
                </a:defRPr>
              </a:lvl9pPr>
            </a:lstStyle>
            <a:p>
              <a:pPr algn="ctr">
                <a:spcBef>
                  <a:spcPct val="50000"/>
                </a:spcBef>
                <a:buClr>
                  <a:srgbClr val="F48B00"/>
                </a:buClr>
                <a:buFont typeface="Wingdings" pitchFamily="2" charset="2"/>
                <a:buNone/>
              </a:pPr>
              <a:r>
                <a:rPr lang="de-CH" sz="1800" b="1">
                  <a:latin typeface="Arial" pitchFamily="34" charset="0"/>
                </a:rPr>
                <a:t>Internet</a:t>
              </a:r>
              <a:endParaRPr lang="en-US" sz="1800" b="1">
                <a:latin typeface="Arial" pitchFamily="34" charset="0"/>
              </a:endParaRPr>
            </a:p>
          </p:txBody>
        </p:sp>
        <p:grpSp>
          <p:nvGrpSpPr>
            <p:cNvPr id="22" name="Group 21"/>
            <p:cNvGrpSpPr>
              <a:grpSpLocks/>
            </p:cNvGrpSpPr>
            <p:nvPr/>
          </p:nvGrpSpPr>
          <p:grpSpPr bwMode="auto">
            <a:xfrm>
              <a:off x="4836" y="1116"/>
              <a:ext cx="1196" cy="817"/>
              <a:chOff x="4368" y="1632"/>
              <a:chExt cx="1104" cy="816"/>
            </a:xfrm>
          </p:grpSpPr>
          <p:pic>
            <p:nvPicPr>
              <p:cNvPr id="24" name="Picture 2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368" y="1632"/>
                <a:ext cx="1104" cy="8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Text Box 23"/>
              <p:cNvSpPr txBox="1">
                <a:spLocks noChangeArrowheads="1"/>
              </p:cNvSpPr>
              <p:nvPr/>
            </p:nvSpPr>
            <p:spPr bwMode="auto">
              <a:xfrm>
                <a:off x="4746" y="1920"/>
                <a:ext cx="312" cy="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5778" tIns="47890" rIns="95778" bIns="47890">
                <a:spAutoFit/>
              </a:bodyPr>
              <a:lstStyle>
                <a:lvl1pPr algn="l" defTabSz="957263">
                  <a:defRPr sz="2400">
                    <a:solidFill>
                      <a:schemeClr val="tx1"/>
                    </a:solidFill>
                    <a:latin typeface="Times New Roman" pitchFamily="18" charset="0"/>
                  </a:defRPr>
                </a:lvl1pPr>
                <a:lvl2pPr marL="479425" algn="l" defTabSz="957263">
                  <a:defRPr sz="2400">
                    <a:solidFill>
                      <a:schemeClr val="tx1"/>
                    </a:solidFill>
                    <a:latin typeface="Times New Roman" pitchFamily="18" charset="0"/>
                  </a:defRPr>
                </a:lvl2pPr>
                <a:lvl3pPr marL="957263" algn="l" defTabSz="957263">
                  <a:defRPr sz="2400">
                    <a:solidFill>
                      <a:schemeClr val="tx1"/>
                    </a:solidFill>
                    <a:latin typeface="Times New Roman" pitchFamily="18" charset="0"/>
                  </a:defRPr>
                </a:lvl3pPr>
                <a:lvl4pPr marL="1436688" algn="l" defTabSz="957263">
                  <a:defRPr sz="2400">
                    <a:solidFill>
                      <a:schemeClr val="tx1"/>
                    </a:solidFill>
                    <a:latin typeface="Times New Roman" pitchFamily="18" charset="0"/>
                  </a:defRPr>
                </a:lvl4pPr>
                <a:lvl5pPr marL="1914525" algn="l" defTabSz="957263">
                  <a:defRPr sz="2400">
                    <a:solidFill>
                      <a:schemeClr val="tx1"/>
                    </a:solidFill>
                    <a:latin typeface="Times New Roman" pitchFamily="18" charset="0"/>
                  </a:defRPr>
                </a:lvl5pPr>
                <a:lvl6pPr marL="2371725" defTabSz="957263" fontAlgn="base">
                  <a:spcBef>
                    <a:spcPct val="0"/>
                  </a:spcBef>
                  <a:spcAft>
                    <a:spcPct val="0"/>
                  </a:spcAft>
                  <a:defRPr sz="2400">
                    <a:solidFill>
                      <a:schemeClr val="tx1"/>
                    </a:solidFill>
                    <a:latin typeface="Times New Roman" pitchFamily="18" charset="0"/>
                  </a:defRPr>
                </a:lvl6pPr>
                <a:lvl7pPr marL="2828925" defTabSz="957263" fontAlgn="base">
                  <a:spcBef>
                    <a:spcPct val="0"/>
                  </a:spcBef>
                  <a:spcAft>
                    <a:spcPct val="0"/>
                  </a:spcAft>
                  <a:defRPr sz="2400">
                    <a:solidFill>
                      <a:schemeClr val="tx1"/>
                    </a:solidFill>
                    <a:latin typeface="Times New Roman" pitchFamily="18" charset="0"/>
                  </a:defRPr>
                </a:lvl7pPr>
                <a:lvl8pPr marL="3286125" defTabSz="957263" fontAlgn="base">
                  <a:spcBef>
                    <a:spcPct val="0"/>
                  </a:spcBef>
                  <a:spcAft>
                    <a:spcPct val="0"/>
                  </a:spcAft>
                  <a:defRPr sz="2400">
                    <a:solidFill>
                      <a:schemeClr val="tx1"/>
                    </a:solidFill>
                    <a:latin typeface="Times New Roman" pitchFamily="18" charset="0"/>
                  </a:defRPr>
                </a:lvl8pPr>
                <a:lvl9pPr marL="3743325" defTabSz="957263" fontAlgn="base">
                  <a:spcBef>
                    <a:spcPct val="0"/>
                  </a:spcBef>
                  <a:spcAft>
                    <a:spcPct val="0"/>
                  </a:spcAft>
                  <a:defRPr sz="2400">
                    <a:solidFill>
                      <a:schemeClr val="tx1"/>
                    </a:solidFill>
                    <a:latin typeface="Times New Roman" pitchFamily="18" charset="0"/>
                  </a:defRPr>
                </a:lvl9pPr>
              </a:lstStyle>
              <a:p>
                <a:pPr algn="ctr">
                  <a:spcBef>
                    <a:spcPct val="20000"/>
                  </a:spcBef>
                  <a:buClr>
                    <a:srgbClr val="F48B00"/>
                  </a:buClr>
                  <a:buFont typeface="Wingdings" pitchFamily="2" charset="2"/>
                  <a:buNone/>
                </a:pPr>
                <a:r>
                  <a:rPr lang="de-CH" sz="2900" b="1">
                    <a:latin typeface="Arial" pitchFamily="34" charset="0"/>
                  </a:rPr>
                  <a:t>...</a:t>
                </a:r>
                <a:endParaRPr lang="en-US" sz="2900" b="1">
                  <a:latin typeface="Arial" pitchFamily="34" charset="0"/>
                </a:endParaRPr>
              </a:p>
            </p:txBody>
          </p:sp>
        </p:grpSp>
        <p:sp>
          <p:nvSpPr>
            <p:cNvPr id="23" name="Text Box 24"/>
            <p:cNvSpPr txBox="1">
              <a:spLocks noChangeArrowheads="1"/>
            </p:cNvSpPr>
            <p:nvPr/>
          </p:nvSpPr>
          <p:spPr bwMode="auto">
            <a:xfrm>
              <a:off x="4867" y="1879"/>
              <a:ext cx="1196"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778" tIns="47890" rIns="95778" bIns="47890">
              <a:spAutoFit/>
            </a:bodyPr>
            <a:lstStyle>
              <a:lvl1pPr algn="l" defTabSz="957263">
                <a:defRPr sz="2400">
                  <a:solidFill>
                    <a:schemeClr val="tx1"/>
                  </a:solidFill>
                  <a:latin typeface="Times New Roman" pitchFamily="18" charset="0"/>
                </a:defRPr>
              </a:lvl1pPr>
              <a:lvl2pPr marL="479425" algn="l" defTabSz="957263">
                <a:defRPr sz="2400">
                  <a:solidFill>
                    <a:schemeClr val="tx1"/>
                  </a:solidFill>
                  <a:latin typeface="Times New Roman" pitchFamily="18" charset="0"/>
                </a:defRPr>
              </a:lvl2pPr>
              <a:lvl3pPr marL="957263" algn="l" defTabSz="957263">
                <a:defRPr sz="2400">
                  <a:solidFill>
                    <a:schemeClr val="tx1"/>
                  </a:solidFill>
                  <a:latin typeface="Times New Roman" pitchFamily="18" charset="0"/>
                </a:defRPr>
              </a:lvl3pPr>
              <a:lvl4pPr marL="1436688" algn="l" defTabSz="957263">
                <a:defRPr sz="2400">
                  <a:solidFill>
                    <a:schemeClr val="tx1"/>
                  </a:solidFill>
                  <a:latin typeface="Times New Roman" pitchFamily="18" charset="0"/>
                </a:defRPr>
              </a:lvl4pPr>
              <a:lvl5pPr marL="1914525" algn="l" defTabSz="957263">
                <a:defRPr sz="2400">
                  <a:solidFill>
                    <a:schemeClr val="tx1"/>
                  </a:solidFill>
                  <a:latin typeface="Times New Roman" pitchFamily="18" charset="0"/>
                </a:defRPr>
              </a:lvl5pPr>
              <a:lvl6pPr marL="2371725" defTabSz="957263" fontAlgn="base">
                <a:spcBef>
                  <a:spcPct val="0"/>
                </a:spcBef>
                <a:spcAft>
                  <a:spcPct val="0"/>
                </a:spcAft>
                <a:defRPr sz="2400">
                  <a:solidFill>
                    <a:schemeClr val="tx1"/>
                  </a:solidFill>
                  <a:latin typeface="Times New Roman" pitchFamily="18" charset="0"/>
                </a:defRPr>
              </a:lvl6pPr>
              <a:lvl7pPr marL="2828925" defTabSz="957263" fontAlgn="base">
                <a:spcBef>
                  <a:spcPct val="0"/>
                </a:spcBef>
                <a:spcAft>
                  <a:spcPct val="0"/>
                </a:spcAft>
                <a:defRPr sz="2400">
                  <a:solidFill>
                    <a:schemeClr val="tx1"/>
                  </a:solidFill>
                  <a:latin typeface="Times New Roman" pitchFamily="18" charset="0"/>
                </a:defRPr>
              </a:lvl7pPr>
              <a:lvl8pPr marL="3286125" defTabSz="957263" fontAlgn="base">
                <a:spcBef>
                  <a:spcPct val="0"/>
                </a:spcBef>
                <a:spcAft>
                  <a:spcPct val="0"/>
                </a:spcAft>
                <a:defRPr sz="2400">
                  <a:solidFill>
                    <a:schemeClr val="tx1"/>
                  </a:solidFill>
                  <a:latin typeface="Times New Roman" pitchFamily="18" charset="0"/>
                </a:defRPr>
              </a:lvl8pPr>
              <a:lvl9pPr marL="3743325" defTabSz="957263" fontAlgn="base">
                <a:spcBef>
                  <a:spcPct val="0"/>
                </a:spcBef>
                <a:spcAft>
                  <a:spcPct val="0"/>
                </a:spcAft>
                <a:defRPr sz="2400">
                  <a:solidFill>
                    <a:schemeClr val="tx1"/>
                  </a:solidFill>
                  <a:latin typeface="Times New Roman" pitchFamily="18" charset="0"/>
                </a:defRPr>
              </a:lvl9pPr>
            </a:lstStyle>
            <a:p>
              <a:pPr algn="ctr">
                <a:spcBef>
                  <a:spcPct val="50000"/>
                </a:spcBef>
                <a:buClr>
                  <a:srgbClr val="F48B00"/>
                </a:buClr>
                <a:buFont typeface="Wingdings" pitchFamily="2" charset="2"/>
                <a:buNone/>
              </a:pPr>
              <a:r>
                <a:rPr lang="tr-TR" sz="1800" b="1">
                  <a:latin typeface="Arial" pitchFamily="34" charset="0"/>
                </a:rPr>
                <a:t>diğerleri</a:t>
              </a:r>
              <a:endParaRPr lang="en-US" sz="1800" b="1">
                <a:latin typeface="Arial" pitchFamily="34" charset="0"/>
              </a:endParaRPr>
            </a:p>
          </p:txBody>
        </p:sp>
      </p:grpSp>
      <p:sp>
        <p:nvSpPr>
          <p:cNvPr id="26" name="Text Box 26"/>
          <p:cNvSpPr txBox="1">
            <a:spLocks noChangeArrowheads="1"/>
          </p:cNvSpPr>
          <p:nvPr/>
        </p:nvSpPr>
        <p:spPr bwMode="auto">
          <a:xfrm>
            <a:off x="5908675" y="4271540"/>
            <a:ext cx="1125538"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sz="2400" b="1">
                <a:latin typeface="Arial" pitchFamily="34" charset="0"/>
              </a:rPr>
              <a:t>Portal</a:t>
            </a:r>
            <a:endParaRPr lang="en-US" sz="2400" b="1">
              <a:latin typeface="Arial" pitchFamily="34" charset="0"/>
            </a:endParaRPr>
          </a:p>
        </p:txBody>
      </p:sp>
      <p:grpSp>
        <p:nvGrpSpPr>
          <p:cNvPr id="27" name="Group 27"/>
          <p:cNvGrpSpPr>
            <a:grpSpLocks/>
          </p:cNvGrpSpPr>
          <p:nvPr/>
        </p:nvGrpSpPr>
        <p:grpSpPr bwMode="auto">
          <a:xfrm>
            <a:off x="1643063" y="3161878"/>
            <a:ext cx="6024562" cy="811212"/>
            <a:chOff x="1121" y="2009"/>
            <a:chExt cx="4111" cy="511"/>
          </a:xfrm>
        </p:grpSpPr>
        <p:sp>
          <p:nvSpPr>
            <p:cNvPr id="28" name="Line 28"/>
            <p:cNvSpPr>
              <a:spLocks noChangeShapeType="1"/>
            </p:cNvSpPr>
            <p:nvPr/>
          </p:nvSpPr>
          <p:spPr bwMode="auto">
            <a:xfrm>
              <a:off x="2453" y="2072"/>
              <a:ext cx="619" cy="448"/>
            </a:xfrm>
            <a:prstGeom prst="line">
              <a:avLst/>
            </a:prstGeom>
            <a:noFill/>
            <a:ln w="3810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9" name="Line 29"/>
            <p:cNvSpPr>
              <a:spLocks noChangeShapeType="1"/>
            </p:cNvSpPr>
            <p:nvPr/>
          </p:nvSpPr>
          <p:spPr bwMode="auto">
            <a:xfrm flipH="1">
              <a:off x="3072" y="2049"/>
              <a:ext cx="843" cy="471"/>
            </a:xfrm>
            <a:prstGeom prst="line">
              <a:avLst/>
            </a:prstGeom>
            <a:noFill/>
            <a:ln w="3810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 name="Line 30"/>
            <p:cNvSpPr>
              <a:spLocks noChangeShapeType="1"/>
            </p:cNvSpPr>
            <p:nvPr/>
          </p:nvSpPr>
          <p:spPr bwMode="auto">
            <a:xfrm flipH="1">
              <a:off x="3072" y="2088"/>
              <a:ext cx="2160" cy="432"/>
            </a:xfrm>
            <a:prstGeom prst="line">
              <a:avLst/>
            </a:prstGeom>
            <a:noFill/>
            <a:ln w="3810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1" name="Line 31"/>
            <p:cNvSpPr>
              <a:spLocks noChangeShapeType="1"/>
            </p:cNvSpPr>
            <p:nvPr/>
          </p:nvSpPr>
          <p:spPr bwMode="auto">
            <a:xfrm>
              <a:off x="1121" y="2070"/>
              <a:ext cx="1951" cy="450"/>
            </a:xfrm>
            <a:prstGeom prst="line">
              <a:avLst/>
            </a:prstGeom>
            <a:noFill/>
            <a:ln w="3810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2" name="Text Box 32"/>
            <p:cNvSpPr txBox="1">
              <a:spLocks noChangeArrowheads="1"/>
            </p:cNvSpPr>
            <p:nvPr/>
          </p:nvSpPr>
          <p:spPr bwMode="auto">
            <a:xfrm>
              <a:off x="2799" y="2009"/>
              <a:ext cx="762" cy="28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tr-TR" sz="2400" b="1" i="1">
                  <a:solidFill>
                    <a:srgbClr val="1E0579"/>
                  </a:solidFill>
                  <a:latin typeface="Arial" pitchFamily="34" charset="0"/>
                </a:rPr>
                <a:t>Erişim</a:t>
              </a:r>
              <a:endParaRPr lang="en-US" sz="2400" b="1" i="1">
                <a:solidFill>
                  <a:srgbClr val="1E0579"/>
                </a:solidFill>
                <a:latin typeface="Arial" pitchFamily="34" charset="0"/>
              </a:endParaRPr>
            </a:p>
          </p:txBody>
        </p:sp>
      </p:grpSp>
      <p:sp>
        <p:nvSpPr>
          <p:cNvPr id="33" name="Rectangle 33"/>
          <p:cNvSpPr txBox="1">
            <a:spLocks noChangeArrowheads="1"/>
          </p:cNvSpPr>
          <p:nvPr/>
        </p:nvSpPr>
        <p:spPr>
          <a:xfrm>
            <a:off x="107504" y="5238080"/>
            <a:ext cx="3492500" cy="711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dirty="0" smtClean="0">
                <a:solidFill>
                  <a:srgbClr val="D60702"/>
                </a:solidFill>
                <a:effectLst>
                  <a:outerShdw blurRad="38100" dist="38100" dir="2700000" algn="tl">
                    <a:srgbClr val="000000">
                      <a:alpha val="43137"/>
                    </a:srgbClr>
                  </a:outerShdw>
                </a:effectLst>
                <a:latin typeface="+mn-lt"/>
              </a:rPr>
              <a:t>Tek Noktadan Erişim</a:t>
            </a:r>
            <a:endParaRPr lang="en-US" sz="2800" dirty="0">
              <a:solidFill>
                <a:srgbClr val="D60702"/>
              </a:solidFill>
              <a:effectLst>
                <a:outerShdw blurRad="38100" dist="38100" dir="2700000" algn="tl">
                  <a:srgbClr val="000000">
                    <a:alpha val="43137"/>
                  </a:srgbClr>
                </a:outerShdw>
              </a:effectLst>
              <a:latin typeface="+mn-lt"/>
            </a:endParaRPr>
          </a:p>
        </p:txBody>
      </p:sp>
      <p:sp>
        <p:nvSpPr>
          <p:cNvPr id="34" name="Line 35"/>
          <p:cNvSpPr>
            <a:spLocks noChangeShapeType="1"/>
          </p:cNvSpPr>
          <p:nvPr/>
        </p:nvSpPr>
        <p:spPr bwMode="auto">
          <a:xfrm>
            <a:off x="4556125" y="5258965"/>
            <a:ext cx="1588" cy="325438"/>
          </a:xfrm>
          <a:prstGeom prst="line">
            <a:avLst/>
          </a:prstGeom>
          <a:noFill/>
          <a:ln w="3810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5" name="Rectangle 36"/>
          <p:cNvSpPr>
            <a:spLocks noChangeArrowheads="1"/>
          </p:cNvSpPr>
          <p:nvPr/>
        </p:nvSpPr>
        <p:spPr bwMode="auto">
          <a:xfrm>
            <a:off x="4991100" y="5771728"/>
            <a:ext cx="14017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tr-TR" sz="2400" b="1" i="1">
                <a:solidFill>
                  <a:srgbClr val="1E0579"/>
                </a:solidFill>
                <a:latin typeface="Arial" pitchFamily="34" charset="0"/>
              </a:rPr>
              <a:t>kullanıcı</a:t>
            </a:r>
            <a:endParaRPr lang="en-US" sz="2400" b="1" i="1">
              <a:solidFill>
                <a:srgbClr val="1E0579"/>
              </a:solidFill>
              <a:latin typeface="Arial" pitchFamily="34" charset="0"/>
            </a:endParaRPr>
          </a:p>
        </p:txBody>
      </p:sp>
      <p:grpSp>
        <p:nvGrpSpPr>
          <p:cNvPr id="36" name="Group 37"/>
          <p:cNvGrpSpPr>
            <a:grpSpLocks/>
          </p:cNvGrpSpPr>
          <p:nvPr/>
        </p:nvGrpSpPr>
        <p:grpSpPr bwMode="auto">
          <a:xfrm>
            <a:off x="3409950" y="3904828"/>
            <a:ext cx="2233613" cy="1454150"/>
            <a:chOff x="3588" y="2377"/>
            <a:chExt cx="1365" cy="982"/>
          </a:xfrm>
        </p:grpSpPr>
        <p:pic>
          <p:nvPicPr>
            <p:cNvPr id="37" name="Picture 38"/>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588" y="2377"/>
              <a:ext cx="1365" cy="9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8" name="Picture 39"/>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588" y="2511"/>
              <a:ext cx="1365" cy="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39" name="Picture 40"/>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4041775" y="4311228"/>
            <a:ext cx="1565275"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4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041775" y="4627140"/>
            <a:ext cx="7127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42"/>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4041775" y="4943053"/>
            <a:ext cx="712788" cy="31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2" name="Picture 4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824413" y="4627140"/>
            <a:ext cx="782637" cy="252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3" name="Picture 44"/>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824413" y="4943053"/>
            <a:ext cx="782637" cy="31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 name="Picture 45"/>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473450" y="4311228"/>
            <a:ext cx="511175" cy="157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46"/>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473450" y="4500140"/>
            <a:ext cx="511175" cy="15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 name="Picture 47"/>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3473450" y="4690640"/>
            <a:ext cx="55880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7" name="Oval 48" descr="single 98_1160A"/>
          <p:cNvSpPr>
            <a:spLocks noChangeAspect="1" noChangeArrowheads="1"/>
          </p:cNvSpPr>
          <p:nvPr/>
        </p:nvSpPr>
        <p:spPr bwMode="gray">
          <a:xfrm>
            <a:off x="4156075" y="5606628"/>
            <a:ext cx="763588" cy="774700"/>
          </a:xfrm>
          <a:prstGeom prst="ellipse">
            <a:avLst/>
          </a:prstGeom>
          <a:blipFill dpi="0" rotWithShape="0">
            <a:blip r:embed="rId19" cstate="print"/>
            <a:srcRect/>
            <a:stretch>
              <a:fillRect/>
            </a:stretch>
          </a:blipFill>
          <a:ln w="12700">
            <a:solidFill>
              <a:srgbClr val="FFFFFF"/>
            </a:solidFill>
            <a:round/>
            <a:headEnd/>
            <a:tailEnd/>
          </a:ln>
          <a:effectLst>
            <a:outerShdw dist="35921" dir="2700000" algn="ctr" rotWithShape="0">
              <a:srgbClr val="B2B2B2"/>
            </a:outerShdw>
          </a:effectLst>
        </p:spPr>
        <p:txBody>
          <a:bodyPr wrap="none" anchor="ctr"/>
          <a:lstStyle/>
          <a:p>
            <a:endParaRPr lang="tr-TR"/>
          </a:p>
        </p:txBody>
      </p:sp>
      <p:sp>
        <p:nvSpPr>
          <p:cNvPr id="48" name="Dikdörtgen 47"/>
          <p:cNvSpPr/>
          <p:nvPr/>
        </p:nvSpPr>
        <p:spPr>
          <a:xfrm>
            <a:off x="395536" y="298103"/>
            <a:ext cx="2338910" cy="523220"/>
          </a:xfrm>
          <a:prstGeom prst="rect">
            <a:avLst/>
          </a:prstGeom>
        </p:spPr>
        <p:txBody>
          <a:bodyPr wrap="none">
            <a:spAutoFit/>
          </a:bodyPr>
          <a:lstStyle/>
          <a:p>
            <a:r>
              <a:rPr lang="tr-TR" sz="2800" dirty="0">
                <a:solidFill>
                  <a:srgbClr val="FF0000"/>
                </a:solidFill>
                <a:effectLst>
                  <a:outerShdw blurRad="38100" dist="38100" dir="2700000" algn="tl">
                    <a:srgbClr val="C0C0C0"/>
                  </a:outerShdw>
                </a:effectLst>
              </a:rPr>
              <a:t>Portal </a:t>
            </a:r>
            <a:r>
              <a:rPr lang="tr-TR" sz="2800" dirty="0">
                <a:solidFill>
                  <a:srgbClr val="FF0000"/>
                </a:solidFill>
                <a:effectLst>
                  <a:outerShdw blurRad="38100" dist="38100" dir="2700000" algn="tl">
                    <a:srgbClr val="C0C0C0"/>
                  </a:outerShdw>
                </a:effectLst>
                <a:cs typeface="Times New Roman" charset="0"/>
              </a:rPr>
              <a:t> Sistemi</a:t>
            </a:r>
            <a:r>
              <a:rPr lang="tr-TR" sz="2800" dirty="0">
                <a:solidFill>
                  <a:srgbClr val="FF0000"/>
                </a:solidFill>
                <a:effectLst>
                  <a:outerShdw blurRad="38100" dist="38100" dir="2700000" algn="tl">
                    <a:srgbClr val="C0C0C0"/>
                  </a:outerShdw>
                </a:effectLst>
              </a:rPr>
              <a:t> </a:t>
            </a:r>
            <a:endParaRPr lang="tr-TR" sz="2800" dirty="0"/>
          </a:p>
        </p:txBody>
      </p:sp>
      <p:sp>
        <p:nvSpPr>
          <p:cNvPr id="49" name="48 Slayt Numarası Yer Tutucusu"/>
          <p:cNvSpPr>
            <a:spLocks noGrp="1"/>
          </p:cNvSpPr>
          <p:nvPr>
            <p:ph type="sldNum" sz="quarter" idx="12"/>
          </p:nvPr>
        </p:nvSpPr>
        <p:spPr/>
        <p:txBody>
          <a:bodyPr/>
          <a:lstStyle/>
          <a:p>
            <a:fld id="{44C7C163-67D6-4C9C-8723-B0A284654E5E}" type="slidenum">
              <a:rPr lang="tr-TR" smtClean="0"/>
              <a:pPr/>
              <a:t>31</a:t>
            </a:fld>
            <a:endParaRPr lang="tr-TR"/>
          </a:p>
        </p:txBody>
      </p:sp>
    </p:spTree>
    <p:extLst>
      <p:ext uri="{BB962C8B-B14F-4D97-AF65-F5344CB8AC3E}">
        <p14:creationId xmlns="" xmlns:p14="http://schemas.microsoft.com/office/powerpoint/2010/main" val="347666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500"/>
                                        <p:tgtEl>
                                          <p:spTgt spid="27"/>
                                        </p:tgtEl>
                                      </p:cBhvr>
                                    </p:animEffect>
                                  </p:childTnLst>
                                </p:cTn>
                              </p:par>
                              <p:par>
                                <p:cTn id="12" presetID="9"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dissolve">
                                      <p:cBhvr>
                                        <p:cTn id="14" dur="500"/>
                                        <p:tgtEl>
                                          <p:spTgt spid="36"/>
                                        </p:tgtEl>
                                      </p:cBhvr>
                                    </p:animEffect>
                                  </p:childTnLst>
                                </p:cTn>
                              </p:par>
                            </p:childTnLst>
                          </p:cTn>
                        </p:par>
                        <p:par>
                          <p:cTn id="15" fill="hold">
                            <p:stCondLst>
                              <p:cond delay="1000"/>
                            </p:stCondLst>
                            <p:childTnLst>
                              <p:par>
                                <p:cTn id="16" presetID="2" presetClass="entr" presetSubtype="9"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0-#ppt_w/2"/>
                                          </p:val>
                                        </p:tav>
                                        <p:tav tm="100000">
                                          <p:val>
                                            <p:strVal val="#ppt_x"/>
                                          </p:val>
                                        </p:tav>
                                      </p:tavLst>
                                    </p:anim>
                                    <p:anim calcmode="lin" valueType="num">
                                      <p:cBhvr additive="base">
                                        <p:cTn id="19" dur="500" fill="hold"/>
                                        <p:tgtEl>
                                          <p:spTgt spid="44"/>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9"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9"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0-#ppt_w/2"/>
                                          </p:val>
                                        </p:tav>
                                        <p:tav tm="100000">
                                          <p:val>
                                            <p:strVal val="#ppt_x"/>
                                          </p:val>
                                        </p:tav>
                                      </p:tavLst>
                                    </p:anim>
                                    <p:anim calcmode="lin" valueType="num">
                                      <p:cBhvr additive="base">
                                        <p:cTn id="29" dur="500" fill="hold"/>
                                        <p:tgtEl>
                                          <p:spTgt spid="4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1"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0-#ppt_h/2"/>
                                          </p:val>
                                        </p:tav>
                                        <p:tav tm="100000">
                                          <p:val>
                                            <p:strVal val="#ppt_y"/>
                                          </p:val>
                                        </p:tav>
                                      </p:tavLst>
                                    </p:anim>
                                  </p:childTnLst>
                                </p:cTn>
                              </p:par>
                            </p:childTnLst>
                          </p:cTn>
                        </p:par>
                        <p:par>
                          <p:cTn id="50" fill="hold">
                            <p:stCondLst>
                              <p:cond delay="4500"/>
                            </p:stCondLst>
                            <p:childTnLst>
                              <p:par>
                                <p:cTn id="51" presetID="2" presetClass="entr" presetSubtype="3"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1+#ppt_w/2"/>
                                          </p:val>
                                        </p:tav>
                                        <p:tav tm="100000">
                                          <p:val>
                                            <p:strVal val="#ppt_x"/>
                                          </p:val>
                                        </p:tav>
                                      </p:tavLst>
                                    </p:anim>
                                    <p:anim calcmode="lin" valueType="num">
                                      <p:cBhvr additive="base">
                                        <p:cTn id="54" dur="500" fill="hold"/>
                                        <p:tgtEl>
                                          <p:spTgt spid="43"/>
                                        </p:tgtEl>
                                        <p:attrNameLst>
                                          <p:attrName>ppt_y</p:attrName>
                                        </p:attrNameLst>
                                      </p:cBhvr>
                                      <p:tavLst>
                                        <p:tav tm="0">
                                          <p:val>
                                            <p:strVal val="0-#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3528" y="754410"/>
            <a:ext cx="8712968" cy="514350"/>
          </a:xfrm>
          <a:prstGeom prst="rect">
            <a:avLst/>
          </a:prstGeom>
          <a:noFill/>
          <a:ln w="9525">
            <a:noFill/>
            <a:miter lim="800000"/>
            <a:headEnd/>
            <a:tailEnd/>
          </a:ln>
          <a:effectLst/>
        </p:spPr>
        <p:txBody>
          <a:bodyPr/>
          <a:lstStyle/>
          <a:p>
            <a:pPr algn="l">
              <a:lnSpc>
                <a:spcPct val="90000"/>
              </a:lnSpc>
              <a:spcBef>
                <a:spcPct val="20000"/>
              </a:spcBef>
              <a:buClr>
                <a:schemeClr val="accent2"/>
              </a:buClr>
              <a:buFont typeface="Wingdings" pitchFamily="2" charset="2"/>
              <a:buNone/>
              <a:defRPr/>
            </a:pPr>
            <a:r>
              <a:rPr lang="tr-TR" sz="2800" u="none" dirty="0">
                <a:solidFill>
                  <a:srgbClr val="FF0000"/>
                </a:solidFill>
                <a:effectLst>
                  <a:outerShdw blurRad="38100" dist="38100" dir="2700000" algn="tl">
                    <a:srgbClr val="C0C0C0"/>
                  </a:outerShdw>
                </a:effectLst>
              </a:rPr>
              <a:t>Portal </a:t>
            </a:r>
            <a:r>
              <a:rPr lang="tr-TR" sz="2800" u="none" dirty="0">
                <a:solidFill>
                  <a:srgbClr val="FF0000"/>
                </a:solidFill>
                <a:effectLst>
                  <a:outerShdw blurRad="38100" dist="38100" dir="2700000" algn="tl">
                    <a:srgbClr val="C0C0C0"/>
                  </a:outerShdw>
                </a:effectLst>
                <a:cs typeface="Times New Roman" charset="0"/>
              </a:rPr>
              <a:t> Sistemi</a:t>
            </a:r>
            <a:r>
              <a:rPr lang="tr-TR" sz="2800" u="none" dirty="0">
                <a:solidFill>
                  <a:srgbClr val="FF0000"/>
                </a:solidFill>
                <a:effectLst>
                  <a:outerShdw blurRad="38100" dist="38100" dir="2700000" algn="tl">
                    <a:srgbClr val="C0C0C0"/>
                  </a:outerShdw>
                </a:effectLst>
              </a:rPr>
              <a:t> ve İdari İşler Sistemi’nin Sağladığı Faydalar</a:t>
            </a:r>
          </a:p>
        </p:txBody>
      </p:sp>
      <p:sp>
        <p:nvSpPr>
          <p:cNvPr id="3" name="Rectangle 3"/>
          <p:cNvSpPr>
            <a:spLocks noChangeArrowheads="1"/>
          </p:cNvSpPr>
          <p:nvPr/>
        </p:nvSpPr>
        <p:spPr bwMode="auto">
          <a:xfrm>
            <a:off x="251520" y="1412776"/>
            <a:ext cx="8424936" cy="4404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90500" indent="-190500" algn="just">
              <a:lnSpc>
                <a:spcPct val="80000"/>
              </a:lnSpc>
              <a:tabLst>
                <a:tab pos="381000" algn="l"/>
              </a:tabLst>
            </a:pPr>
            <a:endParaRPr lang="tr-TR" sz="1400" u="none" dirty="0"/>
          </a:p>
          <a:p>
            <a:pPr marL="190500" indent="-190500" algn="just">
              <a:buFont typeface="Wingdings" pitchFamily="2" charset="2"/>
              <a:buChar char="v"/>
              <a:tabLst>
                <a:tab pos="381000" algn="l"/>
              </a:tabLst>
            </a:pPr>
            <a:r>
              <a:rPr lang="tr-TR" sz="1700" u="none" dirty="0" smtClean="0">
                <a:latin typeface="Tahoma" pitchFamily="34" charset="0"/>
                <a:ea typeface="Tahoma" pitchFamily="34" charset="0"/>
                <a:cs typeface="Tahoma" pitchFamily="34" charset="0"/>
              </a:rPr>
              <a:t> </a:t>
            </a:r>
            <a:r>
              <a:rPr lang="tr-TR" u="none" dirty="0" smtClean="0">
                <a:latin typeface="+mj-lt"/>
                <a:ea typeface="Tahoma" pitchFamily="34" charset="0"/>
                <a:cs typeface="Tahoma" pitchFamily="34" charset="0"/>
              </a:rPr>
              <a:t>İç </a:t>
            </a:r>
            <a:r>
              <a:rPr lang="tr-TR" u="none" dirty="0">
                <a:latin typeface="+mj-lt"/>
                <a:ea typeface="Tahoma" pitchFamily="34" charset="0"/>
                <a:cs typeface="Tahoma" pitchFamily="34" charset="0"/>
              </a:rPr>
              <a:t>Portal, </a:t>
            </a:r>
            <a:r>
              <a:rPr lang="tr-TR" u="none" dirty="0">
                <a:solidFill>
                  <a:srgbClr val="000000"/>
                </a:solidFill>
                <a:latin typeface="+mj-lt"/>
                <a:ea typeface="Tahoma" pitchFamily="34" charset="0"/>
                <a:cs typeface="Tahoma" pitchFamily="34" charset="0"/>
              </a:rPr>
              <a:t>İç Portal Kurum Sayfaları (e-Ulaştırma Uygulamaları - </a:t>
            </a:r>
            <a:r>
              <a:rPr lang="tr-TR" u="none" dirty="0">
                <a:latin typeface="+mj-lt"/>
                <a:ea typeface="Tahoma" pitchFamily="34" charset="0"/>
                <a:cs typeface="Tahoma" pitchFamily="34" charset="0"/>
              </a:rPr>
              <a:t>Kurum İçi Bilgi Paylaşımı)</a:t>
            </a:r>
            <a:r>
              <a:rPr lang="tr-TR" u="none" dirty="0">
                <a:solidFill>
                  <a:srgbClr val="000000"/>
                </a:solidFill>
                <a:latin typeface="+mj-lt"/>
                <a:ea typeface="Tahoma" pitchFamily="34" charset="0"/>
                <a:cs typeface="Tahoma" pitchFamily="34" charset="0"/>
              </a:rPr>
              <a:t>,</a:t>
            </a:r>
            <a:r>
              <a:rPr lang="tr-TR" u="none" dirty="0">
                <a:latin typeface="+mj-lt"/>
                <a:ea typeface="Tahoma" pitchFamily="34" charset="0"/>
                <a:cs typeface="Tahoma" pitchFamily="34" charset="0"/>
              </a:rPr>
              <a:t> Dış Portal (Web Sayfaları) ve sayfa oluşturma (şablon, html, </a:t>
            </a:r>
            <a:r>
              <a:rPr lang="tr-TR" u="none" dirty="0" err="1">
                <a:latin typeface="+mj-lt"/>
                <a:ea typeface="Tahoma" pitchFamily="34" charset="0"/>
                <a:cs typeface="Tahoma" pitchFamily="34" charset="0"/>
              </a:rPr>
              <a:t>txt</a:t>
            </a:r>
            <a:r>
              <a:rPr lang="tr-TR" u="none" dirty="0">
                <a:latin typeface="+mj-lt"/>
                <a:ea typeface="Tahoma" pitchFamily="34" charset="0"/>
                <a:cs typeface="Tahoma" pitchFamily="34" charset="0"/>
              </a:rPr>
              <a:t> vb.) uygulamalarının işletime alınmasıyla Bakanlığımızın teknolojik altyapısı, iç iletişimi ve dışarıya dönük yüzü daha gelişkin hale gelmiştir.</a:t>
            </a:r>
          </a:p>
          <a:p>
            <a:pPr marL="190500" indent="-190500" algn="just">
              <a:buFont typeface="Wingdings" pitchFamily="2" charset="2"/>
              <a:buChar char="v"/>
              <a:tabLst>
                <a:tab pos="381000" algn="l"/>
              </a:tabLst>
            </a:pPr>
            <a:endParaRPr lang="tr-TR" u="none" dirty="0">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u="none" dirty="0" smtClean="0">
                <a:latin typeface="+mj-lt"/>
                <a:ea typeface="Tahoma" pitchFamily="34" charset="0"/>
                <a:cs typeface="Tahoma" pitchFamily="34" charset="0"/>
              </a:rPr>
              <a:t> Büro </a:t>
            </a:r>
            <a:r>
              <a:rPr lang="tr-TR" u="none" dirty="0">
                <a:latin typeface="+mj-lt"/>
                <a:ea typeface="Tahoma" pitchFamily="34" charset="0"/>
                <a:cs typeface="Tahoma" pitchFamily="34" charset="0"/>
              </a:rPr>
              <a:t>Yönetimi için, </a:t>
            </a:r>
            <a:r>
              <a:rPr lang="tr-TR" u="none" dirty="0">
                <a:solidFill>
                  <a:srgbClr val="000000"/>
                </a:solidFill>
                <a:latin typeface="+mj-lt"/>
                <a:ea typeface="Tahoma" pitchFamily="34" charset="0"/>
                <a:cs typeface="Tahoma" pitchFamily="34" charset="0"/>
              </a:rPr>
              <a:t>Ajanda Tanımları - Günlük Ajanda - Arama Kaydı - Ziyaretçi Kaydı - Günlük Rapor - Haftalık Ajanda - Haftalık Rapor - Aylık Ajanda - Aylık Rapor - Kurum İçi Mail - Adres Defteri Tanımları - </a:t>
            </a:r>
            <a:r>
              <a:rPr lang="tr-TR" u="none" dirty="0">
                <a:latin typeface="+mj-lt"/>
                <a:ea typeface="Tahoma" pitchFamily="34" charset="0"/>
                <a:cs typeface="Tahoma" pitchFamily="34" charset="0"/>
              </a:rPr>
              <a:t>Adres Kayıtları ile ilgili işlemler rahatlıkla ve kısa zamanda yapılabilmektedir.</a:t>
            </a:r>
          </a:p>
          <a:p>
            <a:pPr marL="190500" indent="-190500" algn="just">
              <a:buFont typeface="Wingdings" pitchFamily="2" charset="2"/>
              <a:buChar char="v"/>
              <a:tabLst>
                <a:tab pos="381000" algn="l"/>
              </a:tabLst>
            </a:pPr>
            <a:endParaRPr lang="tr-TR" u="none" dirty="0">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u="none" dirty="0" smtClean="0">
                <a:solidFill>
                  <a:srgbClr val="000000"/>
                </a:solidFill>
                <a:latin typeface="+mj-lt"/>
                <a:ea typeface="Tahoma" pitchFamily="34" charset="0"/>
                <a:cs typeface="Tahoma" pitchFamily="34" charset="0"/>
              </a:rPr>
              <a:t> Arıza </a:t>
            </a:r>
            <a:r>
              <a:rPr lang="tr-TR" u="none" dirty="0">
                <a:solidFill>
                  <a:srgbClr val="000000"/>
                </a:solidFill>
                <a:latin typeface="+mj-lt"/>
                <a:ea typeface="Tahoma" pitchFamily="34" charset="0"/>
                <a:cs typeface="Tahoma" pitchFamily="34" charset="0"/>
              </a:rPr>
              <a:t>Yönetimi  için, Arıza Bildirimi - Arıza Bildirim Takibi - Arıza Yönetim İşlemleri - Görevli Atama - Yapılan İşlemler - Sanal Depo Tanımları - Malzeme Giriş/Çıkış - Teknik Personel Tanımları - İlgili Birim Tanımları – Raporlar - Teknik Personel İşlemleri vb.</a:t>
            </a:r>
            <a:r>
              <a:rPr lang="tr-TR" u="none" dirty="0">
                <a:latin typeface="+mj-lt"/>
                <a:ea typeface="Tahoma" pitchFamily="34" charset="0"/>
                <a:cs typeface="Tahoma" pitchFamily="34" charset="0"/>
              </a:rPr>
              <a:t> ile ilgili işlemler rahatlıkla ve kısa zamanda yapılabilmektedir. </a:t>
            </a:r>
          </a:p>
          <a:p>
            <a:pPr marL="190500" indent="-190500" algn="just">
              <a:buFont typeface="Wingdings" pitchFamily="2" charset="2"/>
              <a:buChar char="v"/>
              <a:tabLst>
                <a:tab pos="381000" algn="l"/>
              </a:tabLst>
            </a:pPr>
            <a:endParaRPr lang="tr-TR" sz="1700" u="none" dirty="0">
              <a:solidFill>
                <a:srgbClr val="000000"/>
              </a:solidFill>
              <a:latin typeface="Tahoma" pitchFamily="34" charset="0"/>
              <a:ea typeface="Tahoma" pitchFamily="34" charset="0"/>
              <a:cs typeface="Tahoma" pitchFamily="34" charset="0"/>
            </a:endParaRPr>
          </a:p>
        </p:txBody>
      </p:sp>
      <p:sp>
        <p:nvSpPr>
          <p:cNvPr id="4" name="3 Slayt Numarası Yer Tutucusu"/>
          <p:cNvSpPr>
            <a:spLocks noGrp="1"/>
          </p:cNvSpPr>
          <p:nvPr>
            <p:ph type="sldNum" sz="quarter" idx="12"/>
          </p:nvPr>
        </p:nvSpPr>
        <p:spPr/>
        <p:txBody>
          <a:bodyPr/>
          <a:lstStyle/>
          <a:p>
            <a:fld id="{44C7C163-67D6-4C9C-8723-B0A284654E5E}" type="slidenum">
              <a:rPr lang="tr-TR" smtClean="0"/>
              <a:pPr/>
              <a:t>32</a:t>
            </a:fld>
            <a:endParaRPr lang="tr-T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1520" y="848844"/>
            <a:ext cx="8352928" cy="5028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90500" indent="-190500" algn="just">
              <a:buFont typeface="Wingdings" pitchFamily="2" charset="2"/>
              <a:buChar char="v"/>
              <a:tabLst>
                <a:tab pos="381000" algn="l"/>
              </a:tabLst>
            </a:pPr>
            <a:r>
              <a:rPr lang="tr-TR" sz="1700" dirty="0" smtClean="0">
                <a:solidFill>
                  <a:srgbClr val="000000"/>
                </a:solidFill>
                <a:latin typeface="Tahoma" pitchFamily="34" charset="0"/>
                <a:ea typeface="Tahoma" pitchFamily="34" charset="0"/>
                <a:cs typeface="Tahoma" pitchFamily="34" charset="0"/>
              </a:rPr>
              <a:t> </a:t>
            </a:r>
            <a:r>
              <a:rPr lang="tr-TR" dirty="0" smtClean="0">
                <a:solidFill>
                  <a:srgbClr val="000000"/>
                </a:solidFill>
                <a:latin typeface="+mj-lt"/>
                <a:ea typeface="Tahoma" pitchFamily="34" charset="0"/>
                <a:cs typeface="Tahoma" pitchFamily="34" charset="0"/>
              </a:rPr>
              <a:t>Ortak İşlemler kapsamında, e-Ulaştırma  Bilgileri - Özlük Bilgileri - Bordro Bilgileri - Ödül Bilgileri - Ceza Bilgileri - İzin Bilgileri - Zimmet Bilgileri - Malzeme Talep Bilgileri ile ilgili işlemler rahatlıkla ve kısa zamanda yapılabilmektedir. </a:t>
            </a:r>
          </a:p>
          <a:p>
            <a:pPr marL="190500" indent="-190500" algn="just">
              <a:buFont typeface="Wingdings" pitchFamily="2" charset="2"/>
              <a:buChar char="v"/>
              <a:tabLst>
                <a:tab pos="381000" algn="l"/>
              </a:tabLst>
            </a:pPr>
            <a:endParaRPr lang="tr-TR" dirty="0">
              <a:solidFill>
                <a:srgbClr val="000000"/>
              </a:solidFill>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dirty="0" smtClean="0">
                <a:solidFill>
                  <a:srgbClr val="000000"/>
                </a:solidFill>
                <a:latin typeface="+mj-lt"/>
                <a:ea typeface="Tahoma" pitchFamily="34" charset="0"/>
                <a:cs typeface="Tahoma" pitchFamily="34" charset="0"/>
              </a:rPr>
              <a:t> Önceden, giriş parametreleri kullanılarak yapılan kamp puan hesaplamaları her bir kişi 5-7 dakika arasında sürüyordu, şimdi tüm puan hesaplama işlemleri bir oturumda toplam birkaç dakika içinde tamamlanabilmektedir.</a:t>
            </a:r>
            <a:endParaRPr lang="tr-TR" dirty="0">
              <a:solidFill>
                <a:srgbClr val="000000"/>
              </a:solidFill>
              <a:latin typeface="+mj-lt"/>
              <a:ea typeface="Tahoma" pitchFamily="34" charset="0"/>
              <a:cs typeface="Tahoma" pitchFamily="34" charset="0"/>
            </a:endParaRPr>
          </a:p>
          <a:p>
            <a:pPr marL="190500" indent="-190500" algn="just">
              <a:buFont typeface="Wingdings" pitchFamily="2" charset="2"/>
              <a:buChar char="v"/>
              <a:tabLst>
                <a:tab pos="381000" algn="l"/>
              </a:tabLst>
            </a:pPr>
            <a:endParaRPr lang="tr-TR" dirty="0">
              <a:solidFill>
                <a:srgbClr val="000000"/>
              </a:solidFill>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dirty="0" smtClean="0">
                <a:solidFill>
                  <a:srgbClr val="000000"/>
                </a:solidFill>
                <a:latin typeface="+mj-lt"/>
                <a:ea typeface="Tahoma" pitchFamily="34" charset="0"/>
                <a:cs typeface="Tahoma" pitchFamily="34" charset="0"/>
              </a:rPr>
              <a:t> Daha </a:t>
            </a:r>
            <a:r>
              <a:rPr lang="tr-TR" dirty="0">
                <a:solidFill>
                  <a:srgbClr val="000000"/>
                </a:solidFill>
                <a:latin typeface="+mj-lt"/>
                <a:ea typeface="Tahoma" pitchFamily="34" charset="0"/>
                <a:cs typeface="Tahoma" pitchFamily="34" charset="0"/>
              </a:rPr>
              <a:t>önceki kamp dönemlerine ait katılımcı bilgileri işlemleri her bir  kişi için 20-30 dakika sürüyordu Şimdi bu işlemler her bir kişi için  1 dakikada tamamlanmaktadır.</a:t>
            </a:r>
          </a:p>
          <a:p>
            <a:pPr marL="190500" indent="-190500" algn="just">
              <a:buFont typeface="Wingdings" pitchFamily="2" charset="2"/>
              <a:buChar char="v"/>
              <a:tabLst>
                <a:tab pos="381000" algn="l"/>
              </a:tabLst>
            </a:pPr>
            <a:endParaRPr lang="tr-TR" dirty="0">
              <a:solidFill>
                <a:srgbClr val="000000"/>
              </a:solidFill>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dirty="0" smtClean="0">
                <a:solidFill>
                  <a:srgbClr val="000000"/>
                </a:solidFill>
                <a:latin typeface="+mj-lt"/>
                <a:ea typeface="Tahoma" pitchFamily="34" charset="0"/>
                <a:cs typeface="Tahoma" pitchFamily="34" charset="0"/>
              </a:rPr>
              <a:t> Önceden </a:t>
            </a:r>
            <a:r>
              <a:rPr lang="tr-TR" dirty="0">
                <a:solidFill>
                  <a:srgbClr val="000000"/>
                </a:solidFill>
                <a:latin typeface="+mj-lt"/>
                <a:ea typeface="Tahoma" pitchFamily="34" charset="0"/>
                <a:cs typeface="Tahoma" pitchFamily="34" charset="0"/>
              </a:rPr>
              <a:t>hizmet süresine bağlı olarak lojman puanı hesaplaması her bir kişi için 3-4 saat sürüyordu. Şimdi sınırsız sayıda kişi için toplam birkaç dakikada tamamlanmaktadır.</a:t>
            </a:r>
          </a:p>
          <a:p>
            <a:pPr marL="190500" indent="-190500" algn="just">
              <a:buFont typeface="Wingdings" pitchFamily="2" charset="2"/>
              <a:buChar char="v"/>
              <a:tabLst>
                <a:tab pos="381000" algn="l"/>
              </a:tabLst>
            </a:pPr>
            <a:endParaRPr lang="tr-TR" dirty="0">
              <a:solidFill>
                <a:srgbClr val="000000"/>
              </a:solidFill>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dirty="0" smtClean="0">
                <a:solidFill>
                  <a:srgbClr val="000000"/>
                </a:solidFill>
                <a:latin typeface="+mj-lt"/>
                <a:ea typeface="Tahoma" pitchFamily="34" charset="0"/>
                <a:cs typeface="Tahoma" pitchFamily="34" charset="0"/>
              </a:rPr>
              <a:t> Önceden </a:t>
            </a:r>
            <a:r>
              <a:rPr lang="tr-TR" dirty="0">
                <a:solidFill>
                  <a:srgbClr val="000000"/>
                </a:solidFill>
                <a:latin typeface="+mj-lt"/>
                <a:ea typeface="Tahoma" pitchFamily="34" charset="0"/>
                <a:cs typeface="Tahoma" pitchFamily="34" charset="0"/>
              </a:rPr>
              <a:t>farklı lojman türleri için kira hesaplamaları her bir tür için tek tek 20-30 dakika sürüyordu. Şimdi bir seferde toplam birkaç dakika içinde tamamlanmaktadır.</a:t>
            </a:r>
          </a:p>
          <a:p>
            <a:pPr marL="190500" indent="-190500" algn="just">
              <a:lnSpc>
                <a:spcPct val="80000"/>
              </a:lnSpc>
              <a:tabLst>
                <a:tab pos="381000" algn="l"/>
              </a:tabLst>
            </a:pPr>
            <a:endParaRPr lang="tr-TR" u="none" dirty="0">
              <a:solidFill>
                <a:srgbClr val="000000"/>
              </a:solidFill>
              <a:latin typeface="+mj-lt"/>
            </a:endParaRPr>
          </a:p>
        </p:txBody>
      </p:sp>
      <p:sp>
        <p:nvSpPr>
          <p:cNvPr id="3" name="2 Slayt Numarası Yer Tutucusu"/>
          <p:cNvSpPr>
            <a:spLocks noGrp="1"/>
          </p:cNvSpPr>
          <p:nvPr>
            <p:ph type="sldNum" sz="quarter" idx="12"/>
          </p:nvPr>
        </p:nvSpPr>
        <p:spPr/>
        <p:txBody>
          <a:bodyPr/>
          <a:lstStyle/>
          <a:p>
            <a:fld id="{44C7C163-67D6-4C9C-8723-B0A284654E5E}" type="slidenum">
              <a:rPr lang="tr-TR" smtClean="0"/>
              <a:pPr/>
              <a:t>33</a:t>
            </a:fld>
            <a:endParaRPr lang="tr-T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56914" y="692696"/>
            <a:ext cx="7183438" cy="514350"/>
          </a:xfrm>
          <a:prstGeom prst="rect">
            <a:avLst/>
          </a:prstGeom>
          <a:noFill/>
          <a:ln w="9525">
            <a:noFill/>
            <a:miter lim="800000"/>
            <a:headEnd/>
            <a:tailEnd/>
          </a:ln>
          <a:effectLst/>
        </p:spPr>
        <p:txBody>
          <a:bodyPr/>
          <a:lstStyle/>
          <a:p>
            <a:pPr algn="l">
              <a:lnSpc>
                <a:spcPct val="90000"/>
              </a:lnSpc>
              <a:spcBef>
                <a:spcPct val="20000"/>
              </a:spcBef>
              <a:buClr>
                <a:schemeClr val="accent2"/>
              </a:buClr>
              <a:buFont typeface="Wingdings" pitchFamily="2" charset="2"/>
              <a:buNone/>
              <a:defRPr/>
            </a:pPr>
            <a:r>
              <a:rPr lang="tr-TR" sz="2800" u="none" dirty="0">
                <a:solidFill>
                  <a:srgbClr val="FF0000"/>
                </a:solidFill>
                <a:effectLst>
                  <a:outerShdw blurRad="38100" dist="38100" dir="2700000" algn="tl">
                    <a:srgbClr val="C0C0C0"/>
                  </a:outerShdw>
                </a:effectLst>
              </a:rPr>
              <a:t>Proje Yönetim</a:t>
            </a:r>
            <a:r>
              <a:rPr lang="tr-TR" sz="2800" u="none" dirty="0">
                <a:solidFill>
                  <a:srgbClr val="FF0000"/>
                </a:solidFill>
                <a:effectLst>
                  <a:outerShdw blurRad="38100" dist="38100" dir="2700000" algn="tl">
                    <a:srgbClr val="C0C0C0"/>
                  </a:outerShdw>
                </a:effectLst>
                <a:cs typeface="Times New Roman" charset="0"/>
              </a:rPr>
              <a:t> Sistemi</a:t>
            </a:r>
            <a:r>
              <a:rPr lang="tr-TR" sz="2800" u="none" dirty="0">
                <a:solidFill>
                  <a:srgbClr val="FF0000"/>
                </a:solidFill>
                <a:effectLst>
                  <a:outerShdw blurRad="38100" dist="38100" dir="2700000" algn="tl">
                    <a:srgbClr val="C0C0C0"/>
                  </a:outerShdw>
                </a:effectLst>
              </a:rPr>
              <a:t>’nin Sağladığı Faydalar</a:t>
            </a:r>
          </a:p>
        </p:txBody>
      </p:sp>
      <p:sp>
        <p:nvSpPr>
          <p:cNvPr id="3" name="Rectangle 3"/>
          <p:cNvSpPr>
            <a:spLocks noChangeArrowheads="1"/>
          </p:cNvSpPr>
          <p:nvPr/>
        </p:nvSpPr>
        <p:spPr bwMode="auto">
          <a:xfrm>
            <a:off x="467544" y="1340768"/>
            <a:ext cx="8136904" cy="4619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90500" indent="-190500" algn="just">
              <a:lnSpc>
                <a:spcPct val="150000"/>
              </a:lnSpc>
              <a:buFont typeface="Wingdings" pitchFamily="2" charset="2"/>
              <a:buChar char="v"/>
              <a:tabLst>
                <a:tab pos="381000" algn="l"/>
              </a:tabLst>
            </a:pPr>
            <a:r>
              <a:rPr lang="tr-TR" sz="1700" dirty="0" smtClean="0">
                <a:solidFill>
                  <a:srgbClr val="000000"/>
                </a:solidFill>
                <a:latin typeface="Tahoma" pitchFamily="34" charset="0"/>
                <a:ea typeface="Tahoma" pitchFamily="34" charset="0"/>
                <a:cs typeface="Tahoma" pitchFamily="34" charset="0"/>
              </a:rPr>
              <a:t> </a:t>
            </a:r>
            <a:r>
              <a:rPr lang="tr-TR" dirty="0" smtClean="0">
                <a:solidFill>
                  <a:srgbClr val="000000"/>
                </a:solidFill>
                <a:latin typeface="+mj-lt"/>
                <a:ea typeface="Tahoma" pitchFamily="34" charset="0"/>
                <a:cs typeface="Tahoma" pitchFamily="34" charset="0"/>
              </a:rPr>
              <a:t>Önceden </a:t>
            </a:r>
            <a:r>
              <a:rPr lang="tr-TR" dirty="0">
                <a:solidFill>
                  <a:srgbClr val="000000"/>
                </a:solidFill>
                <a:latin typeface="+mj-lt"/>
                <a:ea typeface="Tahoma" pitchFamily="34" charset="0"/>
                <a:cs typeface="Tahoma" pitchFamily="34" charset="0"/>
              </a:rPr>
              <a:t>bir projeye ait Proje Bilgi Notu hazırlama işlemi yarım gün sürüyordu. e-Ulaştırma Bilişim Sistemi’nin devreye girmesi ile aynı bilgiler bir-iki dakikada ve eksiksiz bir biçimde görülebilmektedir. Bu da, üst yönetim için çok önemli ve değerli bir katkıdır.</a:t>
            </a:r>
          </a:p>
          <a:p>
            <a:pPr marL="190500" indent="-190500" algn="just">
              <a:lnSpc>
                <a:spcPct val="150000"/>
              </a:lnSpc>
              <a:buFont typeface="Wingdings" pitchFamily="2" charset="2"/>
              <a:buChar char="v"/>
              <a:tabLst>
                <a:tab pos="381000" algn="l"/>
              </a:tabLst>
            </a:pPr>
            <a:endParaRPr lang="tr-TR" dirty="0">
              <a:solidFill>
                <a:srgbClr val="000000"/>
              </a:solidFill>
              <a:latin typeface="+mj-lt"/>
              <a:ea typeface="Tahoma" pitchFamily="34" charset="0"/>
              <a:cs typeface="Tahoma" pitchFamily="34" charset="0"/>
            </a:endParaRPr>
          </a:p>
          <a:p>
            <a:pPr marL="190500" indent="-190500" algn="just">
              <a:lnSpc>
                <a:spcPct val="150000"/>
              </a:lnSpc>
              <a:buFont typeface="Wingdings" pitchFamily="2" charset="2"/>
              <a:buChar char="v"/>
              <a:tabLst>
                <a:tab pos="381000" algn="l"/>
              </a:tabLst>
            </a:pPr>
            <a:r>
              <a:rPr lang="tr-TR" dirty="0" smtClean="0">
                <a:solidFill>
                  <a:srgbClr val="000000"/>
                </a:solidFill>
                <a:latin typeface="+mj-lt"/>
                <a:ea typeface="Tahoma" pitchFamily="34" charset="0"/>
                <a:cs typeface="Tahoma" pitchFamily="34" charset="0"/>
              </a:rPr>
              <a:t> Önceden </a:t>
            </a:r>
            <a:r>
              <a:rPr lang="tr-TR" dirty="0">
                <a:solidFill>
                  <a:srgbClr val="000000"/>
                </a:solidFill>
                <a:latin typeface="+mj-lt"/>
                <a:ea typeface="Tahoma" pitchFamily="34" charset="0"/>
                <a:cs typeface="Tahoma" pitchFamily="34" charset="0"/>
              </a:rPr>
              <a:t>Proje ve Alt Proje anlık bütçe bilgilerinin hazırlanması 20-30 dakika sürüyordu. Şimdi bir-iki dakikada hazırlanabiliyor.</a:t>
            </a:r>
          </a:p>
          <a:p>
            <a:pPr marL="190500" indent="-190500" algn="just">
              <a:lnSpc>
                <a:spcPct val="150000"/>
              </a:lnSpc>
              <a:buFont typeface="Wingdings" pitchFamily="2" charset="2"/>
              <a:buChar char="v"/>
              <a:tabLst>
                <a:tab pos="381000" algn="l"/>
              </a:tabLst>
            </a:pPr>
            <a:endParaRPr lang="tr-TR" dirty="0">
              <a:solidFill>
                <a:srgbClr val="000000"/>
              </a:solidFill>
              <a:latin typeface="+mj-lt"/>
              <a:ea typeface="Tahoma" pitchFamily="34" charset="0"/>
              <a:cs typeface="Tahoma" pitchFamily="34" charset="0"/>
            </a:endParaRPr>
          </a:p>
          <a:p>
            <a:pPr marL="190500" indent="-190500" algn="just">
              <a:lnSpc>
                <a:spcPct val="150000"/>
              </a:lnSpc>
              <a:buFont typeface="Wingdings" pitchFamily="2" charset="2"/>
              <a:buChar char="v"/>
              <a:tabLst>
                <a:tab pos="381000" algn="l"/>
              </a:tabLst>
            </a:pPr>
            <a:r>
              <a:rPr lang="tr-TR" dirty="0" smtClean="0">
                <a:solidFill>
                  <a:srgbClr val="000000"/>
                </a:solidFill>
                <a:latin typeface="+mj-lt"/>
                <a:ea typeface="Tahoma" pitchFamily="34" charset="0"/>
                <a:cs typeface="Tahoma" pitchFamily="34" charset="0"/>
              </a:rPr>
              <a:t> Önceden</a:t>
            </a:r>
            <a:r>
              <a:rPr lang="tr-TR" dirty="0">
                <a:solidFill>
                  <a:srgbClr val="000000"/>
                </a:solidFill>
                <a:latin typeface="+mj-lt"/>
                <a:ea typeface="Tahoma" pitchFamily="34" charset="0"/>
                <a:cs typeface="Tahoma" pitchFamily="34" charset="0"/>
              </a:rPr>
              <a:t>, geçmiş yıllara ait proje bütçe verilerini (Kurum, Sektör ve/veya Bakanlık Geneli bazında) kullanarak, gelecek yıllar için </a:t>
            </a:r>
            <a:r>
              <a:rPr lang="tr-TR" dirty="0" err="1">
                <a:solidFill>
                  <a:srgbClr val="000000"/>
                </a:solidFill>
                <a:latin typeface="+mj-lt"/>
                <a:ea typeface="Tahoma" pitchFamily="34" charset="0"/>
                <a:cs typeface="Tahoma" pitchFamily="34" charset="0"/>
              </a:rPr>
              <a:t>tahminleme</a:t>
            </a:r>
            <a:r>
              <a:rPr lang="tr-TR" dirty="0">
                <a:solidFill>
                  <a:srgbClr val="000000"/>
                </a:solidFill>
                <a:latin typeface="+mj-lt"/>
                <a:ea typeface="Tahoma" pitchFamily="34" charset="0"/>
                <a:cs typeface="Tahoma" pitchFamily="34" charset="0"/>
              </a:rPr>
              <a:t> yapmak ve raporlamak 15-20 gün sürüyordu. Şimdi aynı işlemler bir-iki dakika sürüyor.</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34</a:t>
            </a:fld>
            <a:endParaRPr lang="tr-T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55576" y="394370"/>
            <a:ext cx="7183438" cy="514350"/>
          </a:xfrm>
          <a:prstGeom prst="rect">
            <a:avLst/>
          </a:prstGeom>
          <a:noFill/>
          <a:ln w="9525">
            <a:noFill/>
            <a:miter lim="800000"/>
            <a:headEnd/>
            <a:tailEnd/>
          </a:ln>
          <a:effectLst/>
        </p:spPr>
        <p:txBody>
          <a:bodyPr/>
          <a:lstStyle/>
          <a:p>
            <a:pPr algn="l">
              <a:lnSpc>
                <a:spcPct val="90000"/>
              </a:lnSpc>
              <a:spcBef>
                <a:spcPct val="20000"/>
              </a:spcBef>
              <a:buClr>
                <a:schemeClr val="accent2"/>
              </a:buClr>
              <a:buFont typeface="Wingdings" pitchFamily="2" charset="2"/>
              <a:buNone/>
              <a:defRPr/>
            </a:pPr>
            <a:r>
              <a:rPr lang="tr-TR" sz="2800" u="none" dirty="0">
                <a:solidFill>
                  <a:srgbClr val="FF0000"/>
                </a:solidFill>
                <a:effectLst>
                  <a:outerShdw blurRad="38100" dist="38100" dir="2700000" algn="tl">
                    <a:srgbClr val="C0C0C0"/>
                  </a:outerShdw>
                </a:effectLst>
              </a:rPr>
              <a:t>Eğitim</a:t>
            </a:r>
            <a:r>
              <a:rPr lang="tr-TR" sz="2800" u="none" dirty="0">
                <a:solidFill>
                  <a:srgbClr val="FF0000"/>
                </a:solidFill>
                <a:effectLst>
                  <a:outerShdw blurRad="38100" dist="38100" dir="2700000" algn="tl">
                    <a:srgbClr val="C0C0C0"/>
                  </a:outerShdw>
                </a:effectLst>
                <a:cs typeface="Times New Roman" charset="0"/>
              </a:rPr>
              <a:t> Sistemi</a:t>
            </a:r>
            <a:r>
              <a:rPr lang="tr-TR" sz="2800" u="none" dirty="0">
                <a:solidFill>
                  <a:srgbClr val="FF0000"/>
                </a:solidFill>
                <a:effectLst>
                  <a:outerShdw blurRad="38100" dist="38100" dir="2700000" algn="tl">
                    <a:srgbClr val="C0C0C0"/>
                  </a:outerShdw>
                </a:effectLst>
              </a:rPr>
              <a:t>’nin Sağladığı Faydalar</a:t>
            </a:r>
          </a:p>
        </p:txBody>
      </p:sp>
      <p:sp>
        <p:nvSpPr>
          <p:cNvPr id="3" name="Rectangle 3"/>
          <p:cNvSpPr>
            <a:spLocks noChangeArrowheads="1"/>
          </p:cNvSpPr>
          <p:nvPr/>
        </p:nvSpPr>
        <p:spPr bwMode="auto">
          <a:xfrm>
            <a:off x="539552" y="980728"/>
            <a:ext cx="8136904"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90500" indent="-190500" algn="just">
              <a:buFont typeface="Wingdings" pitchFamily="2" charset="2"/>
              <a:buChar char="v"/>
              <a:tabLst>
                <a:tab pos="381000" algn="l"/>
              </a:tabLst>
            </a:pPr>
            <a:r>
              <a:rPr lang="tr-TR" sz="1700" u="none" dirty="0" smtClean="0">
                <a:latin typeface="Tahoma" pitchFamily="34" charset="0"/>
                <a:ea typeface="Tahoma" pitchFamily="34" charset="0"/>
                <a:cs typeface="Tahoma" pitchFamily="34" charset="0"/>
              </a:rPr>
              <a:t> </a:t>
            </a:r>
            <a:r>
              <a:rPr lang="tr-TR" u="none" dirty="0" smtClean="0">
                <a:latin typeface="+mj-lt"/>
                <a:ea typeface="Tahoma" pitchFamily="34" charset="0"/>
                <a:cs typeface="Tahoma" pitchFamily="34" charset="0"/>
              </a:rPr>
              <a:t>Eğitim</a:t>
            </a:r>
            <a:r>
              <a:rPr lang="tr-TR" u="none" dirty="0">
                <a:latin typeface="+mj-lt"/>
                <a:ea typeface="Tahoma" pitchFamily="34" charset="0"/>
                <a:cs typeface="Tahoma" pitchFamily="34" charset="0"/>
              </a:rPr>
              <a:t>, eğitici, katılımcı, ders, eğitim araç ve gereç bilgileri sistemden takip edilebilmektedir. Katılımcı bilgileri sistemde tanımlı olan personel bilgilerinden otomatik olarak çekilebilmektedir. Tüm bu işlemler sağlıklı bir biçimde ve kısa sürede gerçekleştirilebilmektedir.</a:t>
            </a:r>
          </a:p>
          <a:p>
            <a:pPr marL="190500" indent="-190500" algn="just">
              <a:buFontTx/>
              <a:buChar char="•"/>
              <a:tabLst>
                <a:tab pos="381000" algn="l"/>
              </a:tabLst>
            </a:pPr>
            <a:endParaRPr lang="tr-TR" u="none" dirty="0">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u="none" dirty="0" smtClean="0">
                <a:solidFill>
                  <a:srgbClr val="000000"/>
                </a:solidFill>
                <a:latin typeface="+mj-lt"/>
                <a:ea typeface="Tahoma" pitchFamily="34" charset="0"/>
                <a:cs typeface="Tahoma" pitchFamily="34" charset="0"/>
              </a:rPr>
              <a:t> Açılacak </a:t>
            </a:r>
            <a:r>
              <a:rPr lang="tr-TR" u="none" dirty="0">
                <a:solidFill>
                  <a:srgbClr val="000000"/>
                </a:solidFill>
                <a:latin typeface="+mj-lt"/>
                <a:ea typeface="Tahoma" pitchFamily="34" charset="0"/>
                <a:cs typeface="Tahoma" pitchFamily="34" charset="0"/>
              </a:rPr>
              <a:t>eğitimlere başvurular bilgisayar ortamından birkaç dakika içerisinde  yapılabilmektedir.</a:t>
            </a:r>
            <a:endParaRPr lang="tr-TR" u="none" dirty="0">
              <a:latin typeface="+mj-lt"/>
              <a:ea typeface="Tahoma" pitchFamily="34" charset="0"/>
              <a:cs typeface="Tahoma" pitchFamily="34" charset="0"/>
            </a:endParaRPr>
          </a:p>
          <a:p>
            <a:pPr marL="190500" indent="-190500" algn="just">
              <a:buFontTx/>
              <a:buChar char="•"/>
              <a:tabLst>
                <a:tab pos="381000" algn="l"/>
              </a:tabLst>
            </a:pPr>
            <a:endParaRPr lang="tr-TR" u="none" dirty="0">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u="none" dirty="0" smtClean="0">
                <a:latin typeface="+mj-lt"/>
                <a:ea typeface="Tahoma" pitchFamily="34" charset="0"/>
                <a:cs typeface="Tahoma" pitchFamily="34" charset="0"/>
              </a:rPr>
              <a:t> Sınav </a:t>
            </a:r>
            <a:r>
              <a:rPr lang="tr-TR" u="none" dirty="0">
                <a:latin typeface="+mj-lt"/>
                <a:ea typeface="Tahoma" pitchFamily="34" charset="0"/>
                <a:cs typeface="Tahoma" pitchFamily="34" charset="0"/>
              </a:rPr>
              <a:t>sorularının ve cevaplarının tekrar tekrar tanımlanmasına gerek kalmadan, hazırlanan sınav soruları yapılacak sınavlarda kullanılabilmektedir. Bu işlemler çok kısa süreler almaktadır.</a:t>
            </a:r>
          </a:p>
          <a:p>
            <a:pPr marL="190500" indent="-190500" algn="just">
              <a:buFontTx/>
              <a:buChar char="•"/>
              <a:tabLst>
                <a:tab pos="381000" algn="l"/>
              </a:tabLst>
            </a:pPr>
            <a:endParaRPr lang="tr-TR" u="none" dirty="0">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u="none" dirty="0" smtClean="0">
                <a:latin typeface="+mj-lt"/>
                <a:ea typeface="Tahoma" pitchFamily="34" charset="0"/>
                <a:cs typeface="Tahoma" pitchFamily="34" charset="0"/>
              </a:rPr>
              <a:t> Yapılacak </a:t>
            </a:r>
            <a:r>
              <a:rPr lang="tr-TR" u="none" dirty="0">
                <a:latin typeface="+mj-lt"/>
                <a:ea typeface="Tahoma" pitchFamily="34" charset="0"/>
                <a:cs typeface="Tahoma" pitchFamily="34" charset="0"/>
              </a:rPr>
              <a:t>sınavlar için aday başvuru koşulları ile birlikte, en az ve en çok katılımcı sayıları bilgisayar sistemi üzerinden takip edilebilmektedir.</a:t>
            </a:r>
          </a:p>
          <a:p>
            <a:pPr marL="190500" indent="-190500" algn="just">
              <a:buFontTx/>
              <a:buChar char="•"/>
              <a:tabLst>
                <a:tab pos="381000" algn="l"/>
              </a:tabLst>
            </a:pPr>
            <a:endParaRPr lang="tr-TR" u="none" dirty="0">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u="none" dirty="0" smtClean="0">
                <a:latin typeface="+mj-lt"/>
                <a:ea typeface="Tahoma" pitchFamily="34" charset="0"/>
                <a:cs typeface="Tahoma" pitchFamily="34" charset="0"/>
              </a:rPr>
              <a:t> Sınav </a:t>
            </a:r>
            <a:r>
              <a:rPr lang="tr-TR" u="none" dirty="0">
                <a:latin typeface="+mj-lt"/>
                <a:ea typeface="Tahoma" pitchFamily="34" charset="0"/>
                <a:cs typeface="Tahoma" pitchFamily="34" charset="0"/>
              </a:rPr>
              <a:t>sonuçlarına göre başarı listeleri kolaylıkla ve çok hızlı bir biçimde hazırlanabilmekte ve alınabilmektedir.</a:t>
            </a:r>
          </a:p>
          <a:p>
            <a:pPr marL="190500" indent="-190500" algn="just">
              <a:buFontTx/>
              <a:buChar char="•"/>
              <a:tabLst>
                <a:tab pos="381000" algn="l"/>
              </a:tabLst>
            </a:pPr>
            <a:endParaRPr lang="tr-TR" u="none" dirty="0">
              <a:latin typeface="+mj-lt"/>
              <a:ea typeface="Tahoma" pitchFamily="34" charset="0"/>
              <a:cs typeface="Tahoma" pitchFamily="34" charset="0"/>
            </a:endParaRPr>
          </a:p>
          <a:p>
            <a:pPr marL="190500" indent="-190500" algn="just">
              <a:buFont typeface="Wingdings" pitchFamily="2" charset="2"/>
              <a:buChar char="v"/>
              <a:tabLst>
                <a:tab pos="381000" algn="l"/>
              </a:tabLst>
            </a:pPr>
            <a:r>
              <a:rPr lang="tr-TR" u="none" dirty="0" smtClean="0">
                <a:latin typeface="+mj-lt"/>
                <a:ea typeface="Tahoma" pitchFamily="34" charset="0"/>
                <a:cs typeface="Tahoma" pitchFamily="34" charset="0"/>
              </a:rPr>
              <a:t> Eğitim </a:t>
            </a:r>
            <a:r>
              <a:rPr lang="tr-TR" u="none" dirty="0">
                <a:latin typeface="+mj-lt"/>
                <a:ea typeface="Tahoma" pitchFamily="34" charset="0"/>
                <a:cs typeface="Tahoma" pitchFamily="34" charset="0"/>
              </a:rPr>
              <a:t>sonuçları, çok kolay ve hızlı bir biçimde personelin özlük dosyasına işlenebilmektedir.</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35</a:t>
            </a:fld>
            <a:endParaRPr lang="tr-T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1560" y="610394"/>
            <a:ext cx="7183438" cy="514350"/>
          </a:xfrm>
          <a:prstGeom prst="rect">
            <a:avLst/>
          </a:prstGeom>
          <a:noFill/>
          <a:ln w="9525">
            <a:noFill/>
            <a:miter lim="800000"/>
            <a:headEnd/>
            <a:tailEnd/>
          </a:ln>
          <a:effectLst/>
        </p:spPr>
        <p:txBody>
          <a:bodyPr/>
          <a:lstStyle/>
          <a:p>
            <a:pPr lvl="0">
              <a:lnSpc>
                <a:spcPct val="90000"/>
              </a:lnSpc>
              <a:spcBef>
                <a:spcPct val="20000"/>
              </a:spcBef>
              <a:buClr>
                <a:schemeClr val="accent2"/>
              </a:buClr>
              <a:defRPr/>
            </a:pPr>
            <a:r>
              <a:rPr lang="tr-TR" sz="2800" dirty="0" smtClean="0">
                <a:solidFill>
                  <a:srgbClr val="FF0000"/>
                </a:solidFill>
                <a:effectLst>
                  <a:outerShdw blurRad="38100" dist="38100" dir="2700000" algn="tl">
                    <a:srgbClr val="C0C0C0"/>
                  </a:outerShdw>
                </a:effectLst>
              </a:rPr>
              <a:t>Denizcilik Sektöründe Bilişim Faaliyetler</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36</a:t>
            </a:fld>
            <a:endParaRPr lang="tr-TR"/>
          </a:p>
        </p:txBody>
      </p:sp>
      <p:sp>
        <p:nvSpPr>
          <p:cNvPr id="5" name="4 Dikdörtgen"/>
          <p:cNvSpPr/>
          <p:nvPr/>
        </p:nvSpPr>
        <p:spPr>
          <a:xfrm>
            <a:off x="611560" y="1291982"/>
            <a:ext cx="8208912" cy="4801314"/>
          </a:xfrm>
          <a:prstGeom prst="rect">
            <a:avLst/>
          </a:prstGeom>
        </p:spPr>
        <p:txBody>
          <a:bodyPr wrap="square">
            <a:spAutoFit/>
          </a:bodyPr>
          <a:lstStyle/>
          <a:p>
            <a:pPr algn="just"/>
            <a:r>
              <a:rPr lang="tr-TR" b="1" dirty="0" smtClean="0">
                <a:solidFill>
                  <a:srgbClr val="000000"/>
                </a:solidFill>
                <a:latin typeface="+mj-lt"/>
                <a:ea typeface="Tahoma" pitchFamily="34" charset="0"/>
                <a:cs typeface="Tahoma" pitchFamily="34" charset="0"/>
              </a:rPr>
              <a:t>E-Denizcilik Giriş:</a:t>
            </a:r>
          </a:p>
          <a:p>
            <a:pPr algn="just"/>
            <a:r>
              <a:rPr lang="tr-TR" dirty="0" smtClean="0">
                <a:solidFill>
                  <a:srgbClr val="000000"/>
                </a:solidFill>
                <a:latin typeface="+mj-lt"/>
                <a:ea typeface="Tahoma" pitchFamily="34" charset="0"/>
                <a:cs typeface="Tahoma" pitchFamily="34" charset="0"/>
              </a:rPr>
              <a:t>Tüm uygulama ve kullanıcıların tek bir noktadan yönetilmesini mümkün kılmaktadır. IP tabanlı güvenlik filtreleri, deneme yolu ile şifre hırsızlığının önlenmesi, şifre hatırlatma servisi giriş uygulamasının özelliklerindendir.</a:t>
            </a:r>
          </a:p>
          <a:p>
            <a:pPr algn="just"/>
            <a:endParaRPr lang="tr-TR" b="1" dirty="0" smtClean="0">
              <a:solidFill>
                <a:srgbClr val="000000"/>
              </a:solidFill>
              <a:latin typeface="+mj-lt"/>
              <a:ea typeface="Tahoma" pitchFamily="34" charset="0"/>
              <a:cs typeface="Tahoma" pitchFamily="34" charset="0"/>
            </a:endParaRPr>
          </a:p>
          <a:p>
            <a:pPr algn="just"/>
            <a:r>
              <a:rPr lang="tr-TR" b="1" dirty="0" smtClean="0">
                <a:solidFill>
                  <a:srgbClr val="000000"/>
                </a:solidFill>
                <a:latin typeface="+mj-lt"/>
                <a:ea typeface="Tahoma" pitchFamily="34" charset="0"/>
                <a:cs typeface="Tahoma" pitchFamily="34" charset="0"/>
              </a:rPr>
              <a:t>E-Tahsilat Projesi:</a:t>
            </a:r>
          </a:p>
          <a:p>
            <a:pPr algn="just"/>
            <a:r>
              <a:rPr lang="tr-TR" dirty="0" smtClean="0">
                <a:solidFill>
                  <a:srgbClr val="000000"/>
                </a:solidFill>
                <a:latin typeface="+mj-lt"/>
                <a:ea typeface="Tahoma" pitchFamily="34" charset="0"/>
                <a:cs typeface="Tahoma" pitchFamily="34" charset="0"/>
              </a:rPr>
              <a:t>Denizcilikle ilgili yapılan tüm ödeme işlemlerinde bankalar ile olan bağlantının, E-Devlet Kapısı üzerinden sağlandığı E-Devlet uygulamasıdır. </a:t>
            </a:r>
          </a:p>
          <a:p>
            <a:pPr algn="just"/>
            <a:endParaRPr lang="tr-TR" dirty="0" smtClean="0">
              <a:solidFill>
                <a:srgbClr val="000000"/>
              </a:solidFill>
              <a:latin typeface="+mj-lt"/>
              <a:ea typeface="Tahoma" pitchFamily="34" charset="0"/>
              <a:cs typeface="Tahoma" pitchFamily="34" charset="0"/>
            </a:endParaRPr>
          </a:p>
          <a:p>
            <a:pPr algn="just"/>
            <a:r>
              <a:rPr lang="tr-TR" b="1" dirty="0" smtClean="0">
                <a:solidFill>
                  <a:srgbClr val="000000"/>
                </a:solidFill>
                <a:latin typeface="+mj-lt"/>
                <a:ea typeface="Tahoma" pitchFamily="34" charset="0"/>
                <a:cs typeface="Tahoma" pitchFamily="34" charset="0"/>
              </a:rPr>
              <a:t>Gemi Adamları Bilgi ve Eğitim Sistemi: </a:t>
            </a:r>
          </a:p>
          <a:p>
            <a:pPr algn="just"/>
            <a:r>
              <a:rPr lang="tr-TR" dirty="0" smtClean="0">
                <a:solidFill>
                  <a:srgbClr val="000000"/>
                </a:solidFill>
                <a:latin typeface="+mj-lt"/>
                <a:ea typeface="Tahoma" pitchFamily="34" charset="0"/>
                <a:cs typeface="Tahoma" pitchFamily="34" charset="0"/>
              </a:rPr>
              <a:t>Liman Başkanlıklarının girmiş olduğu Gemi adamlarının sicil bilgileri Bölge Müdürlükleri tarafından doğrulanarak belgelendirme işlemleri yapılabilmektedir. Ayrıca verilen Zabitan Belgeleri, ilgili kuruluşlar tarafınca doğrulanabilmektedir. Darphane tarafından yeni basılan cüzdanlar için geliştirilen cüzdan programı aynı veritabanından beslenerek gerekli sayfaların basılmasını sağlamaktadır.Özel kurslarda ve Milli Eğitime bağlı denizcilik eğitimi veren kurslarda online olarak başvurular, yoklama işlemleri, ilan işlemleri yapılmaktadır. </a:t>
            </a: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1560" y="538386"/>
            <a:ext cx="7183438" cy="514350"/>
          </a:xfrm>
          <a:prstGeom prst="rect">
            <a:avLst/>
          </a:prstGeom>
          <a:noFill/>
          <a:ln w="9525">
            <a:noFill/>
            <a:miter lim="800000"/>
            <a:headEnd/>
            <a:tailEnd/>
          </a:ln>
          <a:effectLst/>
        </p:spPr>
        <p:txBody>
          <a:bodyPr/>
          <a:lstStyle/>
          <a:p>
            <a:pPr lvl="0">
              <a:lnSpc>
                <a:spcPct val="90000"/>
              </a:lnSpc>
              <a:spcBef>
                <a:spcPct val="20000"/>
              </a:spcBef>
              <a:buClr>
                <a:schemeClr val="accent2"/>
              </a:buClr>
              <a:defRPr/>
            </a:pPr>
            <a:r>
              <a:rPr lang="tr-TR" sz="2800" dirty="0" smtClean="0">
                <a:solidFill>
                  <a:srgbClr val="FF0000"/>
                </a:solidFill>
                <a:effectLst>
                  <a:outerShdw blurRad="38100" dist="38100" dir="2700000" algn="tl">
                    <a:srgbClr val="C0C0C0"/>
                  </a:outerShdw>
                </a:effectLst>
              </a:rPr>
              <a:t>Denizcilik Sektöründe Bilişim Faaliyetler</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37</a:t>
            </a:fld>
            <a:endParaRPr lang="tr-TR"/>
          </a:p>
        </p:txBody>
      </p:sp>
      <p:sp>
        <p:nvSpPr>
          <p:cNvPr id="5" name="4 Dikdörtgen"/>
          <p:cNvSpPr/>
          <p:nvPr/>
        </p:nvSpPr>
        <p:spPr>
          <a:xfrm>
            <a:off x="611560" y="1219974"/>
            <a:ext cx="8208912" cy="4801314"/>
          </a:xfrm>
          <a:prstGeom prst="rect">
            <a:avLst/>
          </a:prstGeom>
        </p:spPr>
        <p:txBody>
          <a:bodyPr wrap="square">
            <a:spAutoFit/>
          </a:bodyPr>
          <a:lstStyle/>
          <a:p>
            <a:pPr marL="0" lvl="1" algn="just"/>
            <a:r>
              <a:rPr lang="tr-TR" b="1" dirty="0" smtClean="0">
                <a:solidFill>
                  <a:srgbClr val="000000"/>
                </a:solidFill>
                <a:latin typeface="+mj-lt"/>
                <a:ea typeface="Tahoma" pitchFamily="34" charset="0"/>
                <a:cs typeface="Tahoma" pitchFamily="34" charset="0"/>
              </a:rPr>
              <a:t>Gemi Adamları Online Sınav Merkezi:</a:t>
            </a:r>
          </a:p>
          <a:p>
            <a:pPr marL="0" lvl="1" algn="just"/>
            <a:r>
              <a:rPr lang="tr-TR" dirty="0" smtClean="0">
                <a:solidFill>
                  <a:srgbClr val="000000"/>
                </a:solidFill>
                <a:latin typeface="+mj-lt"/>
                <a:ea typeface="Tahoma" pitchFamily="34" charset="0"/>
                <a:cs typeface="Tahoma" pitchFamily="34" charset="0"/>
              </a:rPr>
              <a:t>Zabitan sınıfı gemi adamlarına klasik sistemle yazılı olarak yapılan sınavların (GMDSS hariç) randevu sistemine dayalı olarak, çevrimiçi sınav sistemi yoluyla yapılması sağlanmaktadır.</a:t>
            </a:r>
          </a:p>
          <a:p>
            <a:pPr marL="0" lvl="1" algn="just"/>
            <a:endParaRPr lang="tr-TR" dirty="0" smtClean="0">
              <a:solidFill>
                <a:srgbClr val="000000"/>
              </a:solidFill>
              <a:latin typeface="+mj-lt"/>
              <a:ea typeface="Tahoma" pitchFamily="34" charset="0"/>
              <a:cs typeface="Tahoma" pitchFamily="34" charset="0"/>
            </a:endParaRPr>
          </a:p>
          <a:p>
            <a:pPr marL="0" lvl="1" algn="just"/>
            <a:r>
              <a:rPr lang="tr-TR" b="1" dirty="0" smtClean="0">
                <a:solidFill>
                  <a:srgbClr val="000000"/>
                </a:solidFill>
                <a:latin typeface="+mj-lt"/>
                <a:ea typeface="Tahoma" pitchFamily="34" charset="0"/>
                <a:cs typeface="Tahoma" pitchFamily="34" charset="0"/>
              </a:rPr>
              <a:t>Gemi Sicil Kayıt ve Bilgi Sistemi:</a:t>
            </a:r>
          </a:p>
          <a:p>
            <a:pPr algn="just"/>
            <a:r>
              <a:rPr lang="tr-TR" dirty="0" smtClean="0">
                <a:solidFill>
                  <a:srgbClr val="000000"/>
                </a:solidFill>
                <a:latin typeface="+mj-lt"/>
                <a:ea typeface="Tahoma" pitchFamily="34" charset="0"/>
                <a:cs typeface="Tahoma" pitchFamily="34" charset="0"/>
              </a:rPr>
              <a:t>Uygulama ile Türk Milli ve Türk Uluslararası sicillerine kaydolan gemilerin teknik bilgiler, donatan bilgileri, </a:t>
            </a:r>
            <a:r>
              <a:rPr lang="tr-TR" dirty="0" err="1" smtClean="0">
                <a:solidFill>
                  <a:srgbClr val="000000"/>
                </a:solidFill>
                <a:latin typeface="+mj-lt"/>
                <a:ea typeface="Tahoma" pitchFamily="34" charset="0"/>
                <a:cs typeface="Tahoma" pitchFamily="34" charset="0"/>
              </a:rPr>
              <a:t>takyidat</a:t>
            </a:r>
            <a:r>
              <a:rPr lang="tr-TR" dirty="0" smtClean="0">
                <a:solidFill>
                  <a:srgbClr val="000000"/>
                </a:solidFill>
                <a:latin typeface="+mj-lt"/>
                <a:ea typeface="Tahoma" pitchFamily="34" charset="0"/>
                <a:cs typeface="Tahoma" pitchFamily="34" charset="0"/>
              </a:rPr>
              <a:t> bilgileri ile bu bilgilerde meydana gelen değişiklik kayıtları elektronik ortamda tutulmaktadır</a:t>
            </a:r>
          </a:p>
          <a:p>
            <a:pPr algn="just"/>
            <a:r>
              <a:rPr lang="tr-TR" dirty="0" smtClean="0">
                <a:solidFill>
                  <a:srgbClr val="000000"/>
                </a:solidFill>
                <a:latin typeface="+mj-lt"/>
                <a:ea typeface="Tahoma" pitchFamily="34" charset="0"/>
                <a:cs typeface="Tahoma" pitchFamily="34" charset="0"/>
              </a:rPr>
              <a:t>Program ile anlık olarak filo ile ilgili çeşitli istatistik veriler görülebilmektedir (filo değişimi, </a:t>
            </a:r>
            <a:r>
              <a:rPr lang="tr-TR" dirty="0" err="1" smtClean="0">
                <a:solidFill>
                  <a:srgbClr val="000000"/>
                </a:solidFill>
                <a:latin typeface="+mj-lt"/>
                <a:ea typeface="Tahoma" pitchFamily="34" charset="0"/>
                <a:cs typeface="Tahoma" pitchFamily="34" charset="0"/>
              </a:rPr>
              <a:t>gros</a:t>
            </a:r>
            <a:r>
              <a:rPr lang="tr-TR" dirty="0" smtClean="0">
                <a:solidFill>
                  <a:srgbClr val="000000"/>
                </a:solidFill>
                <a:latin typeface="+mj-lt"/>
                <a:ea typeface="Tahoma" pitchFamily="34" charset="0"/>
                <a:cs typeface="Tahoma" pitchFamily="34" charset="0"/>
              </a:rPr>
              <a:t>-</a:t>
            </a:r>
            <a:r>
              <a:rPr lang="tr-TR" dirty="0" err="1" smtClean="0">
                <a:solidFill>
                  <a:srgbClr val="000000"/>
                </a:solidFill>
                <a:latin typeface="+mj-lt"/>
                <a:ea typeface="Tahoma" pitchFamily="34" charset="0"/>
                <a:cs typeface="Tahoma" pitchFamily="34" charset="0"/>
              </a:rPr>
              <a:t>dwt</a:t>
            </a:r>
            <a:r>
              <a:rPr lang="tr-TR" dirty="0" smtClean="0">
                <a:solidFill>
                  <a:srgbClr val="000000"/>
                </a:solidFill>
                <a:latin typeface="+mj-lt"/>
                <a:ea typeface="Tahoma" pitchFamily="34" charset="0"/>
                <a:cs typeface="Tahoma" pitchFamily="34" charset="0"/>
              </a:rPr>
              <a:t>-yaş olarak filo dağılımları vs.). Ayrıca bazı raporlar düzenli olarak veritabanında kaydedilmektedir. (günlük filo bilgisi vb.)</a:t>
            </a:r>
          </a:p>
          <a:p>
            <a:pPr algn="just"/>
            <a:endParaRPr lang="tr-TR" dirty="0" smtClean="0">
              <a:solidFill>
                <a:srgbClr val="000000"/>
              </a:solidFill>
              <a:latin typeface="+mj-lt"/>
              <a:ea typeface="Tahoma" pitchFamily="34" charset="0"/>
              <a:cs typeface="Tahoma" pitchFamily="34" charset="0"/>
            </a:endParaRPr>
          </a:p>
          <a:p>
            <a:pPr algn="just"/>
            <a:r>
              <a:rPr lang="tr-TR" b="1" dirty="0" smtClean="0">
                <a:solidFill>
                  <a:srgbClr val="000000"/>
                </a:solidFill>
                <a:latin typeface="+mj-lt"/>
                <a:ea typeface="Tahoma" pitchFamily="34" charset="0"/>
                <a:cs typeface="Tahoma" pitchFamily="34" charset="0"/>
              </a:rPr>
              <a:t>Gemi İsim Talepleri:</a:t>
            </a:r>
          </a:p>
          <a:p>
            <a:pPr algn="just"/>
            <a:r>
              <a:rPr lang="tr-TR" dirty="0" smtClean="0">
                <a:solidFill>
                  <a:srgbClr val="000000"/>
                </a:solidFill>
                <a:latin typeface="+mj-lt"/>
                <a:ea typeface="Tahoma" pitchFamily="34" charset="0"/>
                <a:cs typeface="Tahoma" pitchFamily="34" charset="0"/>
              </a:rPr>
              <a:t>Vatandaşların web sitemiz aracılığı ile liman başkanlığına gitmeden ev veya ofislerinden Online olarak gemilerinde kullanmak istedikleri gemi ismini tescil ettirebildikleri bir E-devlet uygulamasıdır.</a:t>
            </a: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538386"/>
            <a:ext cx="7183438" cy="514350"/>
          </a:xfrm>
          <a:prstGeom prst="rect">
            <a:avLst/>
          </a:prstGeom>
          <a:noFill/>
          <a:ln w="9525">
            <a:noFill/>
            <a:miter lim="800000"/>
            <a:headEnd/>
            <a:tailEnd/>
          </a:ln>
          <a:effectLst/>
        </p:spPr>
        <p:txBody>
          <a:bodyPr/>
          <a:lstStyle/>
          <a:p>
            <a:pPr lvl="0">
              <a:lnSpc>
                <a:spcPct val="90000"/>
              </a:lnSpc>
              <a:spcBef>
                <a:spcPct val="20000"/>
              </a:spcBef>
              <a:buClr>
                <a:schemeClr val="accent2"/>
              </a:buClr>
              <a:defRPr/>
            </a:pPr>
            <a:r>
              <a:rPr lang="tr-TR" sz="2800" dirty="0" smtClean="0">
                <a:solidFill>
                  <a:srgbClr val="FF0000"/>
                </a:solidFill>
                <a:effectLst>
                  <a:outerShdw blurRad="38100" dist="38100" dir="2700000" algn="tl">
                    <a:srgbClr val="C0C0C0"/>
                  </a:outerShdw>
                </a:effectLst>
              </a:rPr>
              <a:t>Denizcilik Sektöründe Bilişim Faaliyetler</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38</a:t>
            </a:fld>
            <a:endParaRPr lang="tr-TR"/>
          </a:p>
        </p:txBody>
      </p:sp>
      <p:sp>
        <p:nvSpPr>
          <p:cNvPr id="5" name="4 Dikdörtgen"/>
          <p:cNvSpPr/>
          <p:nvPr/>
        </p:nvSpPr>
        <p:spPr>
          <a:xfrm>
            <a:off x="539552" y="1219974"/>
            <a:ext cx="8208912" cy="4801314"/>
          </a:xfrm>
          <a:prstGeom prst="rect">
            <a:avLst/>
          </a:prstGeom>
        </p:spPr>
        <p:txBody>
          <a:bodyPr wrap="square">
            <a:spAutoFit/>
          </a:bodyPr>
          <a:lstStyle/>
          <a:p>
            <a:pPr marL="0" lvl="1"/>
            <a:r>
              <a:rPr lang="tr-TR" b="1" dirty="0" smtClean="0">
                <a:solidFill>
                  <a:srgbClr val="000000"/>
                </a:solidFill>
                <a:latin typeface="+mj-lt"/>
                <a:ea typeface="Tahoma" pitchFamily="34" charset="0"/>
                <a:cs typeface="Tahoma" pitchFamily="34" charset="0"/>
              </a:rPr>
              <a:t>Arama Kurtarma Koordinasyon Birimi Kaza Olay Kayıt Sistemi: </a:t>
            </a:r>
            <a:br>
              <a:rPr lang="tr-TR" b="1" dirty="0" smtClean="0">
                <a:solidFill>
                  <a:srgbClr val="000000"/>
                </a:solidFill>
                <a:latin typeface="+mj-lt"/>
                <a:ea typeface="Tahoma" pitchFamily="34" charset="0"/>
                <a:cs typeface="Tahoma" pitchFamily="34" charset="0"/>
              </a:rPr>
            </a:br>
            <a:r>
              <a:rPr lang="tr-TR" dirty="0" smtClean="0">
                <a:solidFill>
                  <a:srgbClr val="000000"/>
                </a:solidFill>
                <a:latin typeface="+mj-lt"/>
                <a:ea typeface="Tahoma" pitchFamily="34" charset="0"/>
                <a:cs typeface="Tahoma" pitchFamily="34" charset="0"/>
              </a:rPr>
              <a:t>Oluşan deniz kazaları kayıt altına alınarak raporlama işlemi yapılmaktadır.</a:t>
            </a:r>
          </a:p>
          <a:p>
            <a:pPr algn="just"/>
            <a:endParaRPr lang="tr-TR" dirty="0" smtClean="0">
              <a:solidFill>
                <a:srgbClr val="000000"/>
              </a:solidFill>
              <a:latin typeface="+mj-lt"/>
              <a:ea typeface="Tahoma" pitchFamily="34" charset="0"/>
              <a:cs typeface="Tahoma" pitchFamily="34" charset="0"/>
            </a:endParaRPr>
          </a:p>
          <a:p>
            <a:r>
              <a:rPr lang="tr-TR" b="1" dirty="0" smtClean="0">
                <a:solidFill>
                  <a:srgbClr val="000000"/>
                </a:solidFill>
                <a:latin typeface="+mj-lt"/>
                <a:ea typeface="Tahoma" pitchFamily="34" charset="0"/>
                <a:cs typeface="Tahoma" pitchFamily="34" charset="0"/>
              </a:rPr>
              <a:t>ÖTV siz Yakıt Bilgi Sistemi:</a:t>
            </a:r>
            <a:br>
              <a:rPr lang="tr-TR" b="1" dirty="0" smtClean="0">
                <a:solidFill>
                  <a:srgbClr val="000000"/>
                </a:solidFill>
                <a:latin typeface="+mj-lt"/>
                <a:ea typeface="Tahoma" pitchFamily="34" charset="0"/>
                <a:cs typeface="Tahoma" pitchFamily="34" charset="0"/>
              </a:rPr>
            </a:br>
            <a:r>
              <a:rPr lang="tr-TR" dirty="0" err="1" smtClean="0">
                <a:solidFill>
                  <a:srgbClr val="000000"/>
                </a:solidFill>
                <a:latin typeface="+mj-lt"/>
                <a:ea typeface="Tahoma" pitchFamily="34" charset="0"/>
                <a:cs typeface="Tahoma" pitchFamily="34" charset="0"/>
              </a:rPr>
              <a:t>ÖTV’si</a:t>
            </a:r>
            <a:r>
              <a:rPr lang="tr-TR" dirty="0" smtClean="0">
                <a:solidFill>
                  <a:srgbClr val="000000"/>
                </a:solidFill>
                <a:latin typeface="+mj-lt"/>
                <a:ea typeface="Tahoma" pitchFamily="34" charset="0"/>
                <a:cs typeface="Tahoma" pitchFamily="34" charset="0"/>
              </a:rPr>
              <a:t> indirilmiş yakıt uygulaması kapsamında yakıt alım defteri düzenlenmesinden, yakıt dağıtım firmalarının yaptıkları bildirimlerin maliyeye gönderilmek üzere hazır edilmesine kadar tüm süreçler bu yazılım ile elektronik ortamda   gerçekleşmektedir. </a:t>
            </a:r>
          </a:p>
          <a:p>
            <a:pPr algn="just"/>
            <a:endParaRPr lang="tr-TR" b="1" dirty="0" smtClean="0">
              <a:solidFill>
                <a:srgbClr val="000000"/>
              </a:solidFill>
              <a:latin typeface="+mj-lt"/>
              <a:ea typeface="Tahoma" pitchFamily="34" charset="0"/>
              <a:cs typeface="Tahoma" pitchFamily="34" charset="0"/>
            </a:endParaRPr>
          </a:p>
          <a:p>
            <a:r>
              <a:rPr lang="tr-TR" b="1" dirty="0" smtClean="0">
                <a:solidFill>
                  <a:srgbClr val="000000"/>
                </a:solidFill>
                <a:latin typeface="+mj-lt"/>
                <a:ea typeface="Tahoma" pitchFamily="34" charset="0"/>
                <a:cs typeface="Tahoma" pitchFamily="34" charset="0"/>
              </a:rPr>
              <a:t>Elektronik Sertifika Sistemi:</a:t>
            </a:r>
            <a:br>
              <a:rPr lang="tr-TR" b="1" dirty="0" smtClean="0">
                <a:solidFill>
                  <a:srgbClr val="000000"/>
                </a:solidFill>
                <a:latin typeface="+mj-lt"/>
                <a:ea typeface="Tahoma" pitchFamily="34" charset="0"/>
                <a:cs typeface="Tahoma" pitchFamily="34" charset="0"/>
              </a:rPr>
            </a:br>
            <a:r>
              <a:rPr lang="tr-TR" dirty="0" smtClean="0">
                <a:solidFill>
                  <a:srgbClr val="000000"/>
                </a:solidFill>
                <a:latin typeface="+mj-lt"/>
                <a:ea typeface="Tahoma" pitchFamily="34" charset="0"/>
                <a:cs typeface="Tahoma" pitchFamily="34" charset="0"/>
              </a:rPr>
              <a:t>Uluslararası sefer yapan gemilerimizin </a:t>
            </a:r>
            <a:r>
              <a:rPr lang="tr-TR" dirty="0" err="1" smtClean="0">
                <a:solidFill>
                  <a:srgbClr val="000000"/>
                </a:solidFill>
                <a:latin typeface="+mj-lt"/>
                <a:ea typeface="Tahoma" pitchFamily="34" charset="0"/>
                <a:cs typeface="Tahoma" pitchFamily="34" charset="0"/>
              </a:rPr>
              <a:t>harmonize</a:t>
            </a:r>
            <a:r>
              <a:rPr lang="tr-TR" dirty="0" smtClean="0">
                <a:solidFill>
                  <a:srgbClr val="000000"/>
                </a:solidFill>
                <a:latin typeface="+mj-lt"/>
                <a:ea typeface="Tahoma" pitchFamily="34" charset="0"/>
                <a:cs typeface="Tahoma" pitchFamily="34" charset="0"/>
              </a:rPr>
              <a:t> </a:t>
            </a:r>
            <a:r>
              <a:rPr lang="tr-TR" dirty="0" err="1" smtClean="0">
                <a:solidFill>
                  <a:srgbClr val="000000"/>
                </a:solidFill>
                <a:latin typeface="+mj-lt"/>
                <a:ea typeface="Tahoma" pitchFamily="34" charset="0"/>
                <a:cs typeface="Tahoma" pitchFamily="34" charset="0"/>
              </a:rPr>
              <a:t>Sörvey</a:t>
            </a:r>
            <a:r>
              <a:rPr lang="tr-TR" dirty="0" smtClean="0">
                <a:solidFill>
                  <a:srgbClr val="000000"/>
                </a:solidFill>
                <a:latin typeface="+mj-lt"/>
                <a:ea typeface="Tahoma" pitchFamily="34" charset="0"/>
                <a:cs typeface="Tahoma" pitchFamily="34" charset="0"/>
              </a:rPr>
              <a:t> sistemi kapsamındaki belgelerinin düzenlenmesi, ön </a:t>
            </a:r>
            <a:r>
              <a:rPr lang="tr-TR" dirty="0" err="1" smtClean="0">
                <a:solidFill>
                  <a:srgbClr val="000000"/>
                </a:solidFill>
                <a:latin typeface="+mj-lt"/>
                <a:ea typeface="Tahoma" pitchFamily="34" charset="0"/>
                <a:cs typeface="Tahoma" pitchFamily="34" charset="0"/>
              </a:rPr>
              <a:t>Sörvey</a:t>
            </a:r>
            <a:r>
              <a:rPr lang="tr-TR" dirty="0" smtClean="0">
                <a:solidFill>
                  <a:srgbClr val="000000"/>
                </a:solidFill>
                <a:latin typeface="+mj-lt"/>
                <a:ea typeface="Tahoma" pitchFamily="34" charset="0"/>
                <a:cs typeface="Tahoma" pitchFamily="34" charset="0"/>
              </a:rPr>
              <a:t> uygulamasına tabi olacak gemilerin belirlenmesi  ve raporlarının düzenlenmesi, ESS yazılımı ile gerçekleştirilmekte olan işlemlerin öne çıkanlarıdır. Ön </a:t>
            </a:r>
            <a:r>
              <a:rPr lang="tr-TR" dirty="0" err="1" smtClean="0">
                <a:solidFill>
                  <a:srgbClr val="000000"/>
                </a:solidFill>
                <a:latin typeface="+mj-lt"/>
                <a:ea typeface="Tahoma" pitchFamily="34" charset="0"/>
                <a:cs typeface="Tahoma" pitchFamily="34" charset="0"/>
              </a:rPr>
              <a:t>sörveye</a:t>
            </a:r>
            <a:r>
              <a:rPr lang="tr-TR" dirty="0" smtClean="0">
                <a:solidFill>
                  <a:srgbClr val="000000"/>
                </a:solidFill>
                <a:latin typeface="+mj-lt"/>
                <a:ea typeface="Tahoma" pitchFamily="34" charset="0"/>
                <a:cs typeface="Tahoma" pitchFamily="34" charset="0"/>
              </a:rPr>
              <a:t> tabi olan gemilerin belirlenmesini </a:t>
            </a:r>
            <a:r>
              <a:rPr lang="tr-TR" dirty="0" err="1" smtClean="0">
                <a:solidFill>
                  <a:srgbClr val="000000"/>
                </a:solidFill>
                <a:latin typeface="+mj-lt"/>
                <a:ea typeface="Tahoma" pitchFamily="34" charset="0"/>
                <a:cs typeface="Tahoma" pitchFamily="34" charset="0"/>
              </a:rPr>
              <a:t>ESS’nin</a:t>
            </a:r>
            <a:r>
              <a:rPr lang="tr-TR" dirty="0" smtClean="0">
                <a:solidFill>
                  <a:srgbClr val="000000"/>
                </a:solidFill>
                <a:latin typeface="+mj-lt"/>
                <a:ea typeface="Tahoma" pitchFamily="34" charset="0"/>
                <a:cs typeface="Tahoma" pitchFamily="34" charset="0"/>
              </a:rPr>
              <a:t> bir modülü olan Hedefleme Sistemi üstlenmektedir. Hedefleme Sistemi ayrıca Liman İşlemleri uygulaması ile gerçek zamanlı iletişim halinde olup Ordino ve YEB belgelerinin düzenlenmesi süreçlerini kontrol etmekte, </a:t>
            </a:r>
            <a:r>
              <a:rPr lang="tr-TR" dirty="0" err="1" smtClean="0">
                <a:solidFill>
                  <a:srgbClr val="000000"/>
                </a:solidFill>
                <a:latin typeface="+mj-lt"/>
                <a:ea typeface="Tahoma" pitchFamily="34" charset="0"/>
                <a:cs typeface="Tahoma" pitchFamily="34" charset="0"/>
              </a:rPr>
              <a:t>sörveye</a:t>
            </a:r>
            <a:r>
              <a:rPr lang="tr-TR" dirty="0" smtClean="0">
                <a:solidFill>
                  <a:srgbClr val="000000"/>
                </a:solidFill>
                <a:latin typeface="+mj-lt"/>
                <a:ea typeface="Tahoma" pitchFamily="34" charset="0"/>
                <a:cs typeface="Tahoma" pitchFamily="34" charset="0"/>
              </a:rPr>
              <a:t> tabi olup </a:t>
            </a:r>
            <a:r>
              <a:rPr lang="tr-TR" dirty="0" err="1" smtClean="0">
                <a:solidFill>
                  <a:srgbClr val="000000"/>
                </a:solidFill>
                <a:latin typeface="+mj-lt"/>
                <a:ea typeface="Tahoma" pitchFamily="34" charset="0"/>
                <a:cs typeface="Tahoma" pitchFamily="34" charset="0"/>
              </a:rPr>
              <a:t>sörvey</a:t>
            </a:r>
            <a:r>
              <a:rPr lang="tr-TR" dirty="0" smtClean="0">
                <a:solidFill>
                  <a:srgbClr val="000000"/>
                </a:solidFill>
                <a:latin typeface="+mj-lt"/>
                <a:ea typeface="Tahoma" pitchFamily="34" charset="0"/>
                <a:cs typeface="Tahoma" pitchFamily="34" charset="0"/>
              </a:rPr>
              <a:t> geçirmeyen gemilere belge düzenlenmesini engellemektedir. </a:t>
            </a: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466378"/>
            <a:ext cx="7183438" cy="514350"/>
          </a:xfrm>
          <a:prstGeom prst="rect">
            <a:avLst/>
          </a:prstGeom>
          <a:noFill/>
          <a:ln w="9525">
            <a:noFill/>
            <a:miter lim="800000"/>
            <a:headEnd/>
            <a:tailEnd/>
          </a:ln>
          <a:effectLst/>
        </p:spPr>
        <p:txBody>
          <a:bodyPr/>
          <a:lstStyle/>
          <a:p>
            <a:pPr lvl="0">
              <a:lnSpc>
                <a:spcPct val="90000"/>
              </a:lnSpc>
              <a:spcBef>
                <a:spcPct val="20000"/>
              </a:spcBef>
              <a:buClr>
                <a:schemeClr val="accent2"/>
              </a:buClr>
              <a:defRPr/>
            </a:pPr>
            <a:r>
              <a:rPr lang="tr-TR" sz="2800" dirty="0" smtClean="0">
                <a:solidFill>
                  <a:srgbClr val="FF0000"/>
                </a:solidFill>
                <a:effectLst>
                  <a:outerShdw blurRad="38100" dist="38100" dir="2700000" algn="tl">
                    <a:srgbClr val="C0C0C0"/>
                  </a:outerShdw>
                </a:effectLst>
              </a:rPr>
              <a:t>Denizcilik Sektöründe Bilişim Faaliyetler</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39</a:t>
            </a:fld>
            <a:endParaRPr lang="tr-TR"/>
          </a:p>
        </p:txBody>
      </p:sp>
      <p:sp>
        <p:nvSpPr>
          <p:cNvPr id="5" name="4 Dikdörtgen"/>
          <p:cNvSpPr/>
          <p:nvPr/>
        </p:nvSpPr>
        <p:spPr>
          <a:xfrm>
            <a:off x="539552" y="1052736"/>
            <a:ext cx="8208912" cy="5078313"/>
          </a:xfrm>
          <a:prstGeom prst="rect">
            <a:avLst/>
          </a:prstGeom>
        </p:spPr>
        <p:txBody>
          <a:bodyPr wrap="square">
            <a:spAutoFit/>
          </a:bodyPr>
          <a:lstStyle/>
          <a:p>
            <a:pPr marL="0" lvl="1" algn="just"/>
            <a:r>
              <a:rPr lang="tr-TR" b="1" dirty="0" smtClean="0">
                <a:solidFill>
                  <a:srgbClr val="000000"/>
                </a:solidFill>
                <a:latin typeface="+mj-lt"/>
                <a:ea typeface="Tahoma" pitchFamily="34" charset="0"/>
                <a:cs typeface="Tahoma" pitchFamily="34" charset="0"/>
              </a:rPr>
              <a:t>Teknik Kütük İşlemleri (Tonilato İşlemleri):</a:t>
            </a:r>
          </a:p>
          <a:p>
            <a:pPr algn="just"/>
            <a:r>
              <a:rPr lang="tr-TR" dirty="0" smtClean="0">
                <a:solidFill>
                  <a:srgbClr val="000000"/>
                </a:solidFill>
                <a:latin typeface="+mj-lt"/>
                <a:ea typeface="Tahoma" pitchFamily="34" charset="0"/>
                <a:cs typeface="Tahoma" pitchFamily="34" charset="0"/>
              </a:rPr>
              <a:t>Teknelerin teknik kütük kaydının yapılarak tonilato belgelerinin düzenlendiği sistem Eylül 2009 itibariyle yenilenerek değiştirilen belge dizaynlarıyla devreye alındı. yeni hazırlanan teknik kütük sistemi gemi sicil ve bağlama kütüğü sistemlerine bilgi altyapısı oluşturmaktadır.</a:t>
            </a:r>
          </a:p>
          <a:p>
            <a:pPr algn="just"/>
            <a:endParaRPr lang="tr-TR" dirty="0" smtClean="0">
              <a:solidFill>
                <a:srgbClr val="000000"/>
              </a:solidFill>
              <a:latin typeface="+mj-lt"/>
              <a:ea typeface="Tahoma" pitchFamily="34" charset="0"/>
              <a:cs typeface="Tahoma" pitchFamily="34" charset="0"/>
            </a:endParaRPr>
          </a:p>
          <a:p>
            <a:pPr algn="just"/>
            <a:r>
              <a:rPr lang="tr-TR" b="1" dirty="0" smtClean="0">
                <a:solidFill>
                  <a:srgbClr val="000000"/>
                </a:solidFill>
                <a:latin typeface="+mj-lt"/>
                <a:ea typeface="Tahoma" pitchFamily="34" charset="0"/>
                <a:cs typeface="Tahoma" pitchFamily="34" charset="0"/>
              </a:rPr>
              <a:t>DEB İşlemleri:</a:t>
            </a:r>
          </a:p>
          <a:p>
            <a:pPr algn="just"/>
            <a:r>
              <a:rPr lang="tr-TR" dirty="0" smtClean="0">
                <a:solidFill>
                  <a:srgbClr val="000000"/>
                </a:solidFill>
                <a:latin typeface="+mj-lt"/>
                <a:ea typeface="Tahoma" pitchFamily="34" charset="0"/>
                <a:cs typeface="Tahoma" pitchFamily="34" charset="0"/>
              </a:rPr>
              <a:t>Denize Elverişlilik Belgesinin yapısının değiştirildiği teknik yönetmeliğe de uygun olarak 2009 yılının son bölümünde Denize Elverişlilik Belgesi hazırlanması ile ilgili çalışan sistemin yenilenmesi için çalışmalar yapıldı. 17 Ocak 2010 günü devreye alınan yeni sistem Liman Çıkış Belgesi, </a:t>
            </a:r>
            <a:r>
              <a:rPr lang="tr-TR" dirty="0" err="1" smtClean="0">
                <a:solidFill>
                  <a:srgbClr val="000000"/>
                </a:solidFill>
                <a:latin typeface="+mj-lt"/>
                <a:ea typeface="Tahoma" pitchFamily="34" charset="0"/>
                <a:cs typeface="Tahoma" pitchFamily="34" charset="0"/>
              </a:rPr>
              <a:t>ÖTV'si</a:t>
            </a:r>
            <a:r>
              <a:rPr lang="tr-TR" dirty="0" smtClean="0">
                <a:solidFill>
                  <a:srgbClr val="000000"/>
                </a:solidFill>
                <a:latin typeface="+mj-lt"/>
                <a:ea typeface="Tahoma" pitchFamily="34" charset="0"/>
                <a:cs typeface="Tahoma" pitchFamily="34" charset="0"/>
              </a:rPr>
              <a:t> indirilmiş yakıt uygulamaları ve diğer sistemlerle otomatik entegre edilecektir.</a:t>
            </a:r>
          </a:p>
          <a:p>
            <a:pPr algn="just"/>
            <a:endParaRPr lang="tr-TR" b="1" dirty="0" smtClean="0">
              <a:solidFill>
                <a:srgbClr val="000000"/>
              </a:solidFill>
              <a:latin typeface="+mj-lt"/>
              <a:ea typeface="Tahoma" pitchFamily="34" charset="0"/>
              <a:cs typeface="Tahoma" pitchFamily="34" charset="0"/>
            </a:endParaRPr>
          </a:p>
          <a:p>
            <a:pPr algn="just"/>
            <a:r>
              <a:rPr lang="tr-TR" b="1" dirty="0" smtClean="0">
                <a:solidFill>
                  <a:srgbClr val="000000"/>
                </a:solidFill>
                <a:latin typeface="+mj-lt"/>
                <a:ea typeface="Tahoma" pitchFamily="34" charset="0"/>
                <a:cs typeface="Tahoma" pitchFamily="34" charset="0"/>
              </a:rPr>
              <a:t>Bağlama Kütüğü İşlemleri:</a:t>
            </a:r>
          </a:p>
          <a:p>
            <a:pPr algn="just"/>
            <a:r>
              <a:rPr lang="tr-TR" dirty="0" smtClean="0">
                <a:solidFill>
                  <a:srgbClr val="000000"/>
                </a:solidFill>
                <a:latin typeface="+mj-lt"/>
                <a:ea typeface="Tahoma" pitchFamily="34" charset="0"/>
                <a:cs typeface="Tahoma" pitchFamily="34" charset="0"/>
              </a:rPr>
              <a:t>01 Temmuz 2009'da yürürlüğe giren yeni yönetmelik gereğince teknelerin kaydedilerek ruhsatname, kütük kayıt örneği, satış belgesi gibi belgelerinin düzenlenmesi, ile tekneler ile ilgili diğer işlemlerin yapılması sağlandı. 2010 yılında uygulamanın daha da geliştirilerek bilinen eksiklerinin giderilmesi planlanmaktadır.</a:t>
            </a: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44C7C163-67D6-4C9C-8723-B0A284654E5E}" type="slidenum">
              <a:rPr lang="tr-TR" smtClean="0"/>
              <a:pPr/>
              <a:t>4</a:t>
            </a:fld>
            <a:endParaRPr lang="tr-TR"/>
          </a:p>
        </p:txBody>
      </p:sp>
      <p:pic>
        <p:nvPicPr>
          <p:cNvPr id="93186" name="Picture 2"/>
          <p:cNvPicPr>
            <a:picLocks noChangeAspect="1" noChangeArrowheads="1"/>
          </p:cNvPicPr>
          <p:nvPr/>
        </p:nvPicPr>
        <p:blipFill>
          <a:blip r:embed="rId2" cstate="print"/>
          <a:srcRect/>
          <a:stretch>
            <a:fillRect/>
          </a:stretch>
        </p:blipFill>
        <p:spPr bwMode="auto">
          <a:xfrm>
            <a:off x="1835696" y="162589"/>
            <a:ext cx="5496469" cy="6218739"/>
          </a:xfrm>
          <a:prstGeom prst="rect">
            <a:avLst/>
          </a:prstGeom>
          <a:noFill/>
          <a:ln w="9525">
            <a:noFill/>
            <a:miter lim="800000"/>
            <a:headEnd/>
            <a:tailEnd/>
          </a:ln>
        </p:spPr>
      </p:pic>
      <p:sp>
        <p:nvSpPr>
          <p:cNvPr id="6" name="5 Dikdörtgen"/>
          <p:cNvSpPr/>
          <p:nvPr/>
        </p:nvSpPr>
        <p:spPr>
          <a:xfrm>
            <a:off x="35496" y="35332"/>
            <a:ext cx="2847190" cy="369332"/>
          </a:xfrm>
          <a:prstGeom prst="rect">
            <a:avLst/>
          </a:prstGeom>
        </p:spPr>
        <p:txBody>
          <a:bodyPr wrap="none">
            <a:spAutoFit/>
          </a:bodyPr>
          <a:lstStyle/>
          <a:p>
            <a:r>
              <a:rPr lang="tr-TR" dirty="0" smtClean="0">
                <a:solidFill>
                  <a:srgbClr val="FF0000"/>
                </a:solidFill>
                <a:effectLst>
                  <a:outerShdw blurRad="38100" dist="38100" dir="2700000" algn="tl">
                    <a:srgbClr val="000000">
                      <a:alpha val="43137"/>
                    </a:srgbClr>
                  </a:outerShdw>
                </a:effectLst>
              </a:rPr>
              <a:t>Bakanlığımızın Teşkilat Yapısı</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610394"/>
            <a:ext cx="7183438" cy="514350"/>
          </a:xfrm>
          <a:prstGeom prst="rect">
            <a:avLst/>
          </a:prstGeom>
          <a:noFill/>
          <a:ln w="9525">
            <a:noFill/>
            <a:miter lim="800000"/>
            <a:headEnd/>
            <a:tailEnd/>
          </a:ln>
          <a:effectLst/>
        </p:spPr>
        <p:txBody>
          <a:bodyPr/>
          <a:lstStyle/>
          <a:p>
            <a:pPr lvl="0">
              <a:lnSpc>
                <a:spcPct val="90000"/>
              </a:lnSpc>
              <a:spcBef>
                <a:spcPct val="20000"/>
              </a:spcBef>
              <a:buClr>
                <a:schemeClr val="accent2"/>
              </a:buClr>
              <a:defRPr/>
            </a:pPr>
            <a:r>
              <a:rPr lang="tr-TR" sz="2800" dirty="0" smtClean="0">
                <a:solidFill>
                  <a:srgbClr val="FF0000"/>
                </a:solidFill>
                <a:effectLst>
                  <a:outerShdw blurRad="38100" dist="38100" dir="2700000" algn="tl">
                    <a:srgbClr val="C0C0C0"/>
                  </a:outerShdw>
                </a:effectLst>
              </a:rPr>
              <a:t>Denizcilik Sektöründe Bilişim Faaliyetler</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40</a:t>
            </a:fld>
            <a:endParaRPr lang="tr-TR"/>
          </a:p>
        </p:txBody>
      </p:sp>
      <p:sp>
        <p:nvSpPr>
          <p:cNvPr id="5" name="4 Dikdörtgen"/>
          <p:cNvSpPr/>
          <p:nvPr/>
        </p:nvSpPr>
        <p:spPr>
          <a:xfrm>
            <a:off x="539552" y="1280949"/>
            <a:ext cx="8208912" cy="4524315"/>
          </a:xfrm>
          <a:prstGeom prst="rect">
            <a:avLst/>
          </a:prstGeom>
        </p:spPr>
        <p:txBody>
          <a:bodyPr wrap="square">
            <a:spAutoFit/>
          </a:bodyPr>
          <a:lstStyle/>
          <a:p>
            <a:pPr marL="0" lvl="1" algn="just"/>
            <a:r>
              <a:rPr lang="tr-TR" b="1" dirty="0" smtClean="0">
                <a:solidFill>
                  <a:srgbClr val="000000"/>
                </a:solidFill>
                <a:latin typeface="+mj-lt"/>
                <a:ea typeface="Tahoma" pitchFamily="34" charset="0"/>
                <a:cs typeface="Tahoma" pitchFamily="34" charset="0"/>
              </a:rPr>
              <a:t>Gemi Acenteleri Kayıt ve Bilgi Sistemi:</a:t>
            </a:r>
          </a:p>
          <a:p>
            <a:pPr algn="just"/>
            <a:r>
              <a:rPr lang="tr-TR" dirty="0" smtClean="0">
                <a:solidFill>
                  <a:srgbClr val="000000"/>
                </a:solidFill>
                <a:latin typeface="+mj-lt"/>
                <a:ea typeface="Tahoma" pitchFamily="34" charset="0"/>
                <a:cs typeface="Tahoma" pitchFamily="34" charset="0"/>
              </a:rPr>
              <a:t>Uygulama ile yetki belgesi verilen gemi acente şirketleri ve personel kayıtları elektronik ortamda tutulmaktadır. Web sitemiz aracılığı ile ilgili kuruluşlar tarafından bu belgelerin doğrulamaları yapılabilmektedir.</a:t>
            </a:r>
          </a:p>
          <a:p>
            <a:pPr algn="just"/>
            <a:endParaRPr lang="tr-TR" dirty="0" smtClean="0">
              <a:solidFill>
                <a:srgbClr val="000000"/>
              </a:solidFill>
              <a:latin typeface="+mj-lt"/>
              <a:ea typeface="Tahoma" pitchFamily="34" charset="0"/>
              <a:cs typeface="Tahoma" pitchFamily="34" charset="0"/>
            </a:endParaRPr>
          </a:p>
          <a:p>
            <a:pPr algn="just"/>
            <a:r>
              <a:rPr lang="tr-TR" b="1" dirty="0" smtClean="0">
                <a:solidFill>
                  <a:srgbClr val="000000"/>
                </a:solidFill>
                <a:latin typeface="+mj-lt"/>
                <a:ea typeface="Tahoma" pitchFamily="34" charset="0"/>
                <a:cs typeface="Tahoma" pitchFamily="34" charset="0"/>
              </a:rPr>
              <a:t>SHOD Liman Bilgileri Paylaşım Sistemi:</a:t>
            </a:r>
          </a:p>
          <a:p>
            <a:pPr algn="just"/>
            <a:r>
              <a:rPr lang="tr-TR" dirty="0" smtClean="0">
                <a:solidFill>
                  <a:srgbClr val="000000"/>
                </a:solidFill>
                <a:latin typeface="+mj-lt"/>
                <a:ea typeface="Tahoma" pitchFamily="34" charset="0"/>
                <a:cs typeface="Tahoma" pitchFamily="34" charset="0"/>
              </a:rPr>
              <a:t>Deniz Kuvvetleri, Seyir ve Hidrografi Dairesi Başkanlığı ile Liman Başkanlıklarımız arasındaki iletişim bu yazılım aracılığı ile sağlanmaktadır. Liman Başkanlıkları idari ve sorumluluk sahaları içerisinde meydana gelen değişikliklerden deniz haritalarına işlenmesi gerekenleri, uygulama aracılığı ile çevrimiçi olarak </a:t>
            </a:r>
            <a:r>
              <a:rPr lang="tr-TR" dirty="0" err="1" smtClean="0">
                <a:solidFill>
                  <a:srgbClr val="000000"/>
                </a:solidFill>
                <a:latin typeface="+mj-lt"/>
                <a:ea typeface="Tahoma" pitchFamily="34" charset="0"/>
                <a:cs typeface="Tahoma" pitchFamily="34" charset="0"/>
              </a:rPr>
              <a:t>SHODB'na</a:t>
            </a:r>
            <a:r>
              <a:rPr lang="tr-TR" dirty="0" smtClean="0">
                <a:solidFill>
                  <a:srgbClr val="000000"/>
                </a:solidFill>
                <a:latin typeface="+mj-lt"/>
                <a:ea typeface="Tahoma" pitchFamily="34" charset="0"/>
                <a:cs typeface="Tahoma" pitchFamily="34" charset="0"/>
              </a:rPr>
              <a:t> bildirebilmektedirler.</a:t>
            </a:r>
          </a:p>
          <a:p>
            <a:pPr algn="just"/>
            <a:endParaRPr lang="tr-TR" dirty="0" smtClean="0">
              <a:solidFill>
                <a:srgbClr val="000000"/>
              </a:solidFill>
              <a:latin typeface="+mj-lt"/>
              <a:ea typeface="Tahoma" pitchFamily="34" charset="0"/>
              <a:cs typeface="Tahoma" pitchFamily="34" charset="0"/>
            </a:endParaRPr>
          </a:p>
          <a:p>
            <a:pPr algn="just"/>
            <a:r>
              <a:rPr lang="tr-TR" b="1" dirty="0" smtClean="0">
                <a:solidFill>
                  <a:srgbClr val="000000"/>
                </a:solidFill>
                <a:latin typeface="+mj-lt"/>
                <a:ea typeface="Tahoma" pitchFamily="34" charset="0"/>
                <a:cs typeface="Tahoma" pitchFamily="34" charset="0"/>
              </a:rPr>
              <a:t>Kılavuzluk Bilgi Sistemi:</a:t>
            </a:r>
          </a:p>
          <a:p>
            <a:pPr algn="just"/>
            <a:r>
              <a:rPr lang="tr-TR" dirty="0" err="1" smtClean="0">
                <a:solidFill>
                  <a:srgbClr val="000000"/>
                </a:solidFill>
                <a:latin typeface="+mj-lt"/>
                <a:ea typeface="Tahoma" pitchFamily="34" charset="0"/>
                <a:cs typeface="Tahoma" pitchFamily="34" charset="0"/>
              </a:rPr>
              <a:t>Klavuzluk</a:t>
            </a:r>
            <a:r>
              <a:rPr lang="tr-TR" dirty="0" smtClean="0">
                <a:solidFill>
                  <a:srgbClr val="000000"/>
                </a:solidFill>
                <a:latin typeface="+mj-lt"/>
                <a:ea typeface="Tahoma" pitchFamily="34" charset="0"/>
                <a:cs typeface="Tahoma" pitchFamily="34" charset="0"/>
              </a:rPr>
              <a:t> ve </a:t>
            </a:r>
            <a:r>
              <a:rPr lang="tr-TR" dirty="0" err="1" smtClean="0">
                <a:solidFill>
                  <a:srgbClr val="000000"/>
                </a:solidFill>
                <a:latin typeface="+mj-lt"/>
                <a:ea typeface="Tahoma" pitchFamily="34" charset="0"/>
                <a:cs typeface="Tahoma" pitchFamily="34" charset="0"/>
              </a:rPr>
              <a:t>Romörkör</a:t>
            </a:r>
            <a:r>
              <a:rPr lang="tr-TR" dirty="0" smtClean="0">
                <a:solidFill>
                  <a:srgbClr val="000000"/>
                </a:solidFill>
                <a:latin typeface="+mj-lt"/>
                <a:ea typeface="Tahoma" pitchFamily="34" charset="0"/>
                <a:cs typeface="Tahoma" pitchFamily="34" charset="0"/>
              </a:rPr>
              <a:t> hizmeti veren kamu ve özel teşkilatları, vermiş oldukları hizmetin detaylarını bu yazılım aracılığı ile Bakanlığımıza bildirmektedirler. Yapılan bildirimler, "kamu payı" </a:t>
            </a:r>
            <a:r>
              <a:rPr lang="tr-TR" dirty="0" err="1" smtClean="0">
                <a:solidFill>
                  <a:srgbClr val="000000"/>
                </a:solidFill>
                <a:latin typeface="+mj-lt"/>
                <a:ea typeface="Tahoma" pitchFamily="34" charset="0"/>
                <a:cs typeface="Tahoma" pitchFamily="34" charset="0"/>
              </a:rPr>
              <a:t>nın</a:t>
            </a:r>
            <a:r>
              <a:rPr lang="tr-TR" dirty="0" smtClean="0">
                <a:solidFill>
                  <a:srgbClr val="000000"/>
                </a:solidFill>
                <a:latin typeface="+mj-lt"/>
                <a:ea typeface="Tahoma" pitchFamily="34" charset="0"/>
                <a:cs typeface="Tahoma" pitchFamily="34" charset="0"/>
              </a:rPr>
              <a:t> takip edilebilmesi açısından önem taşımaktadır.</a:t>
            </a: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538386"/>
            <a:ext cx="7183438" cy="514350"/>
          </a:xfrm>
          <a:prstGeom prst="rect">
            <a:avLst/>
          </a:prstGeom>
          <a:noFill/>
          <a:ln w="9525">
            <a:noFill/>
            <a:miter lim="800000"/>
            <a:headEnd/>
            <a:tailEnd/>
          </a:ln>
          <a:effectLst/>
        </p:spPr>
        <p:txBody>
          <a:bodyPr/>
          <a:lstStyle/>
          <a:p>
            <a:pPr lvl="0">
              <a:lnSpc>
                <a:spcPct val="90000"/>
              </a:lnSpc>
              <a:spcBef>
                <a:spcPct val="20000"/>
              </a:spcBef>
              <a:buClr>
                <a:schemeClr val="accent2"/>
              </a:buClr>
              <a:defRPr/>
            </a:pPr>
            <a:r>
              <a:rPr lang="tr-TR" sz="2800" dirty="0" smtClean="0">
                <a:solidFill>
                  <a:srgbClr val="FF0000"/>
                </a:solidFill>
                <a:effectLst>
                  <a:outerShdw blurRad="38100" dist="38100" dir="2700000" algn="tl">
                    <a:srgbClr val="C0C0C0"/>
                  </a:outerShdw>
                </a:effectLst>
              </a:rPr>
              <a:t>Denizcilik Sektöründe Bilişim Faaliyetler</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41</a:t>
            </a:fld>
            <a:endParaRPr lang="tr-TR"/>
          </a:p>
        </p:txBody>
      </p:sp>
      <p:sp>
        <p:nvSpPr>
          <p:cNvPr id="5" name="4 Dikdörtgen"/>
          <p:cNvSpPr/>
          <p:nvPr/>
        </p:nvSpPr>
        <p:spPr>
          <a:xfrm>
            <a:off x="539552" y="1269915"/>
            <a:ext cx="8208912" cy="4247317"/>
          </a:xfrm>
          <a:prstGeom prst="rect">
            <a:avLst/>
          </a:prstGeom>
        </p:spPr>
        <p:txBody>
          <a:bodyPr wrap="square">
            <a:spAutoFit/>
          </a:bodyPr>
          <a:lstStyle/>
          <a:p>
            <a:pPr marL="0" lvl="1" algn="just"/>
            <a:r>
              <a:rPr lang="tr-TR" b="1" dirty="0" smtClean="0">
                <a:latin typeface="+mj-lt"/>
              </a:rPr>
              <a:t> </a:t>
            </a:r>
            <a:r>
              <a:rPr lang="tr-TR" b="1" dirty="0" smtClean="0">
                <a:solidFill>
                  <a:srgbClr val="000000"/>
                </a:solidFill>
                <a:latin typeface="+mj-lt"/>
                <a:ea typeface="Tahoma" pitchFamily="34" charset="0"/>
                <a:cs typeface="Tahoma" pitchFamily="34" charset="0"/>
              </a:rPr>
              <a:t>ADFSBS – Amatör Denizcilik Federasyonu Sınav Bilgi Sistemi:</a:t>
            </a:r>
          </a:p>
          <a:p>
            <a:pPr algn="just"/>
            <a:r>
              <a:rPr lang="tr-TR" dirty="0" smtClean="0">
                <a:solidFill>
                  <a:srgbClr val="000000"/>
                </a:solidFill>
                <a:latin typeface="+mj-lt"/>
                <a:ea typeface="Tahoma" pitchFamily="34" charset="0"/>
                <a:cs typeface="Tahoma" pitchFamily="34" charset="0"/>
              </a:rPr>
              <a:t>Amatör Denizci Belgesi (ADB) ve Kısa Mesafe Telsiz Belgesi (KMT) başvurularının online olarak yapılabilmesi, ADB ve KMT sınavlarının, sınav merkezlerinde online olarak yapılabilmesi, Sınav sonuçlarının hemen sınav bitiminde açıklanabilmesi, Belgelerin ADFSBS uygulaması yardımı ile kısa sürede hazırlanabilmesi sağlanmıştır.</a:t>
            </a:r>
          </a:p>
          <a:p>
            <a:pPr algn="just"/>
            <a:endParaRPr lang="tr-TR" b="1" dirty="0" smtClean="0">
              <a:solidFill>
                <a:srgbClr val="000000"/>
              </a:solidFill>
              <a:latin typeface="+mj-lt"/>
              <a:ea typeface="Tahoma" pitchFamily="34" charset="0"/>
              <a:cs typeface="Tahoma" pitchFamily="34" charset="0"/>
            </a:endParaRPr>
          </a:p>
          <a:p>
            <a:pPr algn="just"/>
            <a:r>
              <a:rPr lang="tr-TR" b="1" dirty="0" smtClean="0">
                <a:solidFill>
                  <a:srgbClr val="000000"/>
                </a:solidFill>
                <a:latin typeface="+mj-lt"/>
                <a:ea typeface="Tahoma" pitchFamily="34" charset="0"/>
                <a:cs typeface="Tahoma" pitchFamily="34" charset="0"/>
              </a:rPr>
              <a:t>Sabıka Bilgi Sistemi(SABİS):</a:t>
            </a:r>
          </a:p>
          <a:p>
            <a:r>
              <a:rPr lang="tr-TR" dirty="0" smtClean="0">
                <a:solidFill>
                  <a:srgbClr val="000000"/>
                </a:solidFill>
                <a:latin typeface="+mj-lt"/>
                <a:ea typeface="Tahoma" pitchFamily="34" charset="0"/>
                <a:cs typeface="Tahoma" pitchFamily="34" charset="0"/>
              </a:rPr>
              <a:t>Türk bayraklı ve yabancı bayraklı gemilerinin sabıka kayıtlarının tutulması ve takibi tek bir merkezden yapılacaktır, bütün projelere (YEB,DEB,</a:t>
            </a:r>
            <a:r>
              <a:rPr lang="tr-TR" dirty="0" err="1" smtClean="0">
                <a:solidFill>
                  <a:srgbClr val="000000"/>
                </a:solidFill>
                <a:latin typeface="+mj-lt"/>
                <a:ea typeface="Tahoma" pitchFamily="34" charset="0"/>
                <a:cs typeface="Tahoma" pitchFamily="34" charset="0"/>
              </a:rPr>
              <a:t>OTV'siz</a:t>
            </a:r>
            <a:r>
              <a:rPr lang="tr-TR" dirty="0" smtClean="0">
                <a:solidFill>
                  <a:srgbClr val="000000"/>
                </a:solidFill>
                <a:latin typeface="+mj-lt"/>
                <a:ea typeface="Tahoma" pitchFamily="34" charset="0"/>
                <a:cs typeface="Tahoma" pitchFamily="34" charset="0"/>
              </a:rPr>
              <a:t> yakıt vs.) sabıkalı gemi bilgileri otomatik olarak sağlanabilecek.</a:t>
            </a:r>
          </a:p>
          <a:p>
            <a:endParaRPr lang="tr-TR" dirty="0" smtClean="0">
              <a:solidFill>
                <a:srgbClr val="000000"/>
              </a:solidFill>
              <a:latin typeface="+mj-lt"/>
              <a:ea typeface="Tahoma" pitchFamily="34" charset="0"/>
              <a:cs typeface="Tahoma" pitchFamily="34" charset="0"/>
            </a:endParaRPr>
          </a:p>
          <a:p>
            <a:r>
              <a:rPr lang="tr-TR" b="1" dirty="0" smtClean="0">
                <a:solidFill>
                  <a:srgbClr val="000000"/>
                </a:solidFill>
                <a:latin typeface="+mj-lt"/>
                <a:ea typeface="Tahoma" pitchFamily="34" charset="0"/>
                <a:cs typeface="Tahoma" pitchFamily="34" charset="0"/>
              </a:rPr>
              <a:t>Deniz Kazaları:</a:t>
            </a:r>
          </a:p>
          <a:p>
            <a:r>
              <a:rPr lang="tr-TR" dirty="0" smtClean="0">
                <a:solidFill>
                  <a:srgbClr val="000000"/>
                </a:solidFill>
                <a:latin typeface="+mj-lt"/>
                <a:ea typeface="Tahoma" pitchFamily="34" charset="0"/>
                <a:cs typeface="Tahoma" pitchFamily="34" charset="0"/>
              </a:rPr>
              <a:t>Ana Arama ve Kurtarma Koordinasyon Merkezi tarafınca girilen kaza bilgileri ve  sorgulamaları yer almaktadır. Bu bilgiler aynı zamanda web sayfasında sorgulanabilir durumdadır.</a:t>
            </a:r>
            <a:endParaRPr lang="tr-TR" sz="1700" dirty="0" smtClean="0">
              <a:solidFill>
                <a:srgbClr val="000000"/>
              </a:solidFill>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56914" y="260648"/>
            <a:ext cx="7183438" cy="514350"/>
          </a:xfrm>
          <a:prstGeom prst="rect">
            <a:avLst/>
          </a:prstGeom>
          <a:noFill/>
          <a:ln w="9525">
            <a:noFill/>
            <a:miter lim="800000"/>
            <a:headEnd/>
            <a:tailEnd/>
          </a:ln>
          <a:effectLst/>
        </p:spPr>
        <p:txBody>
          <a:bodyPr/>
          <a:lstStyle/>
          <a:p>
            <a:pPr lvl="0">
              <a:lnSpc>
                <a:spcPct val="90000"/>
              </a:lnSpc>
              <a:spcBef>
                <a:spcPct val="20000"/>
              </a:spcBef>
              <a:buClr>
                <a:schemeClr val="accent2"/>
              </a:buClr>
              <a:defRPr/>
            </a:pPr>
            <a:r>
              <a:rPr lang="tr-TR" sz="2800" dirty="0" smtClean="0">
                <a:solidFill>
                  <a:srgbClr val="FF0000"/>
                </a:solidFill>
                <a:effectLst>
                  <a:outerShdw blurRad="38100" dist="38100" dir="2700000" algn="tl">
                    <a:srgbClr val="C0C0C0"/>
                  </a:outerShdw>
                </a:effectLst>
              </a:rPr>
              <a:t>Denizcilik Sektöründe Bilişim Faaliyetler</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42</a:t>
            </a:fld>
            <a:endParaRPr lang="tr-TR"/>
          </a:p>
        </p:txBody>
      </p:sp>
      <p:sp>
        <p:nvSpPr>
          <p:cNvPr id="5" name="4 Dikdörtgen"/>
          <p:cNvSpPr/>
          <p:nvPr/>
        </p:nvSpPr>
        <p:spPr>
          <a:xfrm>
            <a:off x="539552" y="821025"/>
            <a:ext cx="8208912" cy="5632311"/>
          </a:xfrm>
          <a:prstGeom prst="rect">
            <a:avLst/>
          </a:prstGeom>
        </p:spPr>
        <p:txBody>
          <a:bodyPr wrap="square">
            <a:spAutoFit/>
          </a:bodyPr>
          <a:lstStyle/>
          <a:p>
            <a:pPr algn="just"/>
            <a:r>
              <a:rPr lang="tr-TR" b="1" dirty="0" err="1" smtClean="0">
                <a:solidFill>
                  <a:srgbClr val="000000"/>
                </a:solidFill>
                <a:latin typeface="+mj-lt"/>
                <a:ea typeface="Tahoma" pitchFamily="34" charset="0"/>
                <a:cs typeface="Tahoma" pitchFamily="34" charset="0"/>
              </a:rPr>
              <a:t>Acenta</a:t>
            </a:r>
            <a:r>
              <a:rPr lang="tr-TR" b="1" dirty="0" smtClean="0">
                <a:solidFill>
                  <a:srgbClr val="000000"/>
                </a:solidFill>
                <a:latin typeface="+mj-lt"/>
                <a:ea typeface="Tahoma" pitchFamily="34" charset="0"/>
                <a:cs typeface="Tahoma" pitchFamily="34" charset="0"/>
              </a:rPr>
              <a:t>:</a:t>
            </a:r>
          </a:p>
          <a:p>
            <a:pPr algn="just"/>
            <a:r>
              <a:rPr lang="tr-TR" dirty="0" smtClean="0">
                <a:solidFill>
                  <a:srgbClr val="000000"/>
                </a:solidFill>
                <a:latin typeface="+mj-lt"/>
                <a:ea typeface="Tahoma" pitchFamily="34" charset="0"/>
                <a:cs typeface="Tahoma" pitchFamily="34" charset="0"/>
              </a:rPr>
              <a:t>Kabotaj hattında sefer yapan gemilerin Yola Elverişlilik Belgesi bilgilerini ve bu gemideki mürettebatı girerek belgelendirme işleminin sağlanması amacıyla hazırlanan programdır.</a:t>
            </a:r>
          </a:p>
          <a:p>
            <a:pPr algn="just"/>
            <a:endParaRPr lang="tr-TR" dirty="0" smtClean="0">
              <a:solidFill>
                <a:srgbClr val="000000"/>
              </a:solidFill>
              <a:latin typeface="+mj-lt"/>
              <a:ea typeface="Tahoma" pitchFamily="34" charset="0"/>
              <a:cs typeface="Tahoma" pitchFamily="34" charset="0"/>
            </a:endParaRPr>
          </a:p>
          <a:p>
            <a:pPr algn="just"/>
            <a:r>
              <a:rPr lang="tr-TR" b="1" dirty="0" smtClean="0">
                <a:solidFill>
                  <a:srgbClr val="000000"/>
                </a:solidFill>
                <a:latin typeface="+mj-lt"/>
                <a:ea typeface="Tahoma" pitchFamily="34" charset="0"/>
                <a:cs typeface="Tahoma" pitchFamily="34" charset="0"/>
              </a:rPr>
              <a:t>Deniz Haydutluğu Bilgi Sistemi:</a:t>
            </a:r>
          </a:p>
          <a:p>
            <a:pPr algn="just"/>
            <a:r>
              <a:rPr lang="tr-TR" dirty="0" smtClean="0">
                <a:solidFill>
                  <a:srgbClr val="000000"/>
                </a:solidFill>
                <a:latin typeface="+mj-lt"/>
                <a:ea typeface="Tahoma" pitchFamily="34" charset="0"/>
                <a:cs typeface="Tahoma" pitchFamily="34" charset="0"/>
              </a:rPr>
              <a:t>Son zamanlarda Aden Körfezi/Somali kıyılarında artış gösteren deniz haydutluğu faaliyetleriyle ilgili olarak; söz konusu deniz alanından geçiş yapacak olan gemilerin geçiş bilgilerinin bölgede görev yapan askeri gemilere bildirilmesinin kolaylaştırılması, gemilere imkân ve kabiliyetler elverdikçe koruma hizmetinin sağlanabilmesi, yayımlanan duyuruların ve gerek ulusal ve gerekse de uluslararası organizasyonlar tarafından yayımlanan ve rehber niteliğinde olan bilgi ve belgelerin gemi kaptanlarına, donatanlarına ve acentelerine daha hızlı ve etkin bir şekilde duyurulabilmesi amacıyla Deniz Haydutluğu Bilgi Sistemi oluşturulmuştur.</a:t>
            </a:r>
          </a:p>
          <a:p>
            <a:pPr algn="just"/>
            <a:endParaRPr lang="tr-TR" dirty="0" smtClean="0">
              <a:solidFill>
                <a:srgbClr val="000000"/>
              </a:solidFill>
              <a:latin typeface="+mj-lt"/>
              <a:ea typeface="Tahoma" pitchFamily="34" charset="0"/>
              <a:cs typeface="Tahoma" pitchFamily="34" charset="0"/>
            </a:endParaRPr>
          </a:p>
          <a:p>
            <a:pPr algn="just"/>
            <a:r>
              <a:rPr lang="tr-TR" b="1" dirty="0" smtClean="0">
                <a:solidFill>
                  <a:srgbClr val="000000"/>
                </a:solidFill>
                <a:latin typeface="+mj-lt"/>
                <a:ea typeface="Tahoma" pitchFamily="34" charset="0"/>
                <a:cs typeface="Tahoma" pitchFamily="34" charset="0"/>
              </a:rPr>
              <a:t>Yetkilendirilen Firma ve Kişiler:</a:t>
            </a:r>
          </a:p>
          <a:p>
            <a:pPr algn="just"/>
            <a:r>
              <a:rPr lang="tr-TR" dirty="0" smtClean="0">
                <a:solidFill>
                  <a:srgbClr val="000000"/>
                </a:solidFill>
                <a:latin typeface="+mj-lt"/>
                <a:ea typeface="Tahoma" pitchFamily="34" charset="0"/>
                <a:cs typeface="Tahoma" pitchFamily="34" charset="0"/>
              </a:rPr>
              <a:t>Gemilerin Teknik Yönetmeliği kapsamında yetkilendirilen kişiler, Gemilerin Ölçme Yönetmeliği kapsamında yetkilendirilen personel, Piyasa Gözetimi ve Denetimi personeli, Gazdan Arındırma uzmanları, Gemi Boya </a:t>
            </a:r>
            <a:r>
              <a:rPr lang="tr-TR" dirty="0" err="1" smtClean="0">
                <a:solidFill>
                  <a:srgbClr val="000000"/>
                </a:solidFill>
                <a:latin typeface="+mj-lt"/>
                <a:ea typeface="Tahoma" pitchFamily="34" charset="0"/>
                <a:cs typeface="Tahoma" pitchFamily="34" charset="0"/>
              </a:rPr>
              <a:t>denetmenleri</a:t>
            </a:r>
            <a:r>
              <a:rPr lang="tr-TR" dirty="0" smtClean="0">
                <a:solidFill>
                  <a:srgbClr val="000000"/>
                </a:solidFill>
                <a:latin typeface="+mj-lt"/>
                <a:ea typeface="Tahoma" pitchFamily="34" charset="0"/>
                <a:cs typeface="Tahoma" pitchFamily="34" charset="0"/>
              </a:rPr>
              <a:t>, Saç Kalınlık Ölçüm firmaları, Sualtı </a:t>
            </a:r>
            <a:r>
              <a:rPr lang="tr-TR" dirty="0" err="1" smtClean="0">
                <a:solidFill>
                  <a:srgbClr val="000000"/>
                </a:solidFill>
                <a:latin typeface="+mj-lt"/>
                <a:ea typeface="Tahoma" pitchFamily="34" charset="0"/>
                <a:cs typeface="Tahoma" pitchFamily="34" charset="0"/>
              </a:rPr>
              <a:t>Sörveyi</a:t>
            </a:r>
            <a:r>
              <a:rPr lang="tr-TR" dirty="0" smtClean="0">
                <a:solidFill>
                  <a:srgbClr val="000000"/>
                </a:solidFill>
                <a:latin typeface="+mj-lt"/>
                <a:ea typeface="Tahoma" pitchFamily="34" charset="0"/>
                <a:cs typeface="Tahoma" pitchFamily="34" charset="0"/>
              </a:rPr>
              <a:t> yapan firmalar bu uygulama aracılığıyla takip edilmektedir. </a:t>
            </a:r>
          </a:p>
        </p:txBody>
      </p:sp>
    </p:spTree>
    <p:extLst>
      <p:ext uri="{BB962C8B-B14F-4D97-AF65-F5344CB8AC3E}">
        <p14:creationId xmlns="" xmlns:p14="http://schemas.microsoft.com/office/powerpoint/2010/main" val="1459293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7884368" y="5877272"/>
            <a:ext cx="1153515" cy="898277"/>
          </a:xfrm>
          <a:prstGeom prst="rect">
            <a:avLst/>
          </a:prstGeom>
          <a:noFill/>
          <a:ln w="9525">
            <a:noFill/>
            <a:round/>
            <a:headEnd/>
            <a:tailEnd/>
          </a:ln>
          <a:effectLst/>
        </p:spPr>
      </p:pic>
      <p:sp>
        <p:nvSpPr>
          <p:cNvPr id="16" name="TextBox 15"/>
          <p:cNvSpPr txBox="1"/>
          <p:nvPr/>
        </p:nvSpPr>
        <p:spPr>
          <a:xfrm>
            <a:off x="395536" y="1321453"/>
            <a:ext cx="7992888" cy="4195779"/>
          </a:xfrm>
          <a:prstGeom prst="rect">
            <a:avLst/>
          </a:prstGeom>
          <a:noFill/>
        </p:spPr>
        <p:txBody>
          <a:bodyPr wrap="square" lIns="82945" tIns="41473" rIns="82945" bIns="41473" rtlCol="0">
            <a:spAutoFit/>
          </a:bodyPr>
          <a:lstStyle/>
          <a:p>
            <a:pPr algn="just">
              <a:lnSpc>
                <a:spcPct val="150000"/>
              </a:lnSpc>
            </a:pPr>
            <a:r>
              <a:rPr lang="tr-TR" dirty="0" smtClean="0">
                <a:latin typeface="+mj-lt"/>
                <a:ea typeface="Tahoma" pitchFamily="34" charset="0"/>
                <a:cs typeface="Tahoma" pitchFamily="34" charset="0"/>
              </a:rPr>
              <a:t>Kamu hizmetlerinin ortak platformda, tek kapıdan (portal) sunumu ve vatandaşın Devlet hizmetlerine elektronik ortamdan güvenli ve etkin bir şekilde erişimini sağlayacak olan e-Devlet Kapısı’nın kurulması, işletilmesi ve yönetilmesi görev ve sorumluluğu 20.04.2006 tarihli ve 26145 sayılı </a:t>
            </a:r>
            <a:r>
              <a:rPr lang="tr-TR" dirty="0" smtClean="0">
                <a:solidFill>
                  <a:srgbClr val="FF0000"/>
                </a:solidFill>
                <a:latin typeface="+mj-lt"/>
                <a:ea typeface="Tahoma" pitchFamily="34" charset="0"/>
                <a:cs typeface="Tahoma" pitchFamily="34" charset="0"/>
              </a:rPr>
              <a:t>Resmî</a:t>
            </a:r>
            <a:r>
              <a:rPr lang="tr-TR" dirty="0" smtClean="0">
                <a:latin typeface="+mj-lt"/>
                <a:ea typeface="Tahoma" pitchFamily="34" charset="0"/>
                <a:cs typeface="Tahoma" pitchFamily="34" charset="0"/>
              </a:rPr>
              <a:t> </a:t>
            </a:r>
            <a:r>
              <a:rPr lang="tr-TR" dirty="0" smtClean="0">
                <a:solidFill>
                  <a:srgbClr val="FF0000"/>
                </a:solidFill>
                <a:latin typeface="+mj-lt"/>
                <a:ea typeface="Tahoma" pitchFamily="34" charset="0"/>
                <a:cs typeface="Tahoma" pitchFamily="34" charset="0"/>
              </a:rPr>
              <a:t>Gazete’de</a:t>
            </a:r>
            <a:r>
              <a:rPr lang="tr-TR" dirty="0" smtClean="0">
                <a:latin typeface="+mj-lt"/>
                <a:ea typeface="Tahoma" pitchFamily="34" charset="0"/>
                <a:cs typeface="Tahoma" pitchFamily="34" charset="0"/>
              </a:rPr>
              <a:t> yayımlanarak yürürlüğe giren, 24.03.2006 tarihli ve 2006/10316 sayılı Bakanlar Kurulu Kararı ile Başbakanlık adına Ulaştırma Bakanlığı’na verilmiştir. </a:t>
            </a:r>
          </a:p>
          <a:p>
            <a:pPr algn="just">
              <a:lnSpc>
                <a:spcPct val="150000"/>
              </a:lnSpc>
            </a:pPr>
            <a:endParaRPr lang="tr-TR" dirty="0" smtClean="0">
              <a:latin typeface="+mj-lt"/>
              <a:ea typeface="Tahoma" pitchFamily="34" charset="0"/>
              <a:cs typeface="Tahoma" pitchFamily="34" charset="0"/>
            </a:endParaRPr>
          </a:p>
          <a:p>
            <a:pPr algn="just">
              <a:lnSpc>
                <a:spcPct val="150000"/>
              </a:lnSpc>
            </a:pPr>
            <a:r>
              <a:rPr lang="tr-TR" dirty="0" smtClean="0">
                <a:latin typeface="+mj-lt"/>
                <a:ea typeface="Tahoma" pitchFamily="34" charset="0"/>
                <a:cs typeface="Tahoma" pitchFamily="34" charset="0"/>
              </a:rPr>
              <a:t>Kamu kurum ve kuruluşları, Ulaştırma Bakanlığınca bu Karar çerçevesinde talep edilecek her türlü bilgi, belge ve desteği sağlamak ve Türksat Uydu Haberleşme ve Kablo TV İşletme A.Ş.'nin işin yürütülmesine dair önerilerine uymakla yükümlüdür.</a:t>
            </a:r>
          </a:p>
        </p:txBody>
      </p:sp>
      <p:sp>
        <p:nvSpPr>
          <p:cNvPr id="8" name="TextBox 5"/>
          <p:cNvSpPr txBox="1"/>
          <p:nvPr/>
        </p:nvSpPr>
        <p:spPr>
          <a:xfrm>
            <a:off x="467545" y="538093"/>
            <a:ext cx="6912767" cy="514643"/>
          </a:xfrm>
          <a:prstGeom prst="rect">
            <a:avLst/>
          </a:prstGeom>
          <a:noFill/>
        </p:spPr>
        <p:txBody>
          <a:bodyPr wrap="square" lIns="82945" tIns="41473" rIns="82945" bIns="41473" rtlCol="0">
            <a:spAutoFit/>
          </a:bodyPr>
          <a:lstStyle/>
          <a:p>
            <a:r>
              <a:rPr lang="tr-TR" sz="2800" dirty="0" smtClean="0">
                <a:solidFill>
                  <a:srgbClr val="FF0000"/>
                </a:solidFill>
                <a:effectLst>
                  <a:outerShdw blurRad="38100" dist="38100" dir="2700000" algn="tl">
                    <a:srgbClr val="000000">
                      <a:alpha val="43137"/>
                    </a:srgbClr>
                  </a:outerShdw>
                </a:effectLst>
              </a:rPr>
              <a:t>e-Devlet Kapısı  -  Bakanlar Kurulu Kararı</a:t>
            </a:r>
          </a:p>
        </p:txBody>
      </p:sp>
      <p:sp>
        <p:nvSpPr>
          <p:cNvPr id="9" name="8 Slayt Numarası Yer Tutucusu"/>
          <p:cNvSpPr>
            <a:spLocks noGrp="1"/>
          </p:cNvSpPr>
          <p:nvPr>
            <p:ph type="sldNum" sz="quarter" idx="12"/>
          </p:nvPr>
        </p:nvSpPr>
        <p:spPr/>
        <p:txBody>
          <a:bodyPr/>
          <a:lstStyle/>
          <a:p>
            <a:fld id="{44C7C163-67D6-4C9C-8723-B0A284654E5E}" type="slidenum">
              <a:rPr lang="tr-TR" smtClean="0"/>
              <a:pPr/>
              <a:t>43</a:t>
            </a:fld>
            <a:endParaRPr lang="tr-T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7475955" y="5778340"/>
            <a:ext cx="1153515" cy="898277"/>
          </a:xfrm>
          <a:prstGeom prst="rect">
            <a:avLst/>
          </a:prstGeom>
          <a:noFill/>
          <a:ln w="9525">
            <a:noFill/>
            <a:round/>
            <a:headEnd/>
            <a:tailEnd/>
          </a:ln>
          <a:effectLst/>
        </p:spPr>
      </p:pic>
      <p:sp>
        <p:nvSpPr>
          <p:cNvPr id="16" name="TextBox 15"/>
          <p:cNvSpPr txBox="1"/>
          <p:nvPr/>
        </p:nvSpPr>
        <p:spPr>
          <a:xfrm>
            <a:off x="285210" y="1484784"/>
            <a:ext cx="8031206" cy="2949284"/>
          </a:xfrm>
          <a:prstGeom prst="rect">
            <a:avLst/>
          </a:prstGeom>
          <a:noFill/>
        </p:spPr>
        <p:txBody>
          <a:bodyPr wrap="square" lIns="82945" tIns="41473" rIns="82945" bIns="41473" rtlCol="0">
            <a:spAutoFit/>
          </a:bodyPr>
          <a:lstStyle/>
          <a:p>
            <a:pPr algn="just">
              <a:lnSpc>
                <a:spcPct val="150000"/>
              </a:lnSpc>
            </a:pPr>
            <a:r>
              <a:rPr lang="tr-TR" dirty="0" smtClean="0">
                <a:latin typeface="+mj-lt"/>
                <a:ea typeface="Tahoma" pitchFamily="34" charset="0"/>
                <a:cs typeface="Tahoma" pitchFamily="34" charset="0"/>
              </a:rPr>
              <a:t>10.08.2006 tarih ve 26255 sayılı Resmi Gazete’de yayımlanan, 2006/22 sayılı Başbakanlık Genelgesi gereği, kamu hizmetlerinin elektronik ortamda, ortak bir platformda ve vatandaş odaklı sunumu için iş süreçlerinin gözden geçirilmesi, içerik yönetimi, entegrasyon ile ilgili standartlar ve gerekli hukuki düzenlemeler konusundaki çalışmalar, Ulaştırma Bakanlığı koordinasyonunda ve ilgili kamu kurum ve kuruluşlarının etkin katılımıyla Türksat Uydu Haberleşme Kablo TV ve İşletme A.Ş. tarafından yürütülmektedir.</a:t>
            </a:r>
            <a:endParaRPr lang="tr-TR" dirty="0" smtClean="0">
              <a:solidFill>
                <a:schemeClr val="bg1"/>
              </a:solidFill>
            </a:endParaRPr>
          </a:p>
        </p:txBody>
      </p:sp>
      <p:pic>
        <p:nvPicPr>
          <p:cNvPr id="58370" name="Picture 2" descr="http://www.ozgurbakis.com/wp-content/uploads/2010/09/yonetmelik-resmi-gazete.jpg"/>
          <p:cNvPicPr>
            <a:picLocks noChangeAspect="1" noChangeArrowheads="1"/>
          </p:cNvPicPr>
          <p:nvPr/>
        </p:nvPicPr>
        <p:blipFill>
          <a:blip r:embed="rId4" cstate="print"/>
          <a:srcRect b="36149"/>
          <a:stretch>
            <a:fillRect/>
          </a:stretch>
        </p:blipFill>
        <p:spPr bwMode="auto">
          <a:xfrm rot="692450">
            <a:off x="5648609" y="4907090"/>
            <a:ext cx="2938526" cy="17015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5"/>
          <p:cNvSpPr txBox="1"/>
          <p:nvPr/>
        </p:nvSpPr>
        <p:spPr>
          <a:xfrm>
            <a:off x="323529" y="754117"/>
            <a:ext cx="6912767" cy="514643"/>
          </a:xfrm>
          <a:prstGeom prst="rect">
            <a:avLst/>
          </a:prstGeom>
          <a:noFill/>
        </p:spPr>
        <p:txBody>
          <a:bodyPr wrap="square" lIns="82945" tIns="41473" rIns="82945" bIns="41473" rtlCol="0">
            <a:spAutoFit/>
          </a:bodyPr>
          <a:lstStyle/>
          <a:p>
            <a:r>
              <a:rPr lang="tr-TR" sz="2800" dirty="0" smtClean="0">
                <a:solidFill>
                  <a:srgbClr val="FF0000"/>
                </a:solidFill>
                <a:effectLst>
                  <a:outerShdw blurRad="38100" dist="38100" dir="2700000" algn="tl">
                    <a:srgbClr val="000000">
                      <a:alpha val="43137"/>
                    </a:srgbClr>
                  </a:outerShdw>
                </a:effectLst>
              </a:rPr>
              <a:t>e-Devlet Kapısı  -  Başbakanlık Genelgesi</a:t>
            </a:r>
          </a:p>
        </p:txBody>
      </p:sp>
      <p:sp>
        <p:nvSpPr>
          <p:cNvPr id="9" name="8 Slayt Numarası Yer Tutucusu"/>
          <p:cNvSpPr>
            <a:spLocks noGrp="1"/>
          </p:cNvSpPr>
          <p:nvPr>
            <p:ph type="sldNum" sz="quarter" idx="12"/>
          </p:nvPr>
        </p:nvSpPr>
        <p:spPr/>
        <p:txBody>
          <a:bodyPr/>
          <a:lstStyle/>
          <a:p>
            <a:fld id="{44C7C163-67D6-4C9C-8723-B0A284654E5E}" type="slidenum">
              <a:rPr lang="tr-TR" smtClean="0"/>
              <a:pPr/>
              <a:t>44</a:t>
            </a:fld>
            <a:endParaRPr lang="tr-T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7884368" y="5877272"/>
            <a:ext cx="1153515" cy="898277"/>
          </a:xfrm>
          <a:prstGeom prst="rect">
            <a:avLst/>
          </a:prstGeom>
          <a:noFill/>
          <a:ln w="9525">
            <a:noFill/>
            <a:round/>
            <a:headEnd/>
            <a:tailEnd/>
          </a:ln>
          <a:effectLst/>
        </p:spPr>
      </p:pic>
      <p:sp>
        <p:nvSpPr>
          <p:cNvPr id="16" name="TextBox 15"/>
          <p:cNvSpPr txBox="1"/>
          <p:nvPr/>
        </p:nvSpPr>
        <p:spPr>
          <a:xfrm>
            <a:off x="285210" y="1556792"/>
            <a:ext cx="8031206" cy="2118287"/>
          </a:xfrm>
          <a:prstGeom prst="rect">
            <a:avLst/>
          </a:prstGeom>
          <a:noFill/>
        </p:spPr>
        <p:txBody>
          <a:bodyPr wrap="square" lIns="82945" tIns="41473" rIns="82945" bIns="41473" rtlCol="0">
            <a:spAutoFit/>
          </a:bodyPr>
          <a:lstStyle/>
          <a:p>
            <a:pPr algn="just">
              <a:lnSpc>
                <a:spcPct val="150000"/>
              </a:lnSpc>
            </a:pPr>
            <a:r>
              <a:rPr lang="tr-TR" dirty="0" smtClean="0">
                <a:latin typeface="+mj-lt"/>
                <a:ea typeface="Tahoma" pitchFamily="34" charset="0"/>
                <a:cs typeface="Tahoma" pitchFamily="34" charset="0"/>
              </a:rPr>
              <a:t>Ulaştırma Bakanlığı ile  Türksat Uydu Haberleşme Kablo TV ve İşletme A.Ş. arasında 30.10.2006 tarihinde imzalanmış “E-Devlet Kapısı Projesi Usul Esaslara İlişkin Protokol” hükümleri uyarınca Türksat A.Ş. e-Devlet kapısı uygulaması çerçevesinde, gerçek, özel ve kamu tüzel kişileri ile gerekli her türlü, protokol ve sözleşmeleri Bakanlığın gözetim ve denetimi altında yapmaya yetkilidir.</a:t>
            </a:r>
            <a:endParaRPr lang="tr-TR" dirty="0" smtClean="0">
              <a:solidFill>
                <a:schemeClr val="bg1"/>
              </a:solidFill>
              <a:latin typeface="+mj-lt"/>
              <a:ea typeface="Tahoma" pitchFamily="34" charset="0"/>
              <a:cs typeface="Tahoma" pitchFamily="34" charset="0"/>
            </a:endParaRPr>
          </a:p>
        </p:txBody>
      </p:sp>
      <p:pic>
        <p:nvPicPr>
          <p:cNvPr id="75780" name="Picture 4" descr="http://www.turksat.com.tr/kurumsalkimlik2009/Turksat-Logo-Tr-small.jpg"/>
          <p:cNvPicPr>
            <a:picLocks noChangeAspect="1" noChangeArrowheads="1"/>
          </p:cNvPicPr>
          <p:nvPr/>
        </p:nvPicPr>
        <p:blipFill>
          <a:blip r:embed="rId4" cstate="print"/>
          <a:srcRect/>
          <a:stretch>
            <a:fillRect/>
          </a:stretch>
        </p:blipFill>
        <p:spPr bwMode="auto">
          <a:xfrm>
            <a:off x="4773164" y="4365104"/>
            <a:ext cx="2247108" cy="1122846"/>
          </a:xfrm>
          <a:prstGeom prst="rect">
            <a:avLst/>
          </a:prstGeom>
          <a:ln>
            <a:noFill/>
          </a:ln>
          <a:effectLst>
            <a:reflection blurRad="12700" stA="30000" endPos="30000" dist="5000" dir="5400000" sy="-100000" algn="bl" rotWithShape="0"/>
          </a:effectLst>
          <a:scene3d>
            <a:camera prst="perspectiveContrastingLeftFacing" fov="3300000">
              <a:rot lat="0" lon="19800000" rev="0"/>
            </a:camera>
            <a:lightRig rig="threePt" dir="t">
              <a:rot lat="0" lon="0" rev="2700000"/>
            </a:lightRig>
          </a:scene3d>
          <a:sp3d>
            <a:bevelT w="63500" h="50800"/>
          </a:sp3d>
        </p:spPr>
      </p:pic>
      <p:pic>
        <p:nvPicPr>
          <p:cNvPr id="75782" name="Picture 6" descr="http://orensarkoyu.net/FileUpload/ds72093/HaberResim/62114.jpg"/>
          <p:cNvPicPr>
            <a:picLocks noChangeAspect="1" noChangeArrowheads="1"/>
          </p:cNvPicPr>
          <p:nvPr/>
        </p:nvPicPr>
        <p:blipFill>
          <a:blip r:embed="rId5" cstate="print"/>
          <a:srcRect/>
          <a:stretch>
            <a:fillRect/>
          </a:stretch>
        </p:blipFill>
        <p:spPr bwMode="auto">
          <a:xfrm>
            <a:off x="2555776" y="4149080"/>
            <a:ext cx="1728544" cy="1727456"/>
          </a:xfrm>
          <a:prstGeom prst="rect">
            <a:avLst/>
          </a:prstGeom>
          <a:ln>
            <a:noFill/>
          </a:ln>
          <a:effectLst>
            <a:reflection blurRad="12700" stA="30000" endPos="30000" dist="5000" dir="5400000" sy="-100000" algn="bl" rotWithShape="0"/>
          </a:effectLst>
          <a:scene3d>
            <a:camera prst="perspectiveContrastingLeftFacing" fov="3600000">
              <a:rot lat="300000" lon="19800000" rev="0"/>
            </a:camera>
            <a:lightRig rig="threePt" dir="t">
              <a:rot lat="0" lon="0" rev="2700000"/>
            </a:lightRig>
          </a:scene3d>
          <a:sp3d>
            <a:bevelT w="63500" h="50800"/>
          </a:sp3d>
        </p:spPr>
      </p:pic>
      <p:sp>
        <p:nvSpPr>
          <p:cNvPr id="9" name="TextBox 5"/>
          <p:cNvSpPr txBox="1"/>
          <p:nvPr/>
        </p:nvSpPr>
        <p:spPr>
          <a:xfrm>
            <a:off x="323528" y="826125"/>
            <a:ext cx="7848872" cy="514643"/>
          </a:xfrm>
          <a:prstGeom prst="rect">
            <a:avLst/>
          </a:prstGeom>
          <a:noFill/>
        </p:spPr>
        <p:txBody>
          <a:bodyPr wrap="square" lIns="82945" tIns="41473" rIns="82945" bIns="41473" rtlCol="0">
            <a:spAutoFit/>
          </a:bodyPr>
          <a:lstStyle/>
          <a:p>
            <a:r>
              <a:rPr lang="tr-TR" sz="2800" dirty="0" smtClean="0">
                <a:solidFill>
                  <a:srgbClr val="FF0000"/>
                </a:solidFill>
                <a:effectLst>
                  <a:outerShdw blurRad="38100" dist="38100" dir="2700000" algn="tl">
                    <a:srgbClr val="000000">
                      <a:alpha val="43137"/>
                    </a:srgbClr>
                  </a:outerShdw>
                </a:effectLst>
              </a:rPr>
              <a:t>e-Devlet Kapısı  -  Ulaştırma Bakanlığı Protokolü</a:t>
            </a:r>
          </a:p>
        </p:txBody>
      </p:sp>
      <p:sp>
        <p:nvSpPr>
          <p:cNvPr id="10" name="9 Slayt Numarası Yer Tutucusu"/>
          <p:cNvSpPr>
            <a:spLocks noGrp="1"/>
          </p:cNvSpPr>
          <p:nvPr>
            <p:ph type="sldNum" sz="quarter" idx="12"/>
          </p:nvPr>
        </p:nvSpPr>
        <p:spPr/>
        <p:txBody>
          <a:bodyPr/>
          <a:lstStyle/>
          <a:p>
            <a:fld id="{44C7C163-67D6-4C9C-8723-B0A284654E5E}" type="slidenum">
              <a:rPr lang="tr-TR" smtClean="0"/>
              <a:pPr/>
              <a:t>45</a:t>
            </a:fld>
            <a:endParaRPr lang="tr-T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9512" y="538093"/>
            <a:ext cx="6637611" cy="514643"/>
          </a:xfrm>
          <a:prstGeom prst="rect">
            <a:avLst/>
          </a:prstGeom>
          <a:noFill/>
        </p:spPr>
        <p:txBody>
          <a:bodyPr wrap="square" lIns="82945" tIns="41473" rIns="82945" bIns="41473" rtlCol="0">
            <a:spAutoFit/>
          </a:bodyPr>
          <a:lstStyle/>
          <a:p>
            <a:pPr>
              <a:lnSpc>
                <a:spcPct val="100000"/>
              </a:lnSpc>
            </a:pPr>
            <a:r>
              <a:rPr lang="tr-TR" sz="2800" dirty="0" smtClean="0">
                <a:solidFill>
                  <a:srgbClr val="FF0000"/>
                </a:solidFill>
                <a:effectLst>
                  <a:outerShdw blurRad="38100" dist="38100" dir="2700000" algn="tl">
                    <a:srgbClr val="000000">
                      <a:alpha val="43137"/>
                    </a:srgbClr>
                  </a:outerShdw>
                </a:effectLst>
              </a:rPr>
              <a:t>e-Devlet Kapısı’nın Açılışı</a:t>
            </a:r>
          </a:p>
        </p:txBody>
      </p:sp>
      <p:sp>
        <p:nvSpPr>
          <p:cNvPr id="94" name="Tekstboks 32"/>
          <p:cNvSpPr txBox="1"/>
          <p:nvPr/>
        </p:nvSpPr>
        <p:spPr>
          <a:xfrm>
            <a:off x="216068" y="1124744"/>
            <a:ext cx="885655" cy="422310"/>
          </a:xfrm>
          <a:prstGeom prst="rect">
            <a:avLst/>
          </a:prstGeom>
          <a:noFill/>
          <a:ln>
            <a:noFill/>
          </a:ln>
        </p:spPr>
        <p:txBody>
          <a:bodyPr wrap="none" lIns="82945" tIns="41473" rIns="82945" bIns="41473" rtlCol="0">
            <a:spAutoFit/>
          </a:bodyPr>
          <a:lstStyle/>
          <a:p>
            <a:r>
              <a:rPr lang="da-DK" sz="2200" b="1" dirty="0" smtClean="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rPr>
              <a:t>20</a:t>
            </a:r>
            <a:r>
              <a:rPr lang="tr-TR" sz="2200" b="1" dirty="0" smtClean="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rPr>
              <a:t>08</a:t>
            </a:r>
            <a:endParaRPr lang="da-DK" sz="2200" b="1" dirty="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endParaRPr>
          </a:p>
        </p:txBody>
      </p:sp>
      <p:grpSp>
        <p:nvGrpSpPr>
          <p:cNvPr id="2" name="Gruppe 40"/>
          <p:cNvGrpSpPr/>
          <p:nvPr/>
        </p:nvGrpSpPr>
        <p:grpSpPr>
          <a:xfrm>
            <a:off x="216068" y="1664454"/>
            <a:ext cx="7287024" cy="2345484"/>
            <a:chOff x="236589" y="2110902"/>
            <a:chExt cx="8596130" cy="1557619"/>
          </a:xfrm>
        </p:grpSpPr>
        <p:sp>
          <p:nvSpPr>
            <p:cNvPr id="96" name="Pentagon 95"/>
            <p:cNvSpPr/>
            <p:nvPr/>
          </p:nvSpPr>
          <p:spPr>
            <a:xfrm>
              <a:off x="243196" y="2110902"/>
              <a:ext cx="8589523" cy="1557619"/>
            </a:xfrm>
            <a:prstGeom prst="homePlate">
              <a:avLst>
                <a:gd name="adj" fmla="val 31841"/>
              </a:avLst>
            </a:prstGeom>
            <a:gradFill rotWithShape="1">
              <a:gsLst>
                <a:gs pos="0">
                  <a:srgbClr val="E6E6E6"/>
                </a:gs>
                <a:gs pos="100000">
                  <a:sysClr val="window" lastClr="FFFFFF"/>
                </a:gs>
              </a:gsLst>
              <a:lin ang="16200000"/>
            </a:gradFill>
            <a:ln w="9525">
              <a:solidFill>
                <a:srgbClr val="E1E1E1"/>
              </a:solidFill>
              <a:miter lim="800000"/>
              <a:headEnd/>
              <a:tailEnd/>
            </a:ln>
            <a:effectLst>
              <a:outerShdw blurRad="50800" dist="38100" dir="2700000" algn="tl" rotWithShape="0">
                <a:prstClr val="black">
                  <a:alpha val="40000"/>
                </a:prstClr>
              </a:outerShdw>
            </a:effectLst>
          </p:spPr>
          <p:txBody>
            <a:bodyPr anchor="ctr"/>
            <a:lstStyle/>
            <a:p>
              <a:pPr algn="ctr">
                <a:defRPr/>
              </a:pPr>
              <a:endParaRPr lang="da-DK" kern="0">
                <a:solidFill>
                  <a:srgbClr val="FFFFFF"/>
                </a:solidFill>
                <a:latin typeface="Arial Narrow" pitchFamily="-97" charset="0"/>
              </a:endParaRPr>
            </a:p>
          </p:txBody>
        </p:sp>
        <p:sp>
          <p:nvSpPr>
            <p:cNvPr id="97" name="Rektangel 13"/>
            <p:cNvSpPr/>
            <p:nvPr/>
          </p:nvSpPr>
          <p:spPr>
            <a:xfrm>
              <a:off x="236589" y="2122557"/>
              <a:ext cx="7749820" cy="357997"/>
            </a:xfrm>
            <a:prstGeom prst="rect">
              <a:avLst/>
            </a:prstGeom>
            <a:gradFill flip="none" rotWithShape="1">
              <a:gsLst>
                <a:gs pos="0">
                  <a:srgbClr val="0070C0"/>
                </a:gs>
                <a:gs pos="100000">
                  <a:srgbClr val="002060"/>
                </a:gs>
              </a:gsLst>
              <a:lin ang="5400000" scaled="1"/>
              <a:tileRect/>
            </a:gradFill>
            <a:ln w="3175" cap="flat" cmpd="sng">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a-DK" kern="0">
                <a:solidFill>
                  <a:schemeClr val="tx1">
                    <a:lumMod val="95000"/>
                    <a:lumOff val="5000"/>
                  </a:schemeClr>
                </a:solidFill>
                <a:latin typeface="Calibri"/>
              </a:endParaRPr>
            </a:p>
          </p:txBody>
        </p:sp>
        <p:grpSp>
          <p:nvGrpSpPr>
            <p:cNvPr id="3" name="Gruppe 28"/>
            <p:cNvGrpSpPr/>
            <p:nvPr/>
          </p:nvGrpSpPr>
          <p:grpSpPr>
            <a:xfrm>
              <a:off x="881975" y="2130355"/>
              <a:ext cx="7104432" cy="1538166"/>
              <a:chOff x="881975" y="2130355"/>
              <a:chExt cx="7104432" cy="1414617"/>
            </a:xfrm>
          </p:grpSpPr>
          <p:cxnSp>
            <p:nvCxnSpPr>
              <p:cNvPr id="99" name="Lige forbindelse 15"/>
              <p:cNvCxnSpPr/>
              <p:nvPr/>
            </p:nvCxnSpPr>
            <p:spPr>
              <a:xfrm>
                <a:off x="1526948" y="2130355"/>
                <a:ext cx="0"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Lige forbindelse 17"/>
              <p:cNvCxnSpPr/>
              <p:nvPr/>
            </p:nvCxnSpPr>
            <p:spPr>
              <a:xfrm>
                <a:off x="881975" y="2130355"/>
                <a:ext cx="0"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Lige forbindelse 18"/>
              <p:cNvCxnSpPr/>
              <p:nvPr/>
            </p:nvCxnSpPr>
            <p:spPr>
              <a:xfrm>
                <a:off x="2816894" y="2130355"/>
                <a:ext cx="0"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Lige forbindelse 19"/>
              <p:cNvCxnSpPr/>
              <p:nvPr/>
            </p:nvCxnSpPr>
            <p:spPr>
              <a:xfrm>
                <a:off x="2171921" y="2130355"/>
                <a:ext cx="0"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Lige forbindelse 20"/>
              <p:cNvCxnSpPr/>
              <p:nvPr/>
            </p:nvCxnSpPr>
            <p:spPr>
              <a:xfrm>
                <a:off x="4106840" y="2130355"/>
                <a:ext cx="0"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Lige forbindelse 21"/>
              <p:cNvCxnSpPr/>
              <p:nvPr/>
            </p:nvCxnSpPr>
            <p:spPr>
              <a:xfrm>
                <a:off x="3461867" y="2130355"/>
                <a:ext cx="0"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Lige forbindelse 22"/>
              <p:cNvCxnSpPr/>
              <p:nvPr/>
            </p:nvCxnSpPr>
            <p:spPr>
              <a:xfrm>
                <a:off x="5396786" y="2130355"/>
                <a:ext cx="0"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Lige forbindelse 23"/>
              <p:cNvCxnSpPr/>
              <p:nvPr/>
            </p:nvCxnSpPr>
            <p:spPr>
              <a:xfrm>
                <a:off x="4751813" y="2130355"/>
                <a:ext cx="0"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Lige forbindelse 24"/>
              <p:cNvCxnSpPr/>
              <p:nvPr/>
            </p:nvCxnSpPr>
            <p:spPr>
              <a:xfrm>
                <a:off x="6686732" y="2130355"/>
                <a:ext cx="0"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Lige forbindelse 25"/>
              <p:cNvCxnSpPr/>
              <p:nvPr/>
            </p:nvCxnSpPr>
            <p:spPr>
              <a:xfrm>
                <a:off x="6041759" y="2130355"/>
                <a:ext cx="0"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Lige forbindelse 26"/>
              <p:cNvCxnSpPr/>
              <p:nvPr/>
            </p:nvCxnSpPr>
            <p:spPr>
              <a:xfrm flipH="1">
                <a:off x="7976307" y="2130355"/>
                <a:ext cx="10100" cy="137241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Lige forbindelse 27"/>
              <p:cNvCxnSpPr/>
              <p:nvPr/>
            </p:nvCxnSpPr>
            <p:spPr>
              <a:xfrm flipH="1">
                <a:off x="7323803" y="2130355"/>
                <a:ext cx="7902" cy="1414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11" name="Pentagon 110"/>
          <p:cNvSpPr/>
          <p:nvPr/>
        </p:nvSpPr>
        <p:spPr>
          <a:xfrm>
            <a:off x="6320514" y="2348151"/>
            <a:ext cx="2192567" cy="918978"/>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112" name="Tekstboks 35"/>
          <p:cNvSpPr txBox="1"/>
          <p:nvPr/>
        </p:nvSpPr>
        <p:spPr>
          <a:xfrm>
            <a:off x="6439407" y="2348880"/>
            <a:ext cx="1949017" cy="945530"/>
          </a:xfrm>
          <a:prstGeom prst="rect">
            <a:avLst/>
          </a:prstGeom>
          <a:noFill/>
        </p:spPr>
        <p:txBody>
          <a:bodyPr wrap="square" lIns="82945" tIns="41473" rIns="82945" bIns="41473" rtlCol="0">
            <a:spAutoFit/>
          </a:bodyPr>
          <a:lstStyle/>
          <a:p>
            <a:r>
              <a:rPr lang="tr-TR" sz="1400" dirty="0" smtClean="0">
                <a:latin typeface="Tahoma" pitchFamily="34" charset="0"/>
                <a:ea typeface="Tahoma" pitchFamily="34" charset="0"/>
                <a:cs typeface="Tahoma" pitchFamily="34" charset="0"/>
              </a:rPr>
              <a:t>18 Aralık 2008 – </a:t>
            </a:r>
          </a:p>
          <a:p>
            <a:r>
              <a:rPr lang="tr-TR" sz="1400" dirty="0" smtClean="0">
                <a:latin typeface="Tahoma" pitchFamily="34" charset="0"/>
                <a:ea typeface="Tahoma" pitchFamily="34" charset="0"/>
                <a:cs typeface="Tahoma" pitchFamily="34" charset="0"/>
              </a:rPr>
              <a:t>22 adet Hizmet ile </a:t>
            </a:r>
          </a:p>
          <a:p>
            <a:r>
              <a:rPr lang="tr-TR" sz="1400" dirty="0" smtClean="0">
                <a:latin typeface="Tahoma" pitchFamily="34" charset="0"/>
                <a:ea typeface="Tahoma" pitchFamily="34" charset="0"/>
                <a:cs typeface="Tahoma" pitchFamily="34" charset="0"/>
              </a:rPr>
              <a:t>e-Devlet Kapısı Açılmıştır.</a:t>
            </a:r>
            <a:endParaRPr lang="da-DK" sz="1400" dirty="0">
              <a:latin typeface="Tahoma" pitchFamily="34" charset="0"/>
              <a:ea typeface="Tahoma" pitchFamily="34" charset="0"/>
              <a:cs typeface="Tahoma" pitchFamily="34" charset="0"/>
            </a:endParaRPr>
          </a:p>
        </p:txBody>
      </p:sp>
      <p:sp>
        <p:nvSpPr>
          <p:cNvPr id="114" name="Tekstboks 43"/>
          <p:cNvSpPr txBox="1"/>
          <p:nvPr/>
        </p:nvSpPr>
        <p:spPr>
          <a:xfrm>
            <a:off x="6263288" y="1677442"/>
            <a:ext cx="494523" cy="253033"/>
          </a:xfrm>
          <a:prstGeom prst="rect">
            <a:avLst/>
          </a:prstGeom>
          <a:noFill/>
        </p:spPr>
        <p:txBody>
          <a:bodyPr wrap="none" lIns="82945" tIns="41473" rIns="82945" bIns="41473" rtlCol="0">
            <a:spAutoFit/>
          </a:bodyPr>
          <a:lstStyle/>
          <a:p>
            <a:pPr algn="ctr"/>
            <a:r>
              <a:rPr lang="tr-TR" sz="1100" dirty="0" smtClean="0">
                <a:solidFill>
                  <a:schemeClr val="bg1"/>
                </a:solidFill>
              </a:rPr>
              <a:t>Aralık</a:t>
            </a:r>
            <a:endParaRPr lang="da-DK" sz="1100" dirty="0">
              <a:solidFill>
                <a:schemeClr val="bg1"/>
              </a:solidFill>
            </a:endParaRPr>
          </a:p>
        </p:txBody>
      </p:sp>
      <p:sp>
        <p:nvSpPr>
          <p:cNvPr id="117" name="Tekstboks 44"/>
          <p:cNvSpPr txBox="1"/>
          <p:nvPr/>
        </p:nvSpPr>
        <p:spPr>
          <a:xfrm>
            <a:off x="5191994" y="1677442"/>
            <a:ext cx="443919" cy="251183"/>
          </a:xfrm>
          <a:prstGeom prst="rect">
            <a:avLst/>
          </a:prstGeom>
          <a:noFill/>
        </p:spPr>
        <p:txBody>
          <a:bodyPr wrap="none" lIns="82945" tIns="41473" rIns="82945" bIns="41473" rtlCol="0">
            <a:spAutoFit/>
          </a:bodyPr>
          <a:lstStyle/>
          <a:p>
            <a:pPr algn="ctr"/>
            <a:r>
              <a:rPr lang="tr-TR" sz="1100" dirty="0" smtClean="0">
                <a:solidFill>
                  <a:schemeClr val="bg1"/>
                </a:solidFill>
              </a:rPr>
              <a:t>Ekim</a:t>
            </a:r>
            <a:endParaRPr lang="da-DK" sz="1100" dirty="0">
              <a:solidFill>
                <a:schemeClr val="bg1"/>
              </a:solidFill>
            </a:endParaRPr>
          </a:p>
        </p:txBody>
      </p:sp>
      <p:sp>
        <p:nvSpPr>
          <p:cNvPr id="120" name="Tekstboks 45"/>
          <p:cNvSpPr txBox="1"/>
          <p:nvPr/>
        </p:nvSpPr>
        <p:spPr>
          <a:xfrm>
            <a:off x="4638611" y="1677442"/>
            <a:ext cx="438418" cy="253033"/>
          </a:xfrm>
          <a:prstGeom prst="rect">
            <a:avLst/>
          </a:prstGeom>
          <a:noFill/>
        </p:spPr>
        <p:txBody>
          <a:bodyPr wrap="none" lIns="82945" tIns="41473" rIns="82945" bIns="41473" rtlCol="0">
            <a:spAutoFit/>
          </a:bodyPr>
          <a:lstStyle/>
          <a:p>
            <a:pPr algn="ctr"/>
            <a:r>
              <a:rPr lang="tr-TR" sz="1100" dirty="0" smtClean="0">
                <a:solidFill>
                  <a:schemeClr val="bg1"/>
                </a:solidFill>
              </a:rPr>
              <a:t>Eylül</a:t>
            </a:r>
            <a:endParaRPr lang="da-DK" sz="1100" dirty="0">
              <a:solidFill>
                <a:schemeClr val="bg1"/>
              </a:solidFill>
            </a:endParaRPr>
          </a:p>
        </p:txBody>
      </p:sp>
      <p:sp>
        <p:nvSpPr>
          <p:cNvPr id="121" name="Tekstboks 46"/>
          <p:cNvSpPr txBox="1"/>
          <p:nvPr/>
        </p:nvSpPr>
        <p:spPr>
          <a:xfrm>
            <a:off x="4011593" y="1677442"/>
            <a:ext cx="615553" cy="251183"/>
          </a:xfrm>
          <a:prstGeom prst="rect">
            <a:avLst/>
          </a:prstGeom>
          <a:noFill/>
        </p:spPr>
        <p:txBody>
          <a:bodyPr wrap="none" lIns="82945" tIns="41473" rIns="82945" bIns="41473" rtlCol="0">
            <a:spAutoFit/>
          </a:bodyPr>
          <a:lstStyle/>
          <a:p>
            <a:pPr algn="ctr"/>
            <a:r>
              <a:rPr lang="tr-TR" sz="1100" dirty="0" smtClean="0">
                <a:solidFill>
                  <a:schemeClr val="bg1"/>
                </a:solidFill>
              </a:rPr>
              <a:t>Ağustos</a:t>
            </a:r>
            <a:endParaRPr lang="da-DK" sz="1100" dirty="0">
              <a:solidFill>
                <a:schemeClr val="bg1"/>
              </a:solidFill>
            </a:endParaRPr>
          </a:p>
        </p:txBody>
      </p:sp>
      <p:sp>
        <p:nvSpPr>
          <p:cNvPr id="129" name="Tekstboks 47"/>
          <p:cNvSpPr txBox="1"/>
          <p:nvPr/>
        </p:nvSpPr>
        <p:spPr>
          <a:xfrm>
            <a:off x="3450003" y="1677442"/>
            <a:ext cx="661236" cy="253033"/>
          </a:xfrm>
          <a:prstGeom prst="rect">
            <a:avLst/>
          </a:prstGeom>
          <a:noFill/>
        </p:spPr>
        <p:txBody>
          <a:bodyPr wrap="none" lIns="82945" tIns="41473" rIns="82945" bIns="41473" rtlCol="0">
            <a:spAutoFit/>
          </a:bodyPr>
          <a:lstStyle/>
          <a:p>
            <a:pPr algn="ctr"/>
            <a:r>
              <a:rPr lang="tr-TR" sz="1100" dirty="0" smtClean="0">
                <a:solidFill>
                  <a:schemeClr val="bg1"/>
                </a:solidFill>
              </a:rPr>
              <a:t>Temmuz</a:t>
            </a:r>
            <a:endParaRPr lang="da-DK" sz="1100" dirty="0">
              <a:solidFill>
                <a:schemeClr val="bg1"/>
              </a:solidFill>
            </a:endParaRPr>
          </a:p>
        </p:txBody>
      </p:sp>
      <p:sp>
        <p:nvSpPr>
          <p:cNvPr id="130" name="Tekstboks 48"/>
          <p:cNvSpPr txBox="1"/>
          <p:nvPr/>
        </p:nvSpPr>
        <p:spPr>
          <a:xfrm>
            <a:off x="2937612" y="1677442"/>
            <a:ext cx="601924" cy="253033"/>
          </a:xfrm>
          <a:prstGeom prst="rect">
            <a:avLst/>
          </a:prstGeom>
          <a:noFill/>
        </p:spPr>
        <p:txBody>
          <a:bodyPr wrap="none" lIns="82945" tIns="41473" rIns="82945" bIns="41473" rtlCol="0">
            <a:spAutoFit/>
          </a:bodyPr>
          <a:lstStyle/>
          <a:p>
            <a:pPr algn="ctr"/>
            <a:r>
              <a:rPr lang="tr-TR" sz="1100" dirty="0" smtClean="0">
                <a:solidFill>
                  <a:schemeClr val="bg1"/>
                </a:solidFill>
              </a:rPr>
              <a:t>Haziran</a:t>
            </a:r>
            <a:endParaRPr lang="da-DK" sz="1100" dirty="0">
              <a:solidFill>
                <a:schemeClr val="bg1"/>
              </a:solidFill>
            </a:endParaRPr>
          </a:p>
        </p:txBody>
      </p:sp>
      <p:sp>
        <p:nvSpPr>
          <p:cNvPr id="131" name="Tekstboks 49"/>
          <p:cNvSpPr txBox="1"/>
          <p:nvPr/>
        </p:nvSpPr>
        <p:spPr>
          <a:xfrm>
            <a:off x="1916364" y="1677442"/>
            <a:ext cx="484647" cy="251183"/>
          </a:xfrm>
          <a:prstGeom prst="rect">
            <a:avLst/>
          </a:prstGeom>
          <a:noFill/>
        </p:spPr>
        <p:txBody>
          <a:bodyPr wrap="none" lIns="82945" tIns="41473" rIns="82945" bIns="41473" rtlCol="0">
            <a:spAutoFit/>
          </a:bodyPr>
          <a:lstStyle/>
          <a:p>
            <a:pPr algn="ctr"/>
            <a:r>
              <a:rPr lang="tr-TR" sz="1100" dirty="0" smtClean="0">
                <a:solidFill>
                  <a:schemeClr val="bg1"/>
                </a:solidFill>
              </a:rPr>
              <a:t>Nisan</a:t>
            </a:r>
            <a:endParaRPr lang="da-DK" sz="1100" dirty="0">
              <a:solidFill>
                <a:schemeClr val="bg1"/>
              </a:solidFill>
            </a:endParaRPr>
          </a:p>
        </p:txBody>
      </p:sp>
      <p:sp>
        <p:nvSpPr>
          <p:cNvPr id="132" name="Tekstboks 50"/>
          <p:cNvSpPr txBox="1"/>
          <p:nvPr/>
        </p:nvSpPr>
        <p:spPr>
          <a:xfrm>
            <a:off x="1389606" y="1677442"/>
            <a:ext cx="448284" cy="251183"/>
          </a:xfrm>
          <a:prstGeom prst="rect">
            <a:avLst/>
          </a:prstGeom>
          <a:noFill/>
        </p:spPr>
        <p:txBody>
          <a:bodyPr wrap="none" lIns="82945" tIns="41473" rIns="82945" bIns="41473" rtlCol="0">
            <a:spAutoFit/>
          </a:bodyPr>
          <a:lstStyle/>
          <a:p>
            <a:pPr algn="ctr"/>
            <a:r>
              <a:rPr lang="tr-TR" sz="1100" dirty="0" smtClean="0">
                <a:solidFill>
                  <a:schemeClr val="bg1"/>
                </a:solidFill>
              </a:rPr>
              <a:t>Mart</a:t>
            </a:r>
            <a:endParaRPr lang="da-DK" sz="1100" dirty="0">
              <a:solidFill>
                <a:schemeClr val="bg1"/>
              </a:solidFill>
            </a:endParaRPr>
          </a:p>
        </p:txBody>
      </p:sp>
      <p:sp>
        <p:nvSpPr>
          <p:cNvPr id="138" name="Tekstboks 51"/>
          <p:cNvSpPr txBox="1"/>
          <p:nvPr/>
        </p:nvSpPr>
        <p:spPr>
          <a:xfrm>
            <a:off x="817645" y="1677442"/>
            <a:ext cx="489184" cy="251183"/>
          </a:xfrm>
          <a:prstGeom prst="rect">
            <a:avLst/>
          </a:prstGeom>
          <a:noFill/>
        </p:spPr>
        <p:txBody>
          <a:bodyPr wrap="none" lIns="82945" tIns="41473" rIns="82945" bIns="41473" rtlCol="0">
            <a:spAutoFit/>
          </a:bodyPr>
          <a:lstStyle/>
          <a:p>
            <a:pPr algn="ctr"/>
            <a:r>
              <a:rPr lang="tr-TR" sz="1100" dirty="0" smtClean="0">
                <a:solidFill>
                  <a:schemeClr val="bg1"/>
                </a:solidFill>
              </a:rPr>
              <a:t>Şubat</a:t>
            </a:r>
            <a:endParaRPr lang="da-DK" sz="1100" dirty="0">
              <a:solidFill>
                <a:schemeClr val="bg1"/>
              </a:solidFill>
            </a:endParaRPr>
          </a:p>
        </p:txBody>
      </p:sp>
      <p:sp>
        <p:nvSpPr>
          <p:cNvPr id="141" name="Tekstboks 52"/>
          <p:cNvSpPr txBox="1"/>
          <p:nvPr/>
        </p:nvSpPr>
        <p:spPr>
          <a:xfrm>
            <a:off x="259066" y="1677442"/>
            <a:ext cx="450029" cy="251183"/>
          </a:xfrm>
          <a:prstGeom prst="rect">
            <a:avLst/>
          </a:prstGeom>
          <a:noFill/>
        </p:spPr>
        <p:txBody>
          <a:bodyPr wrap="none" lIns="82945" tIns="41473" rIns="82945" bIns="41473" rtlCol="0">
            <a:spAutoFit/>
          </a:bodyPr>
          <a:lstStyle/>
          <a:p>
            <a:pPr algn="ctr"/>
            <a:r>
              <a:rPr lang="tr-TR" sz="1100" dirty="0" smtClean="0">
                <a:solidFill>
                  <a:schemeClr val="bg1"/>
                </a:solidFill>
              </a:rPr>
              <a:t>Ocak</a:t>
            </a:r>
            <a:endParaRPr lang="da-DK" sz="1100" dirty="0">
              <a:solidFill>
                <a:schemeClr val="bg1"/>
              </a:solidFill>
            </a:endParaRPr>
          </a:p>
        </p:txBody>
      </p:sp>
      <p:sp>
        <p:nvSpPr>
          <p:cNvPr id="148" name="Tekstboks 53"/>
          <p:cNvSpPr txBox="1"/>
          <p:nvPr/>
        </p:nvSpPr>
        <p:spPr>
          <a:xfrm>
            <a:off x="2445487" y="1677442"/>
            <a:ext cx="500937" cy="251183"/>
          </a:xfrm>
          <a:prstGeom prst="rect">
            <a:avLst/>
          </a:prstGeom>
          <a:noFill/>
        </p:spPr>
        <p:txBody>
          <a:bodyPr wrap="none" lIns="82945" tIns="41473" rIns="82945" bIns="41473" rtlCol="0">
            <a:spAutoFit/>
          </a:bodyPr>
          <a:lstStyle/>
          <a:p>
            <a:pPr algn="ctr"/>
            <a:r>
              <a:rPr lang="tr-TR" sz="1100" dirty="0" smtClean="0">
                <a:solidFill>
                  <a:schemeClr val="bg1"/>
                </a:solidFill>
              </a:rPr>
              <a:t>Mayıs</a:t>
            </a:r>
            <a:endParaRPr lang="da-DK" sz="1100" dirty="0">
              <a:solidFill>
                <a:schemeClr val="bg1"/>
              </a:solidFill>
            </a:endParaRPr>
          </a:p>
        </p:txBody>
      </p:sp>
      <p:sp>
        <p:nvSpPr>
          <p:cNvPr id="149" name="Tekstboks 54"/>
          <p:cNvSpPr txBox="1"/>
          <p:nvPr/>
        </p:nvSpPr>
        <p:spPr>
          <a:xfrm>
            <a:off x="5689591" y="1677442"/>
            <a:ext cx="504136" cy="251183"/>
          </a:xfrm>
          <a:prstGeom prst="rect">
            <a:avLst/>
          </a:prstGeom>
          <a:noFill/>
        </p:spPr>
        <p:txBody>
          <a:bodyPr wrap="none" lIns="82945" tIns="41473" rIns="82945" bIns="41473" rtlCol="0">
            <a:spAutoFit/>
          </a:bodyPr>
          <a:lstStyle/>
          <a:p>
            <a:pPr algn="ctr"/>
            <a:r>
              <a:rPr lang="tr-TR" sz="1100" dirty="0" smtClean="0">
                <a:solidFill>
                  <a:schemeClr val="bg1"/>
                </a:solidFill>
              </a:rPr>
              <a:t>Kasım</a:t>
            </a:r>
            <a:endParaRPr lang="da-DK" sz="1100" dirty="0">
              <a:solidFill>
                <a:schemeClr val="bg1"/>
              </a:solidFill>
            </a:endParaRPr>
          </a:p>
        </p:txBody>
      </p:sp>
      <p:sp>
        <p:nvSpPr>
          <p:cNvPr id="324" name="TextBox 323"/>
          <p:cNvSpPr txBox="1"/>
          <p:nvPr/>
        </p:nvSpPr>
        <p:spPr>
          <a:xfrm>
            <a:off x="146926" y="4141839"/>
            <a:ext cx="3595372" cy="2022748"/>
          </a:xfrm>
          <a:prstGeom prst="rect">
            <a:avLst/>
          </a:prstGeom>
          <a:noFill/>
        </p:spPr>
        <p:txBody>
          <a:bodyPr wrap="square" lIns="82945" tIns="41473" rIns="82945" bIns="41473" rtlCol="0">
            <a:spAutoFit/>
          </a:bodyPr>
          <a:lstStyle/>
          <a:p>
            <a:r>
              <a:rPr lang="tr-TR" sz="1100" dirty="0" smtClean="0"/>
              <a:t>1.  </a:t>
            </a:r>
            <a:r>
              <a:rPr lang="tr-TR" sz="1100" b="1" dirty="0" smtClean="0">
                <a:solidFill>
                  <a:srgbClr val="FF0000"/>
                </a:solidFill>
              </a:rPr>
              <a:t>Ulaştırma Bakanlığı </a:t>
            </a:r>
            <a:r>
              <a:rPr lang="tr-TR" sz="1100" dirty="0" smtClean="0"/>
              <a:t>: Ticari Araç Sorgulama</a:t>
            </a:r>
          </a:p>
          <a:p>
            <a:r>
              <a:rPr lang="tr-TR" sz="1100" dirty="0" smtClean="0"/>
              <a:t>2.  </a:t>
            </a:r>
            <a:r>
              <a:rPr lang="tr-TR" sz="1100" b="1" dirty="0" smtClean="0">
                <a:solidFill>
                  <a:srgbClr val="FF0000"/>
                </a:solidFill>
              </a:rPr>
              <a:t>Adalet Bakanlığı </a:t>
            </a:r>
            <a:r>
              <a:rPr lang="tr-TR" sz="1100" dirty="0" smtClean="0"/>
              <a:t>: Dava Dosyası Sorgulama</a:t>
            </a:r>
          </a:p>
          <a:p>
            <a:r>
              <a:rPr lang="tr-TR" sz="1100" dirty="0" smtClean="0"/>
              <a:t>3.  </a:t>
            </a:r>
            <a:r>
              <a:rPr lang="tr-TR" sz="1100" b="1" dirty="0" smtClean="0">
                <a:solidFill>
                  <a:srgbClr val="FF0000"/>
                </a:solidFill>
              </a:rPr>
              <a:t>Başbakanlık</a:t>
            </a:r>
            <a:r>
              <a:rPr lang="tr-TR" sz="1100" dirty="0" smtClean="0"/>
              <a:t> : Bimer Başvurusu</a:t>
            </a:r>
          </a:p>
          <a:p>
            <a:r>
              <a:rPr lang="tr-TR" sz="1100" dirty="0" smtClean="0"/>
              <a:t>4.  </a:t>
            </a:r>
            <a:r>
              <a:rPr lang="tr-TR" sz="1100" b="1" dirty="0" smtClean="0">
                <a:solidFill>
                  <a:srgbClr val="FF0000"/>
                </a:solidFill>
              </a:rPr>
              <a:t>Başbakanlık</a:t>
            </a:r>
            <a:r>
              <a:rPr lang="tr-TR" sz="1100" dirty="0" smtClean="0"/>
              <a:t> : Bimer Başvuru Sonuçları</a:t>
            </a:r>
          </a:p>
          <a:p>
            <a:r>
              <a:rPr lang="tr-TR" sz="1100" dirty="0" smtClean="0"/>
              <a:t>5.  </a:t>
            </a:r>
            <a:r>
              <a:rPr lang="tr-TR" sz="1100" b="1" dirty="0" smtClean="0">
                <a:solidFill>
                  <a:srgbClr val="FF0000"/>
                </a:solidFill>
              </a:rPr>
              <a:t>İçişleri Bakanlığı </a:t>
            </a:r>
            <a:r>
              <a:rPr lang="tr-TR" sz="1100" dirty="0" smtClean="0"/>
              <a:t>: Evrak Takip</a:t>
            </a:r>
          </a:p>
          <a:p>
            <a:r>
              <a:rPr lang="tr-TR" sz="1100" dirty="0" smtClean="0"/>
              <a:t>6.  </a:t>
            </a:r>
            <a:r>
              <a:rPr lang="tr-TR" sz="1100" b="1" dirty="0" smtClean="0">
                <a:solidFill>
                  <a:srgbClr val="FF0000"/>
                </a:solidFill>
              </a:rPr>
              <a:t>İşkur </a:t>
            </a:r>
            <a:r>
              <a:rPr lang="tr-TR" sz="1100" dirty="0" smtClean="0"/>
              <a:t>: Kriterlere Göre İş Sorgulama  ve Başvurusu</a:t>
            </a:r>
          </a:p>
          <a:p>
            <a:r>
              <a:rPr lang="tr-TR" sz="1100" dirty="0" smtClean="0"/>
              <a:t>7. </a:t>
            </a:r>
            <a:r>
              <a:rPr lang="tr-TR" sz="1100" b="1" dirty="0" smtClean="0">
                <a:solidFill>
                  <a:srgbClr val="FF0000"/>
                </a:solidFill>
              </a:rPr>
              <a:t> İşkur </a:t>
            </a:r>
            <a:r>
              <a:rPr lang="tr-TR" sz="1100" dirty="0" smtClean="0"/>
              <a:t>: Meslek Kursu Sorgulama</a:t>
            </a:r>
          </a:p>
          <a:p>
            <a:r>
              <a:rPr lang="tr-TR" sz="1100" dirty="0" smtClean="0"/>
              <a:t>8. </a:t>
            </a:r>
            <a:r>
              <a:rPr lang="tr-TR" sz="1100" b="1" dirty="0" smtClean="0">
                <a:solidFill>
                  <a:srgbClr val="FF0000"/>
                </a:solidFill>
              </a:rPr>
              <a:t> İşkur </a:t>
            </a:r>
            <a:r>
              <a:rPr lang="tr-TR" sz="1100" dirty="0" smtClean="0"/>
              <a:t>: Profile Göre Açık İş Sorgulama ve Başvurusu</a:t>
            </a:r>
          </a:p>
          <a:p>
            <a:r>
              <a:rPr lang="tr-TR" sz="1100" dirty="0" smtClean="0"/>
              <a:t>9.  </a:t>
            </a:r>
            <a:r>
              <a:rPr lang="tr-TR" sz="1100" b="1" dirty="0" smtClean="0">
                <a:solidFill>
                  <a:srgbClr val="FF0000"/>
                </a:solidFill>
              </a:rPr>
              <a:t>İşkur</a:t>
            </a:r>
            <a:r>
              <a:rPr lang="tr-TR" sz="1100" dirty="0" smtClean="0"/>
              <a:t> : Türk Meslek Sözlüğü</a:t>
            </a:r>
          </a:p>
          <a:p>
            <a:r>
              <a:rPr lang="tr-TR" sz="1100" dirty="0" smtClean="0"/>
              <a:t>10</a:t>
            </a:r>
            <a:r>
              <a:rPr lang="tr-TR" sz="1100" b="1" dirty="0" smtClean="0">
                <a:solidFill>
                  <a:srgbClr val="FF0000"/>
                </a:solidFill>
              </a:rPr>
              <a:t>. İşkur </a:t>
            </a:r>
            <a:r>
              <a:rPr lang="tr-TR" sz="1100" dirty="0" smtClean="0"/>
              <a:t>: İşkur'a Olan Borcu Sorgulama</a:t>
            </a:r>
          </a:p>
          <a:p>
            <a:r>
              <a:rPr lang="tr-TR" sz="1100" dirty="0" smtClean="0"/>
              <a:t>11</a:t>
            </a:r>
            <a:r>
              <a:rPr lang="tr-TR" sz="1100" b="1" dirty="0" smtClean="0"/>
              <a:t>. </a:t>
            </a:r>
            <a:r>
              <a:rPr lang="tr-TR" sz="1100" b="1" dirty="0" smtClean="0">
                <a:solidFill>
                  <a:srgbClr val="FF0000"/>
                </a:solidFill>
              </a:rPr>
              <a:t>İşkur</a:t>
            </a:r>
            <a:r>
              <a:rPr lang="tr-TR" sz="1100" b="1" dirty="0" smtClean="0"/>
              <a:t> </a:t>
            </a:r>
            <a:r>
              <a:rPr lang="tr-TR" sz="1100" dirty="0" smtClean="0"/>
              <a:t>: İş Başvuru Sonucu Sorgulama</a:t>
            </a:r>
            <a:endParaRPr lang="tr-TR" sz="1100" dirty="0"/>
          </a:p>
        </p:txBody>
      </p:sp>
      <p:sp>
        <p:nvSpPr>
          <p:cNvPr id="325" name="TextBox 324"/>
          <p:cNvSpPr txBox="1"/>
          <p:nvPr/>
        </p:nvSpPr>
        <p:spPr>
          <a:xfrm>
            <a:off x="3811440" y="4141823"/>
            <a:ext cx="3111380" cy="2022748"/>
          </a:xfrm>
          <a:prstGeom prst="rect">
            <a:avLst/>
          </a:prstGeom>
          <a:noFill/>
        </p:spPr>
        <p:txBody>
          <a:bodyPr wrap="square" lIns="82945" tIns="41473" rIns="82945" bIns="41473" rtlCol="0">
            <a:spAutoFit/>
          </a:bodyPr>
          <a:lstStyle/>
          <a:p>
            <a:r>
              <a:rPr lang="tr-TR" sz="1100" dirty="0" smtClean="0"/>
              <a:t>12. </a:t>
            </a:r>
            <a:r>
              <a:rPr lang="tr-TR" sz="1100" b="1" dirty="0" smtClean="0">
                <a:solidFill>
                  <a:srgbClr val="FF0000"/>
                </a:solidFill>
              </a:rPr>
              <a:t>İşkur</a:t>
            </a:r>
            <a:r>
              <a:rPr lang="tr-TR" sz="1100" dirty="0" smtClean="0"/>
              <a:t> : İşsizlik Ödeneği Başvurusu</a:t>
            </a:r>
          </a:p>
          <a:p>
            <a:r>
              <a:rPr lang="tr-TR" sz="1100" dirty="0" smtClean="0"/>
              <a:t>13.</a:t>
            </a:r>
            <a:r>
              <a:rPr lang="tr-TR" sz="1100" dirty="0" smtClean="0">
                <a:solidFill>
                  <a:srgbClr val="FF0000"/>
                </a:solidFill>
              </a:rPr>
              <a:t> </a:t>
            </a:r>
            <a:r>
              <a:rPr lang="tr-TR" sz="1100" b="1" dirty="0" smtClean="0">
                <a:solidFill>
                  <a:srgbClr val="FF0000"/>
                </a:solidFill>
              </a:rPr>
              <a:t>İşkur</a:t>
            </a:r>
            <a:r>
              <a:rPr lang="tr-TR" sz="1100" dirty="0" smtClean="0">
                <a:solidFill>
                  <a:srgbClr val="FF0000"/>
                </a:solidFill>
              </a:rPr>
              <a:t> </a:t>
            </a:r>
            <a:r>
              <a:rPr lang="tr-TR" sz="1100" dirty="0" smtClean="0"/>
              <a:t>: İşsizlik Ödeneği Ödemesi</a:t>
            </a:r>
          </a:p>
          <a:p>
            <a:r>
              <a:rPr lang="tr-TR" sz="1100" dirty="0" smtClean="0"/>
              <a:t>14. </a:t>
            </a:r>
            <a:r>
              <a:rPr lang="tr-TR" sz="1100" b="1" dirty="0" smtClean="0">
                <a:solidFill>
                  <a:srgbClr val="FF0000"/>
                </a:solidFill>
              </a:rPr>
              <a:t>Milli Eğitim Bak</a:t>
            </a:r>
            <a:r>
              <a:rPr lang="tr-TR" sz="1100" dirty="0" smtClean="0"/>
              <a:t>. : Sınav Sonuç Sorgulama</a:t>
            </a:r>
          </a:p>
          <a:p>
            <a:r>
              <a:rPr lang="tr-TR" sz="1100" dirty="0" smtClean="0"/>
              <a:t>15. </a:t>
            </a:r>
            <a:r>
              <a:rPr lang="tr-TR" sz="1100" b="1" dirty="0" smtClean="0">
                <a:solidFill>
                  <a:srgbClr val="FF0000"/>
                </a:solidFill>
              </a:rPr>
              <a:t>Milli Eğitim Bak</a:t>
            </a:r>
            <a:r>
              <a:rPr lang="tr-TR" sz="1100" dirty="0" smtClean="0">
                <a:solidFill>
                  <a:srgbClr val="FF0000"/>
                </a:solidFill>
              </a:rPr>
              <a:t>. </a:t>
            </a:r>
            <a:r>
              <a:rPr lang="tr-TR" sz="1100" dirty="0" smtClean="0"/>
              <a:t>: Sınav Yeri Sorgulama</a:t>
            </a:r>
          </a:p>
          <a:p>
            <a:r>
              <a:rPr lang="tr-TR" sz="1100" dirty="0" smtClean="0"/>
              <a:t>16. </a:t>
            </a:r>
            <a:r>
              <a:rPr lang="tr-TR" sz="1100" b="1" dirty="0" smtClean="0">
                <a:solidFill>
                  <a:srgbClr val="FF0000"/>
                </a:solidFill>
              </a:rPr>
              <a:t>PTT</a:t>
            </a:r>
            <a:r>
              <a:rPr lang="tr-TR" sz="1100" dirty="0" smtClean="0"/>
              <a:t> : Kayıtlı Gönderi Takip</a:t>
            </a:r>
          </a:p>
          <a:p>
            <a:r>
              <a:rPr lang="tr-TR" sz="1100" dirty="0" smtClean="0"/>
              <a:t>17. </a:t>
            </a:r>
            <a:r>
              <a:rPr lang="tr-TR" sz="1100" b="1" dirty="0" smtClean="0">
                <a:solidFill>
                  <a:srgbClr val="FF0000"/>
                </a:solidFill>
              </a:rPr>
              <a:t>Maliye Bakanlığı </a:t>
            </a:r>
            <a:r>
              <a:rPr lang="tr-TR" sz="1100" dirty="0" smtClean="0"/>
              <a:t>: e-Bordro</a:t>
            </a:r>
          </a:p>
          <a:p>
            <a:r>
              <a:rPr lang="tr-TR" sz="1100" dirty="0" smtClean="0"/>
              <a:t>18. </a:t>
            </a:r>
            <a:r>
              <a:rPr lang="tr-TR" sz="1100" b="1" dirty="0" smtClean="0">
                <a:solidFill>
                  <a:srgbClr val="FF0000"/>
                </a:solidFill>
              </a:rPr>
              <a:t>Sivil Havacılık G.M. </a:t>
            </a:r>
            <a:r>
              <a:rPr lang="tr-TR" sz="1100" dirty="0" smtClean="0"/>
              <a:t>: Uçuş Mürettebatı Mür.</a:t>
            </a:r>
          </a:p>
          <a:p>
            <a:r>
              <a:rPr lang="tr-TR" sz="1100" dirty="0" smtClean="0"/>
              <a:t>19. </a:t>
            </a:r>
            <a:r>
              <a:rPr lang="tr-TR" sz="1100" b="1" dirty="0" smtClean="0">
                <a:solidFill>
                  <a:srgbClr val="FF0000"/>
                </a:solidFill>
              </a:rPr>
              <a:t>SGK</a:t>
            </a:r>
            <a:r>
              <a:rPr lang="tr-TR" sz="1100" dirty="0" smtClean="0"/>
              <a:t> : 4A Hizmet Dökümü</a:t>
            </a:r>
          </a:p>
          <a:p>
            <a:r>
              <a:rPr lang="tr-TR" sz="1100" dirty="0" smtClean="0"/>
              <a:t>20</a:t>
            </a:r>
            <a:r>
              <a:rPr lang="tr-TR" sz="1100" dirty="0" smtClean="0">
                <a:solidFill>
                  <a:srgbClr val="FF0000"/>
                </a:solidFill>
              </a:rPr>
              <a:t>. </a:t>
            </a:r>
            <a:r>
              <a:rPr lang="tr-TR" sz="1100" b="1" dirty="0" smtClean="0">
                <a:solidFill>
                  <a:srgbClr val="FF0000"/>
                </a:solidFill>
              </a:rPr>
              <a:t>Gelir İdaresi Baş</a:t>
            </a:r>
            <a:r>
              <a:rPr lang="tr-TR" sz="1100" dirty="0" smtClean="0"/>
              <a:t>.: Vergi Levhası Sorgulama</a:t>
            </a:r>
          </a:p>
          <a:p>
            <a:r>
              <a:rPr lang="tr-TR" sz="1100" dirty="0" smtClean="0"/>
              <a:t>21. </a:t>
            </a:r>
            <a:r>
              <a:rPr lang="tr-TR" sz="1100" b="1" dirty="0" smtClean="0">
                <a:solidFill>
                  <a:srgbClr val="FF0000"/>
                </a:solidFill>
              </a:rPr>
              <a:t>TCDD</a:t>
            </a:r>
            <a:r>
              <a:rPr lang="tr-TR" sz="1100" dirty="0" smtClean="0"/>
              <a:t> : Online Bilet / Rezervasyon</a:t>
            </a:r>
          </a:p>
          <a:p>
            <a:r>
              <a:rPr lang="tr-TR" sz="1100" dirty="0" smtClean="0"/>
              <a:t>22. </a:t>
            </a:r>
            <a:r>
              <a:rPr lang="tr-TR" sz="1100" b="1" dirty="0" smtClean="0">
                <a:solidFill>
                  <a:srgbClr val="FF0000"/>
                </a:solidFill>
              </a:rPr>
              <a:t>Sanayi ve Ticaret Bak</a:t>
            </a:r>
            <a:r>
              <a:rPr lang="tr-TR" sz="1100" dirty="0" smtClean="0"/>
              <a:t>. : Tüketici Şikayetleri</a:t>
            </a:r>
            <a:endParaRPr lang="tr-TR" sz="1100" dirty="0"/>
          </a:p>
        </p:txBody>
      </p:sp>
      <p:pic>
        <p:nvPicPr>
          <p:cNvPr id="39" name="Picture 1"/>
          <p:cNvPicPr>
            <a:picLocks noChangeAspect="1" noChangeArrowheads="1"/>
          </p:cNvPicPr>
          <p:nvPr/>
        </p:nvPicPr>
        <p:blipFill>
          <a:blip r:embed="rId3" cstate="print"/>
          <a:srcRect/>
          <a:stretch>
            <a:fillRect/>
          </a:stretch>
        </p:blipFill>
        <p:spPr bwMode="auto">
          <a:xfrm>
            <a:off x="7884368" y="5877272"/>
            <a:ext cx="1153515" cy="898277"/>
          </a:xfrm>
          <a:prstGeom prst="rect">
            <a:avLst/>
          </a:prstGeom>
          <a:noFill/>
          <a:ln w="9525">
            <a:noFill/>
            <a:round/>
            <a:headEnd/>
            <a:tailEnd/>
          </a:ln>
          <a:effectLst/>
        </p:spPr>
      </p:pic>
      <p:sp>
        <p:nvSpPr>
          <p:cNvPr id="40" name="39 Slayt Numarası Yer Tutucusu"/>
          <p:cNvSpPr>
            <a:spLocks noGrp="1"/>
          </p:cNvSpPr>
          <p:nvPr>
            <p:ph type="sldNum" sz="quarter" idx="12"/>
          </p:nvPr>
        </p:nvSpPr>
        <p:spPr/>
        <p:txBody>
          <a:bodyPr/>
          <a:lstStyle/>
          <a:p>
            <a:fld id="{44C7C163-67D6-4C9C-8723-B0A284654E5E}" type="slidenum">
              <a:rPr lang="tr-TR" smtClean="0"/>
              <a:pPr/>
              <a:t>46</a:t>
            </a:fld>
            <a:endParaRPr lang="tr-T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7884368" y="5877272"/>
            <a:ext cx="1153515" cy="898277"/>
          </a:xfrm>
          <a:prstGeom prst="rect">
            <a:avLst/>
          </a:prstGeom>
          <a:noFill/>
          <a:ln w="9525">
            <a:noFill/>
            <a:round/>
            <a:headEnd/>
            <a:tailEnd/>
          </a:ln>
          <a:effectLst/>
        </p:spPr>
      </p:pic>
      <p:sp>
        <p:nvSpPr>
          <p:cNvPr id="16" name="TextBox 15"/>
          <p:cNvSpPr txBox="1"/>
          <p:nvPr/>
        </p:nvSpPr>
        <p:spPr>
          <a:xfrm>
            <a:off x="251520" y="620688"/>
            <a:ext cx="6637611" cy="514643"/>
          </a:xfrm>
          <a:prstGeom prst="rect">
            <a:avLst/>
          </a:prstGeom>
          <a:noFill/>
        </p:spPr>
        <p:txBody>
          <a:bodyPr wrap="square" lIns="82945" tIns="41473" rIns="82945" bIns="41473" rtlCol="0">
            <a:spAutoFit/>
          </a:bodyPr>
          <a:lstStyle/>
          <a:p>
            <a:pPr>
              <a:lnSpc>
                <a:spcPct val="100000"/>
              </a:lnSpc>
            </a:pPr>
            <a:r>
              <a:rPr lang="tr-TR" sz="2800" dirty="0" smtClean="0">
                <a:solidFill>
                  <a:srgbClr val="FF0000"/>
                </a:solidFill>
                <a:effectLst>
                  <a:outerShdw blurRad="38100" dist="38100" dir="2700000" algn="tl">
                    <a:srgbClr val="000000">
                      <a:alpha val="43137"/>
                    </a:srgbClr>
                  </a:outerShdw>
                </a:effectLst>
              </a:rPr>
              <a:t>e-Devlet Kapısı</a:t>
            </a:r>
          </a:p>
        </p:txBody>
      </p:sp>
      <p:sp>
        <p:nvSpPr>
          <p:cNvPr id="94" name="Tekstboks 32"/>
          <p:cNvSpPr txBox="1"/>
          <p:nvPr/>
        </p:nvSpPr>
        <p:spPr>
          <a:xfrm>
            <a:off x="247212" y="1268760"/>
            <a:ext cx="885655" cy="422310"/>
          </a:xfrm>
          <a:prstGeom prst="rect">
            <a:avLst/>
          </a:prstGeom>
          <a:noFill/>
          <a:ln>
            <a:noFill/>
          </a:ln>
        </p:spPr>
        <p:txBody>
          <a:bodyPr wrap="none" lIns="82945" tIns="41473" rIns="82945" bIns="41473" rtlCol="0">
            <a:spAutoFit/>
          </a:bodyPr>
          <a:lstStyle/>
          <a:p>
            <a:r>
              <a:rPr lang="da-DK" sz="2200" b="1" dirty="0" smtClean="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rPr>
              <a:t>20</a:t>
            </a:r>
            <a:r>
              <a:rPr lang="tr-TR" sz="2200" b="1" dirty="0" smtClean="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rPr>
              <a:t>09</a:t>
            </a:r>
            <a:endParaRPr lang="da-DK" sz="2200" b="1" dirty="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endParaRPr>
          </a:p>
        </p:txBody>
      </p:sp>
      <p:grpSp>
        <p:nvGrpSpPr>
          <p:cNvPr id="2" name="Gruppe 40"/>
          <p:cNvGrpSpPr/>
          <p:nvPr/>
        </p:nvGrpSpPr>
        <p:grpSpPr>
          <a:xfrm>
            <a:off x="216068" y="1988840"/>
            <a:ext cx="7813021" cy="3731306"/>
            <a:chOff x="236589" y="2110902"/>
            <a:chExt cx="9216621" cy="2477933"/>
          </a:xfrm>
        </p:grpSpPr>
        <p:sp>
          <p:nvSpPr>
            <p:cNvPr id="96" name="Pentagon 95"/>
            <p:cNvSpPr/>
            <p:nvPr/>
          </p:nvSpPr>
          <p:spPr>
            <a:xfrm>
              <a:off x="243196" y="2110902"/>
              <a:ext cx="9210014" cy="2477932"/>
            </a:xfrm>
            <a:prstGeom prst="homePlate">
              <a:avLst>
                <a:gd name="adj" fmla="val 31841"/>
              </a:avLst>
            </a:prstGeom>
            <a:gradFill rotWithShape="1">
              <a:gsLst>
                <a:gs pos="0">
                  <a:srgbClr val="E6E6E6"/>
                </a:gs>
                <a:gs pos="100000">
                  <a:sysClr val="window" lastClr="FFFFFF"/>
                </a:gs>
              </a:gsLst>
              <a:lin ang="16200000"/>
            </a:gradFill>
            <a:ln w="9525">
              <a:solidFill>
                <a:srgbClr val="E1E1E1"/>
              </a:solidFill>
              <a:miter lim="800000"/>
              <a:headEnd/>
              <a:tailEnd/>
            </a:ln>
            <a:effectLst>
              <a:outerShdw blurRad="50800" dist="38100" dir="2700000" algn="tl" rotWithShape="0">
                <a:prstClr val="black">
                  <a:alpha val="40000"/>
                </a:prstClr>
              </a:outerShdw>
            </a:effectLst>
          </p:spPr>
          <p:txBody>
            <a:bodyPr anchor="ctr"/>
            <a:lstStyle/>
            <a:p>
              <a:pPr algn="ctr">
                <a:defRPr/>
              </a:pPr>
              <a:endParaRPr lang="da-DK" kern="0">
                <a:solidFill>
                  <a:srgbClr val="FFFFFF"/>
                </a:solidFill>
                <a:latin typeface="Arial Narrow" pitchFamily="-97" charset="0"/>
              </a:endParaRPr>
            </a:p>
          </p:txBody>
        </p:sp>
        <p:sp>
          <p:nvSpPr>
            <p:cNvPr id="97" name="Rektangel 13"/>
            <p:cNvSpPr/>
            <p:nvPr/>
          </p:nvSpPr>
          <p:spPr>
            <a:xfrm>
              <a:off x="236589" y="2122557"/>
              <a:ext cx="7749820" cy="357997"/>
            </a:xfrm>
            <a:prstGeom prst="rect">
              <a:avLst/>
            </a:prstGeom>
            <a:gradFill flip="none" rotWithShape="1">
              <a:gsLst>
                <a:gs pos="0">
                  <a:srgbClr val="0070C0"/>
                </a:gs>
                <a:gs pos="100000">
                  <a:srgbClr val="002060"/>
                </a:gs>
              </a:gsLst>
              <a:lin ang="5400000" scaled="1"/>
              <a:tileRect/>
            </a:gradFill>
            <a:ln w="3175" cap="flat" cmpd="sng">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a-DK" kern="0">
                <a:solidFill>
                  <a:schemeClr val="tx1">
                    <a:lumMod val="95000"/>
                    <a:lumOff val="5000"/>
                  </a:schemeClr>
                </a:solidFill>
                <a:latin typeface="Calibri"/>
              </a:endParaRPr>
            </a:p>
          </p:txBody>
        </p:sp>
        <p:grpSp>
          <p:nvGrpSpPr>
            <p:cNvPr id="3" name="Gruppe 28"/>
            <p:cNvGrpSpPr/>
            <p:nvPr/>
          </p:nvGrpSpPr>
          <p:grpSpPr>
            <a:xfrm>
              <a:off x="881975" y="2130355"/>
              <a:ext cx="7104432" cy="2458480"/>
              <a:chOff x="881975" y="2130355"/>
              <a:chExt cx="7104432" cy="2261009"/>
            </a:xfrm>
          </p:grpSpPr>
          <p:cxnSp>
            <p:nvCxnSpPr>
              <p:cNvPr id="99" name="Lige forbindelse 15"/>
              <p:cNvCxnSpPr/>
              <p:nvPr/>
            </p:nvCxnSpPr>
            <p:spPr>
              <a:xfrm>
                <a:off x="1526948"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Lige forbindelse 17"/>
              <p:cNvCxnSpPr/>
              <p:nvPr/>
            </p:nvCxnSpPr>
            <p:spPr>
              <a:xfrm>
                <a:off x="881975" y="2130355"/>
                <a:ext cx="0" cy="22610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Lige forbindelse 18"/>
              <p:cNvCxnSpPr/>
              <p:nvPr/>
            </p:nvCxnSpPr>
            <p:spPr>
              <a:xfrm>
                <a:off x="2816894"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Lige forbindelse 19"/>
              <p:cNvCxnSpPr/>
              <p:nvPr/>
            </p:nvCxnSpPr>
            <p:spPr>
              <a:xfrm>
                <a:off x="2171921"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Lige forbindelse 20"/>
              <p:cNvCxnSpPr/>
              <p:nvPr/>
            </p:nvCxnSpPr>
            <p:spPr>
              <a:xfrm>
                <a:off x="4106840"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Lige forbindelse 21"/>
              <p:cNvCxnSpPr/>
              <p:nvPr/>
            </p:nvCxnSpPr>
            <p:spPr>
              <a:xfrm>
                <a:off x="3461867"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Lige forbindelse 22"/>
              <p:cNvCxnSpPr/>
              <p:nvPr/>
            </p:nvCxnSpPr>
            <p:spPr>
              <a:xfrm>
                <a:off x="5396786"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Lige forbindelse 23"/>
              <p:cNvCxnSpPr/>
              <p:nvPr/>
            </p:nvCxnSpPr>
            <p:spPr>
              <a:xfrm>
                <a:off x="4751813"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Lige forbindelse 24"/>
              <p:cNvCxnSpPr/>
              <p:nvPr/>
            </p:nvCxnSpPr>
            <p:spPr>
              <a:xfrm>
                <a:off x="6686732"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Lige forbindelse 25"/>
              <p:cNvCxnSpPr/>
              <p:nvPr/>
            </p:nvCxnSpPr>
            <p:spPr>
              <a:xfrm>
                <a:off x="6041760"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Lige forbindelse 26"/>
              <p:cNvCxnSpPr/>
              <p:nvPr/>
            </p:nvCxnSpPr>
            <p:spPr>
              <a:xfrm>
                <a:off x="7986407" y="2130355"/>
                <a:ext cx="0" cy="17967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Lige forbindelse 27"/>
              <p:cNvCxnSpPr/>
              <p:nvPr/>
            </p:nvCxnSpPr>
            <p:spPr>
              <a:xfrm>
                <a:off x="7331704"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11" name="Pentagon 110"/>
          <p:cNvSpPr/>
          <p:nvPr/>
        </p:nvSpPr>
        <p:spPr>
          <a:xfrm>
            <a:off x="1391478" y="2679823"/>
            <a:ext cx="2192567" cy="552786"/>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112" name="Tekstboks 35"/>
          <p:cNvSpPr txBox="1"/>
          <p:nvPr/>
        </p:nvSpPr>
        <p:spPr>
          <a:xfrm>
            <a:off x="1391478" y="2679822"/>
            <a:ext cx="1942035" cy="606976"/>
          </a:xfrm>
          <a:prstGeom prst="rect">
            <a:avLst/>
          </a:prstGeom>
          <a:noFill/>
        </p:spPr>
        <p:txBody>
          <a:bodyPr wrap="none" lIns="82945" tIns="41473" rIns="82945" bIns="41473" rtlCol="0">
            <a:spAutoFit/>
          </a:bodyPr>
          <a:lstStyle/>
          <a:p>
            <a:r>
              <a:rPr lang="tr-TR" sz="1100" dirty="0" smtClean="0"/>
              <a:t>Emniyet Genel Müdürlüğü</a:t>
            </a:r>
          </a:p>
          <a:p>
            <a:r>
              <a:rPr lang="tr-TR" sz="1100" dirty="0" smtClean="0"/>
              <a:t>Hizmetlerinin Yalnızca e-Devlet</a:t>
            </a:r>
          </a:p>
          <a:p>
            <a:r>
              <a:rPr lang="tr-TR" sz="1100" dirty="0" smtClean="0"/>
              <a:t>Kapısı’ndan Sunulması</a:t>
            </a:r>
            <a:endParaRPr lang="da-DK" sz="1100" dirty="0"/>
          </a:p>
        </p:txBody>
      </p:sp>
      <p:sp>
        <p:nvSpPr>
          <p:cNvPr id="114" name="Tekstboks 43"/>
          <p:cNvSpPr txBox="1"/>
          <p:nvPr/>
        </p:nvSpPr>
        <p:spPr>
          <a:xfrm>
            <a:off x="6263288" y="2001828"/>
            <a:ext cx="494523" cy="253033"/>
          </a:xfrm>
          <a:prstGeom prst="rect">
            <a:avLst/>
          </a:prstGeom>
          <a:noFill/>
        </p:spPr>
        <p:txBody>
          <a:bodyPr wrap="none" lIns="82945" tIns="41473" rIns="82945" bIns="41473" rtlCol="0">
            <a:spAutoFit/>
          </a:bodyPr>
          <a:lstStyle/>
          <a:p>
            <a:pPr algn="ctr"/>
            <a:r>
              <a:rPr lang="tr-TR" sz="1100" dirty="0" smtClean="0">
                <a:solidFill>
                  <a:schemeClr val="bg1"/>
                </a:solidFill>
              </a:rPr>
              <a:t>Aralık</a:t>
            </a:r>
            <a:endParaRPr lang="da-DK" sz="1100" dirty="0">
              <a:solidFill>
                <a:schemeClr val="bg1"/>
              </a:solidFill>
            </a:endParaRPr>
          </a:p>
        </p:txBody>
      </p:sp>
      <p:sp>
        <p:nvSpPr>
          <p:cNvPr id="117" name="Tekstboks 44"/>
          <p:cNvSpPr txBox="1"/>
          <p:nvPr/>
        </p:nvSpPr>
        <p:spPr>
          <a:xfrm>
            <a:off x="5191994" y="2001828"/>
            <a:ext cx="443919" cy="251183"/>
          </a:xfrm>
          <a:prstGeom prst="rect">
            <a:avLst/>
          </a:prstGeom>
          <a:noFill/>
        </p:spPr>
        <p:txBody>
          <a:bodyPr wrap="none" lIns="82945" tIns="41473" rIns="82945" bIns="41473" rtlCol="0">
            <a:spAutoFit/>
          </a:bodyPr>
          <a:lstStyle/>
          <a:p>
            <a:pPr algn="ctr"/>
            <a:r>
              <a:rPr lang="tr-TR" sz="1100" dirty="0" smtClean="0">
                <a:solidFill>
                  <a:schemeClr val="bg1"/>
                </a:solidFill>
              </a:rPr>
              <a:t>Ekim</a:t>
            </a:r>
            <a:endParaRPr lang="da-DK" sz="1100" dirty="0">
              <a:solidFill>
                <a:schemeClr val="bg1"/>
              </a:solidFill>
            </a:endParaRPr>
          </a:p>
        </p:txBody>
      </p:sp>
      <p:sp>
        <p:nvSpPr>
          <p:cNvPr id="120" name="Tekstboks 45"/>
          <p:cNvSpPr txBox="1"/>
          <p:nvPr/>
        </p:nvSpPr>
        <p:spPr>
          <a:xfrm>
            <a:off x="4638611" y="2001828"/>
            <a:ext cx="438418" cy="253033"/>
          </a:xfrm>
          <a:prstGeom prst="rect">
            <a:avLst/>
          </a:prstGeom>
          <a:noFill/>
        </p:spPr>
        <p:txBody>
          <a:bodyPr wrap="none" lIns="82945" tIns="41473" rIns="82945" bIns="41473" rtlCol="0">
            <a:spAutoFit/>
          </a:bodyPr>
          <a:lstStyle/>
          <a:p>
            <a:pPr algn="ctr"/>
            <a:r>
              <a:rPr lang="tr-TR" sz="1100" dirty="0" smtClean="0">
                <a:solidFill>
                  <a:schemeClr val="bg1"/>
                </a:solidFill>
              </a:rPr>
              <a:t>Eylül</a:t>
            </a:r>
            <a:endParaRPr lang="da-DK" sz="1100" dirty="0">
              <a:solidFill>
                <a:schemeClr val="bg1"/>
              </a:solidFill>
            </a:endParaRPr>
          </a:p>
        </p:txBody>
      </p:sp>
      <p:sp>
        <p:nvSpPr>
          <p:cNvPr id="121" name="Tekstboks 46"/>
          <p:cNvSpPr txBox="1"/>
          <p:nvPr/>
        </p:nvSpPr>
        <p:spPr>
          <a:xfrm>
            <a:off x="4011593" y="2001828"/>
            <a:ext cx="615553" cy="251183"/>
          </a:xfrm>
          <a:prstGeom prst="rect">
            <a:avLst/>
          </a:prstGeom>
          <a:noFill/>
        </p:spPr>
        <p:txBody>
          <a:bodyPr wrap="none" lIns="82945" tIns="41473" rIns="82945" bIns="41473" rtlCol="0">
            <a:spAutoFit/>
          </a:bodyPr>
          <a:lstStyle/>
          <a:p>
            <a:pPr algn="ctr"/>
            <a:r>
              <a:rPr lang="tr-TR" sz="1100" dirty="0" smtClean="0">
                <a:solidFill>
                  <a:schemeClr val="bg1"/>
                </a:solidFill>
              </a:rPr>
              <a:t>Ağustos</a:t>
            </a:r>
            <a:endParaRPr lang="da-DK" sz="1100" dirty="0">
              <a:solidFill>
                <a:schemeClr val="bg1"/>
              </a:solidFill>
            </a:endParaRPr>
          </a:p>
        </p:txBody>
      </p:sp>
      <p:sp>
        <p:nvSpPr>
          <p:cNvPr id="129" name="Tekstboks 47"/>
          <p:cNvSpPr txBox="1"/>
          <p:nvPr/>
        </p:nvSpPr>
        <p:spPr>
          <a:xfrm>
            <a:off x="3450003" y="2001828"/>
            <a:ext cx="661236" cy="253033"/>
          </a:xfrm>
          <a:prstGeom prst="rect">
            <a:avLst/>
          </a:prstGeom>
          <a:noFill/>
        </p:spPr>
        <p:txBody>
          <a:bodyPr wrap="none" lIns="82945" tIns="41473" rIns="82945" bIns="41473" rtlCol="0">
            <a:spAutoFit/>
          </a:bodyPr>
          <a:lstStyle/>
          <a:p>
            <a:pPr algn="ctr"/>
            <a:r>
              <a:rPr lang="tr-TR" sz="1100" dirty="0" smtClean="0">
                <a:solidFill>
                  <a:schemeClr val="bg1"/>
                </a:solidFill>
              </a:rPr>
              <a:t>Temmuz</a:t>
            </a:r>
            <a:endParaRPr lang="da-DK" sz="1100" dirty="0">
              <a:solidFill>
                <a:schemeClr val="bg1"/>
              </a:solidFill>
            </a:endParaRPr>
          </a:p>
        </p:txBody>
      </p:sp>
      <p:sp>
        <p:nvSpPr>
          <p:cNvPr id="130" name="Tekstboks 48"/>
          <p:cNvSpPr txBox="1"/>
          <p:nvPr/>
        </p:nvSpPr>
        <p:spPr>
          <a:xfrm>
            <a:off x="2937612" y="2001828"/>
            <a:ext cx="601924" cy="253033"/>
          </a:xfrm>
          <a:prstGeom prst="rect">
            <a:avLst/>
          </a:prstGeom>
          <a:noFill/>
        </p:spPr>
        <p:txBody>
          <a:bodyPr wrap="none" lIns="82945" tIns="41473" rIns="82945" bIns="41473" rtlCol="0">
            <a:spAutoFit/>
          </a:bodyPr>
          <a:lstStyle/>
          <a:p>
            <a:pPr algn="ctr"/>
            <a:r>
              <a:rPr lang="tr-TR" sz="1100" dirty="0" smtClean="0">
                <a:solidFill>
                  <a:schemeClr val="bg1"/>
                </a:solidFill>
              </a:rPr>
              <a:t>Haziran</a:t>
            </a:r>
            <a:endParaRPr lang="da-DK" sz="1100" dirty="0">
              <a:solidFill>
                <a:schemeClr val="bg1"/>
              </a:solidFill>
            </a:endParaRPr>
          </a:p>
        </p:txBody>
      </p:sp>
      <p:sp>
        <p:nvSpPr>
          <p:cNvPr id="131" name="Tekstboks 49"/>
          <p:cNvSpPr txBox="1"/>
          <p:nvPr/>
        </p:nvSpPr>
        <p:spPr>
          <a:xfrm>
            <a:off x="1916364" y="2001828"/>
            <a:ext cx="484647" cy="251183"/>
          </a:xfrm>
          <a:prstGeom prst="rect">
            <a:avLst/>
          </a:prstGeom>
          <a:noFill/>
        </p:spPr>
        <p:txBody>
          <a:bodyPr wrap="none" lIns="82945" tIns="41473" rIns="82945" bIns="41473" rtlCol="0">
            <a:spAutoFit/>
          </a:bodyPr>
          <a:lstStyle/>
          <a:p>
            <a:pPr algn="ctr"/>
            <a:r>
              <a:rPr lang="tr-TR" sz="1100" dirty="0" smtClean="0">
                <a:solidFill>
                  <a:schemeClr val="bg1"/>
                </a:solidFill>
              </a:rPr>
              <a:t>Nisan</a:t>
            </a:r>
            <a:endParaRPr lang="da-DK" sz="1100" dirty="0">
              <a:solidFill>
                <a:schemeClr val="bg1"/>
              </a:solidFill>
            </a:endParaRPr>
          </a:p>
        </p:txBody>
      </p:sp>
      <p:sp>
        <p:nvSpPr>
          <p:cNvPr id="132" name="Tekstboks 50"/>
          <p:cNvSpPr txBox="1"/>
          <p:nvPr/>
        </p:nvSpPr>
        <p:spPr>
          <a:xfrm>
            <a:off x="1389606" y="2001828"/>
            <a:ext cx="448284" cy="251183"/>
          </a:xfrm>
          <a:prstGeom prst="rect">
            <a:avLst/>
          </a:prstGeom>
          <a:noFill/>
        </p:spPr>
        <p:txBody>
          <a:bodyPr wrap="none" lIns="82945" tIns="41473" rIns="82945" bIns="41473" rtlCol="0">
            <a:spAutoFit/>
          </a:bodyPr>
          <a:lstStyle/>
          <a:p>
            <a:pPr algn="ctr"/>
            <a:r>
              <a:rPr lang="tr-TR" sz="1100" dirty="0" smtClean="0">
                <a:solidFill>
                  <a:schemeClr val="bg1"/>
                </a:solidFill>
              </a:rPr>
              <a:t>Mart</a:t>
            </a:r>
            <a:endParaRPr lang="da-DK" sz="1100" dirty="0">
              <a:solidFill>
                <a:schemeClr val="bg1"/>
              </a:solidFill>
            </a:endParaRPr>
          </a:p>
        </p:txBody>
      </p:sp>
      <p:sp>
        <p:nvSpPr>
          <p:cNvPr id="138" name="Tekstboks 51"/>
          <p:cNvSpPr txBox="1"/>
          <p:nvPr/>
        </p:nvSpPr>
        <p:spPr>
          <a:xfrm>
            <a:off x="817645" y="2001828"/>
            <a:ext cx="489184" cy="251183"/>
          </a:xfrm>
          <a:prstGeom prst="rect">
            <a:avLst/>
          </a:prstGeom>
          <a:noFill/>
        </p:spPr>
        <p:txBody>
          <a:bodyPr wrap="none" lIns="82945" tIns="41473" rIns="82945" bIns="41473" rtlCol="0">
            <a:spAutoFit/>
          </a:bodyPr>
          <a:lstStyle/>
          <a:p>
            <a:pPr algn="ctr"/>
            <a:r>
              <a:rPr lang="tr-TR" sz="1100" dirty="0" smtClean="0">
                <a:solidFill>
                  <a:schemeClr val="bg1"/>
                </a:solidFill>
              </a:rPr>
              <a:t>Şubat</a:t>
            </a:r>
            <a:endParaRPr lang="da-DK" sz="1100" dirty="0">
              <a:solidFill>
                <a:schemeClr val="bg1"/>
              </a:solidFill>
            </a:endParaRPr>
          </a:p>
        </p:txBody>
      </p:sp>
      <p:sp>
        <p:nvSpPr>
          <p:cNvPr id="141" name="Tekstboks 52"/>
          <p:cNvSpPr txBox="1"/>
          <p:nvPr/>
        </p:nvSpPr>
        <p:spPr>
          <a:xfrm>
            <a:off x="259066" y="2001828"/>
            <a:ext cx="450029" cy="251183"/>
          </a:xfrm>
          <a:prstGeom prst="rect">
            <a:avLst/>
          </a:prstGeom>
          <a:noFill/>
        </p:spPr>
        <p:txBody>
          <a:bodyPr wrap="none" lIns="82945" tIns="41473" rIns="82945" bIns="41473" rtlCol="0">
            <a:spAutoFit/>
          </a:bodyPr>
          <a:lstStyle/>
          <a:p>
            <a:pPr algn="ctr"/>
            <a:r>
              <a:rPr lang="tr-TR" sz="1100" dirty="0" smtClean="0">
                <a:solidFill>
                  <a:schemeClr val="bg1"/>
                </a:solidFill>
              </a:rPr>
              <a:t>Ocak</a:t>
            </a:r>
            <a:endParaRPr lang="da-DK" sz="1100" dirty="0">
              <a:solidFill>
                <a:schemeClr val="bg1"/>
              </a:solidFill>
            </a:endParaRPr>
          </a:p>
        </p:txBody>
      </p:sp>
      <p:sp>
        <p:nvSpPr>
          <p:cNvPr id="148" name="Tekstboks 53"/>
          <p:cNvSpPr txBox="1"/>
          <p:nvPr/>
        </p:nvSpPr>
        <p:spPr>
          <a:xfrm>
            <a:off x="2445487" y="2001828"/>
            <a:ext cx="500937" cy="251183"/>
          </a:xfrm>
          <a:prstGeom prst="rect">
            <a:avLst/>
          </a:prstGeom>
          <a:noFill/>
        </p:spPr>
        <p:txBody>
          <a:bodyPr wrap="none" lIns="82945" tIns="41473" rIns="82945" bIns="41473" rtlCol="0">
            <a:spAutoFit/>
          </a:bodyPr>
          <a:lstStyle/>
          <a:p>
            <a:pPr algn="ctr"/>
            <a:r>
              <a:rPr lang="tr-TR" sz="1100" dirty="0" smtClean="0">
                <a:solidFill>
                  <a:schemeClr val="bg1"/>
                </a:solidFill>
              </a:rPr>
              <a:t>Mayıs</a:t>
            </a:r>
            <a:endParaRPr lang="da-DK" sz="1100" dirty="0">
              <a:solidFill>
                <a:schemeClr val="bg1"/>
              </a:solidFill>
            </a:endParaRPr>
          </a:p>
        </p:txBody>
      </p:sp>
      <p:sp>
        <p:nvSpPr>
          <p:cNvPr id="149" name="Tekstboks 54"/>
          <p:cNvSpPr txBox="1"/>
          <p:nvPr/>
        </p:nvSpPr>
        <p:spPr>
          <a:xfrm>
            <a:off x="5689591" y="2001828"/>
            <a:ext cx="504136" cy="251183"/>
          </a:xfrm>
          <a:prstGeom prst="rect">
            <a:avLst/>
          </a:prstGeom>
          <a:noFill/>
        </p:spPr>
        <p:txBody>
          <a:bodyPr wrap="none" lIns="82945" tIns="41473" rIns="82945" bIns="41473" rtlCol="0">
            <a:spAutoFit/>
          </a:bodyPr>
          <a:lstStyle/>
          <a:p>
            <a:pPr algn="ctr"/>
            <a:r>
              <a:rPr lang="tr-TR" sz="1100" dirty="0" smtClean="0">
                <a:solidFill>
                  <a:schemeClr val="bg1"/>
                </a:solidFill>
              </a:rPr>
              <a:t>Kasım</a:t>
            </a:r>
            <a:endParaRPr lang="da-DK" sz="1100" dirty="0">
              <a:solidFill>
                <a:schemeClr val="bg1"/>
              </a:solidFill>
            </a:endParaRPr>
          </a:p>
        </p:txBody>
      </p:sp>
      <p:sp>
        <p:nvSpPr>
          <p:cNvPr id="38" name="Pentagon 37"/>
          <p:cNvSpPr/>
          <p:nvPr/>
        </p:nvSpPr>
        <p:spPr>
          <a:xfrm>
            <a:off x="3050881" y="3370804"/>
            <a:ext cx="2192567" cy="414589"/>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37" name="Tekstboks 35"/>
          <p:cNvSpPr txBox="1"/>
          <p:nvPr/>
        </p:nvSpPr>
        <p:spPr>
          <a:xfrm>
            <a:off x="3050881" y="3370804"/>
            <a:ext cx="1823413" cy="437699"/>
          </a:xfrm>
          <a:prstGeom prst="rect">
            <a:avLst/>
          </a:prstGeom>
          <a:noFill/>
        </p:spPr>
        <p:txBody>
          <a:bodyPr wrap="none" lIns="82945" tIns="41473" rIns="82945" bIns="41473" rtlCol="0">
            <a:spAutoFit/>
          </a:bodyPr>
          <a:lstStyle/>
          <a:p>
            <a:r>
              <a:rPr lang="tr-TR" sz="1100" dirty="0" smtClean="0"/>
              <a:t>Kimlik Doğrulama Hizmetinin</a:t>
            </a:r>
          </a:p>
          <a:p>
            <a:r>
              <a:rPr lang="tr-TR" sz="1100" dirty="0" smtClean="0"/>
              <a:t>Açılışı</a:t>
            </a:r>
            <a:endParaRPr lang="da-DK" sz="1100" dirty="0"/>
          </a:p>
        </p:txBody>
      </p:sp>
      <p:sp>
        <p:nvSpPr>
          <p:cNvPr id="39" name="Pentagon 38"/>
          <p:cNvSpPr/>
          <p:nvPr/>
        </p:nvSpPr>
        <p:spPr>
          <a:xfrm>
            <a:off x="4157150" y="3923590"/>
            <a:ext cx="2192567" cy="552786"/>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40" name="Tekstboks 35"/>
          <p:cNvSpPr txBox="1"/>
          <p:nvPr/>
        </p:nvSpPr>
        <p:spPr>
          <a:xfrm>
            <a:off x="4157150" y="3925518"/>
            <a:ext cx="1942035" cy="606976"/>
          </a:xfrm>
          <a:prstGeom prst="rect">
            <a:avLst/>
          </a:prstGeom>
          <a:noFill/>
        </p:spPr>
        <p:txBody>
          <a:bodyPr wrap="none" lIns="82945" tIns="41473" rIns="82945" bIns="41473" rtlCol="0">
            <a:spAutoFit/>
          </a:bodyPr>
          <a:lstStyle/>
          <a:p>
            <a:r>
              <a:rPr lang="tr-TR" sz="1100" dirty="0" smtClean="0"/>
              <a:t>Millî Savunma Bakanlığı</a:t>
            </a:r>
          </a:p>
          <a:p>
            <a:r>
              <a:rPr lang="tr-TR" sz="1100" dirty="0" smtClean="0"/>
              <a:t>Hizmetlerinin Yalnızca e-Devlet</a:t>
            </a:r>
          </a:p>
          <a:p>
            <a:r>
              <a:rPr lang="tr-TR" sz="1100" dirty="0" smtClean="0"/>
              <a:t>Kapısı’ndan Sunulması</a:t>
            </a:r>
          </a:p>
        </p:txBody>
      </p:sp>
      <p:sp>
        <p:nvSpPr>
          <p:cNvPr id="53" name="Pentagon 52"/>
          <p:cNvSpPr/>
          <p:nvPr/>
        </p:nvSpPr>
        <p:spPr>
          <a:xfrm>
            <a:off x="5263418" y="4752769"/>
            <a:ext cx="2192567" cy="552786"/>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54" name="Tekstboks 35"/>
          <p:cNvSpPr txBox="1"/>
          <p:nvPr/>
        </p:nvSpPr>
        <p:spPr>
          <a:xfrm>
            <a:off x="5263418" y="4752769"/>
            <a:ext cx="1443500" cy="591587"/>
          </a:xfrm>
          <a:prstGeom prst="rect">
            <a:avLst/>
          </a:prstGeom>
          <a:noFill/>
        </p:spPr>
        <p:txBody>
          <a:bodyPr wrap="none" lIns="82945" tIns="41473" rIns="82945" bIns="41473" rtlCol="0">
            <a:spAutoFit/>
          </a:bodyPr>
          <a:lstStyle/>
          <a:p>
            <a:r>
              <a:rPr lang="tr-TR" sz="1100" dirty="0" smtClean="0"/>
              <a:t>İlk Kurumdan Kuruma </a:t>
            </a:r>
          </a:p>
          <a:p>
            <a:r>
              <a:rPr lang="tr-TR" sz="1100" dirty="0" smtClean="0"/>
              <a:t>(G2G) Entegrasyonun</a:t>
            </a:r>
          </a:p>
          <a:p>
            <a:r>
              <a:rPr lang="tr-TR" sz="1100" dirty="0" smtClean="0"/>
              <a:t>Gerçekleştirilmesi</a:t>
            </a:r>
          </a:p>
        </p:txBody>
      </p:sp>
      <p:sp>
        <p:nvSpPr>
          <p:cNvPr id="43" name="42 Slayt Numarası Yer Tutucusu"/>
          <p:cNvSpPr>
            <a:spLocks noGrp="1"/>
          </p:cNvSpPr>
          <p:nvPr>
            <p:ph type="sldNum" sz="quarter" idx="12"/>
          </p:nvPr>
        </p:nvSpPr>
        <p:spPr/>
        <p:txBody>
          <a:bodyPr/>
          <a:lstStyle/>
          <a:p>
            <a:fld id="{44C7C163-67D6-4C9C-8723-B0A284654E5E}" type="slidenum">
              <a:rPr lang="tr-TR" smtClean="0"/>
              <a:pPr/>
              <a:t>47</a:t>
            </a:fld>
            <a:endParaRPr lang="tr-T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7882981" y="5877272"/>
            <a:ext cx="1153515" cy="898277"/>
          </a:xfrm>
          <a:prstGeom prst="rect">
            <a:avLst/>
          </a:prstGeom>
          <a:noFill/>
          <a:ln w="9525">
            <a:noFill/>
            <a:round/>
            <a:headEnd/>
            <a:tailEnd/>
          </a:ln>
          <a:effectLst/>
        </p:spPr>
      </p:pic>
      <p:sp>
        <p:nvSpPr>
          <p:cNvPr id="16" name="TextBox 15"/>
          <p:cNvSpPr txBox="1"/>
          <p:nvPr/>
        </p:nvSpPr>
        <p:spPr>
          <a:xfrm>
            <a:off x="251520" y="610101"/>
            <a:ext cx="6637611" cy="514643"/>
          </a:xfrm>
          <a:prstGeom prst="rect">
            <a:avLst/>
          </a:prstGeom>
          <a:noFill/>
        </p:spPr>
        <p:txBody>
          <a:bodyPr wrap="square" lIns="82945" tIns="41473" rIns="82945" bIns="41473" rtlCol="0">
            <a:spAutoFit/>
          </a:bodyPr>
          <a:lstStyle/>
          <a:p>
            <a:pPr>
              <a:lnSpc>
                <a:spcPct val="100000"/>
              </a:lnSpc>
            </a:pPr>
            <a:r>
              <a:rPr lang="tr-TR" sz="2800" dirty="0" smtClean="0">
                <a:solidFill>
                  <a:srgbClr val="FF0000"/>
                </a:solidFill>
                <a:effectLst>
                  <a:outerShdw blurRad="38100" dist="38100" dir="2700000" algn="tl">
                    <a:srgbClr val="000000">
                      <a:alpha val="43137"/>
                    </a:srgbClr>
                  </a:outerShdw>
                </a:effectLst>
                <a:ea typeface="Tahoma" pitchFamily="34" charset="0"/>
                <a:cs typeface="Tahoma" pitchFamily="34" charset="0"/>
              </a:rPr>
              <a:t>e-Devlet Kapısı</a:t>
            </a:r>
          </a:p>
        </p:txBody>
      </p:sp>
      <p:sp>
        <p:nvSpPr>
          <p:cNvPr id="94" name="Tekstboks 32"/>
          <p:cNvSpPr txBox="1"/>
          <p:nvPr/>
        </p:nvSpPr>
        <p:spPr>
          <a:xfrm>
            <a:off x="216068" y="1268760"/>
            <a:ext cx="885655" cy="422310"/>
          </a:xfrm>
          <a:prstGeom prst="rect">
            <a:avLst/>
          </a:prstGeom>
          <a:noFill/>
          <a:ln>
            <a:noFill/>
          </a:ln>
        </p:spPr>
        <p:txBody>
          <a:bodyPr wrap="none" lIns="82945" tIns="41473" rIns="82945" bIns="41473" rtlCol="0">
            <a:spAutoFit/>
          </a:bodyPr>
          <a:lstStyle/>
          <a:p>
            <a:r>
              <a:rPr lang="da-DK" sz="2200" b="1" dirty="0" smtClean="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rPr>
              <a:t>20</a:t>
            </a:r>
            <a:r>
              <a:rPr lang="tr-TR" sz="2200" b="1" dirty="0" smtClean="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rPr>
              <a:t>10</a:t>
            </a:r>
            <a:endParaRPr lang="da-DK" sz="2200" b="1" dirty="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endParaRPr>
          </a:p>
        </p:txBody>
      </p:sp>
      <p:grpSp>
        <p:nvGrpSpPr>
          <p:cNvPr id="2" name="Gruppe 40"/>
          <p:cNvGrpSpPr/>
          <p:nvPr/>
        </p:nvGrpSpPr>
        <p:grpSpPr>
          <a:xfrm>
            <a:off x="216068" y="1988840"/>
            <a:ext cx="7813021" cy="3731306"/>
            <a:chOff x="236589" y="2110902"/>
            <a:chExt cx="9216621" cy="2477933"/>
          </a:xfrm>
        </p:grpSpPr>
        <p:sp>
          <p:nvSpPr>
            <p:cNvPr id="96" name="Pentagon 95"/>
            <p:cNvSpPr/>
            <p:nvPr/>
          </p:nvSpPr>
          <p:spPr>
            <a:xfrm>
              <a:off x="243196" y="2110902"/>
              <a:ext cx="9210014" cy="2477932"/>
            </a:xfrm>
            <a:prstGeom prst="homePlate">
              <a:avLst>
                <a:gd name="adj" fmla="val 31841"/>
              </a:avLst>
            </a:prstGeom>
            <a:gradFill rotWithShape="1">
              <a:gsLst>
                <a:gs pos="0">
                  <a:srgbClr val="E6E6E6"/>
                </a:gs>
                <a:gs pos="100000">
                  <a:sysClr val="window" lastClr="FFFFFF"/>
                </a:gs>
              </a:gsLst>
              <a:lin ang="16200000"/>
            </a:gradFill>
            <a:ln w="9525">
              <a:solidFill>
                <a:srgbClr val="E1E1E1"/>
              </a:solidFill>
              <a:miter lim="800000"/>
              <a:headEnd/>
              <a:tailEnd/>
            </a:ln>
            <a:effectLst>
              <a:outerShdw blurRad="50800" dist="38100" dir="2700000" algn="tl" rotWithShape="0">
                <a:prstClr val="black">
                  <a:alpha val="40000"/>
                </a:prstClr>
              </a:outerShdw>
            </a:effectLst>
          </p:spPr>
          <p:txBody>
            <a:bodyPr anchor="ctr"/>
            <a:lstStyle/>
            <a:p>
              <a:pPr algn="ctr">
                <a:defRPr/>
              </a:pPr>
              <a:endParaRPr lang="da-DK" kern="0">
                <a:solidFill>
                  <a:srgbClr val="FFFFFF"/>
                </a:solidFill>
                <a:latin typeface="Arial Narrow" pitchFamily="-97" charset="0"/>
              </a:endParaRPr>
            </a:p>
          </p:txBody>
        </p:sp>
        <p:sp>
          <p:nvSpPr>
            <p:cNvPr id="97" name="Rektangel 13"/>
            <p:cNvSpPr/>
            <p:nvPr/>
          </p:nvSpPr>
          <p:spPr>
            <a:xfrm>
              <a:off x="236589" y="2122557"/>
              <a:ext cx="7749820" cy="357997"/>
            </a:xfrm>
            <a:prstGeom prst="rect">
              <a:avLst/>
            </a:prstGeom>
            <a:gradFill flip="none" rotWithShape="1">
              <a:gsLst>
                <a:gs pos="0">
                  <a:srgbClr val="0070C0"/>
                </a:gs>
                <a:gs pos="100000">
                  <a:srgbClr val="002060"/>
                </a:gs>
              </a:gsLst>
              <a:lin ang="5400000" scaled="1"/>
              <a:tileRect/>
            </a:gradFill>
            <a:ln w="3175" cap="flat" cmpd="sng">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a-DK" kern="0">
                <a:solidFill>
                  <a:schemeClr val="tx1">
                    <a:lumMod val="95000"/>
                    <a:lumOff val="5000"/>
                  </a:schemeClr>
                </a:solidFill>
                <a:latin typeface="Calibri"/>
              </a:endParaRPr>
            </a:p>
          </p:txBody>
        </p:sp>
        <p:grpSp>
          <p:nvGrpSpPr>
            <p:cNvPr id="3" name="Gruppe 28"/>
            <p:cNvGrpSpPr/>
            <p:nvPr/>
          </p:nvGrpSpPr>
          <p:grpSpPr>
            <a:xfrm>
              <a:off x="881975" y="2130355"/>
              <a:ext cx="7104432" cy="2458480"/>
              <a:chOff x="881975" y="2130355"/>
              <a:chExt cx="7104432" cy="2261009"/>
            </a:xfrm>
          </p:grpSpPr>
          <p:cxnSp>
            <p:nvCxnSpPr>
              <p:cNvPr id="99" name="Lige forbindelse 15"/>
              <p:cNvCxnSpPr/>
              <p:nvPr/>
            </p:nvCxnSpPr>
            <p:spPr>
              <a:xfrm>
                <a:off x="1526948"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Lige forbindelse 17"/>
              <p:cNvCxnSpPr/>
              <p:nvPr/>
            </p:nvCxnSpPr>
            <p:spPr>
              <a:xfrm>
                <a:off x="881975" y="2130355"/>
                <a:ext cx="0" cy="22610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Lige forbindelse 18"/>
              <p:cNvCxnSpPr/>
              <p:nvPr/>
            </p:nvCxnSpPr>
            <p:spPr>
              <a:xfrm>
                <a:off x="2816894"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Lige forbindelse 19"/>
              <p:cNvCxnSpPr/>
              <p:nvPr/>
            </p:nvCxnSpPr>
            <p:spPr>
              <a:xfrm>
                <a:off x="2171921"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Lige forbindelse 20"/>
              <p:cNvCxnSpPr/>
              <p:nvPr/>
            </p:nvCxnSpPr>
            <p:spPr>
              <a:xfrm>
                <a:off x="4106840"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Lige forbindelse 21"/>
              <p:cNvCxnSpPr/>
              <p:nvPr/>
            </p:nvCxnSpPr>
            <p:spPr>
              <a:xfrm>
                <a:off x="3461867"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Lige forbindelse 22"/>
              <p:cNvCxnSpPr/>
              <p:nvPr/>
            </p:nvCxnSpPr>
            <p:spPr>
              <a:xfrm>
                <a:off x="5396786"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Lige forbindelse 23"/>
              <p:cNvCxnSpPr/>
              <p:nvPr/>
            </p:nvCxnSpPr>
            <p:spPr>
              <a:xfrm>
                <a:off x="4751813"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Lige forbindelse 24"/>
              <p:cNvCxnSpPr/>
              <p:nvPr/>
            </p:nvCxnSpPr>
            <p:spPr>
              <a:xfrm>
                <a:off x="6686732"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Lige forbindelse 25"/>
              <p:cNvCxnSpPr/>
              <p:nvPr/>
            </p:nvCxnSpPr>
            <p:spPr>
              <a:xfrm>
                <a:off x="6041760"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Lige forbindelse 26"/>
              <p:cNvCxnSpPr/>
              <p:nvPr/>
            </p:nvCxnSpPr>
            <p:spPr>
              <a:xfrm>
                <a:off x="7986407" y="2130355"/>
                <a:ext cx="0" cy="17967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Lige forbindelse 27"/>
              <p:cNvCxnSpPr/>
              <p:nvPr/>
            </p:nvCxnSpPr>
            <p:spPr>
              <a:xfrm>
                <a:off x="7331704"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11" name="Pentagon 110"/>
          <p:cNvSpPr/>
          <p:nvPr/>
        </p:nvSpPr>
        <p:spPr>
          <a:xfrm>
            <a:off x="561777" y="2748921"/>
            <a:ext cx="2192567" cy="552786"/>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112" name="Tekstboks 35"/>
          <p:cNvSpPr txBox="1"/>
          <p:nvPr/>
        </p:nvSpPr>
        <p:spPr>
          <a:xfrm>
            <a:off x="561777" y="2748920"/>
            <a:ext cx="1775322" cy="591587"/>
          </a:xfrm>
          <a:prstGeom prst="rect">
            <a:avLst/>
          </a:prstGeom>
          <a:noFill/>
        </p:spPr>
        <p:txBody>
          <a:bodyPr wrap="none" lIns="82945" tIns="41473" rIns="82945" bIns="41473" rtlCol="0">
            <a:spAutoFit/>
          </a:bodyPr>
          <a:lstStyle/>
          <a:p>
            <a:r>
              <a:rPr lang="tr-TR" sz="1100" dirty="0" smtClean="0"/>
              <a:t>Kamu Uygulamaları Merkezi</a:t>
            </a:r>
          </a:p>
          <a:p>
            <a:r>
              <a:rPr lang="tr-TR" sz="1100" dirty="0" smtClean="0"/>
              <a:t>kamu.türkiye.gov.tr’nin </a:t>
            </a:r>
          </a:p>
          <a:p>
            <a:r>
              <a:rPr lang="tr-TR" sz="1100" dirty="0" smtClean="0"/>
              <a:t>Açılışı</a:t>
            </a:r>
          </a:p>
        </p:txBody>
      </p:sp>
      <p:sp>
        <p:nvSpPr>
          <p:cNvPr id="114" name="Tekstboks 43"/>
          <p:cNvSpPr txBox="1"/>
          <p:nvPr/>
        </p:nvSpPr>
        <p:spPr>
          <a:xfrm>
            <a:off x="6263288" y="2001828"/>
            <a:ext cx="494523" cy="253033"/>
          </a:xfrm>
          <a:prstGeom prst="rect">
            <a:avLst/>
          </a:prstGeom>
          <a:noFill/>
        </p:spPr>
        <p:txBody>
          <a:bodyPr wrap="none" lIns="82945" tIns="41473" rIns="82945" bIns="41473" rtlCol="0">
            <a:spAutoFit/>
          </a:bodyPr>
          <a:lstStyle/>
          <a:p>
            <a:pPr algn="ctr"/>
            <a:r>
              <a:rPr lang="tr-TR" sz="1100" dirty="0" smtClean="0">
                <a:solidFill>
                  <a:schemeClr val="bg1"/>
                </a:solidFill>
              </a:rPr>
              <a:t>Aralık</a:t>
            </a:r>
            <a:endParaRPr lang="da-DK" sz="1100" dirty="0">
              <a:solidFill>
                <a:schemeClr val="bg1"/>
              </a:solidFill>
            </a:endParaRPr>
          </a:p>
        </p:txBody>
      </p:sp>
      <p:sp>
        <p:nvSpPr>
          <p:cNvPr id="117" name="Tekstboks 44"/>
          <p:cNvSpPr txBox="1"/>
          <p:nvPr/>
        </p:nvSpPr>
        <p:spPr>
          <a:xfrm>
            <a:off x="5191994" y="2001828"/>
            <a:ext cx="443919" cy="251183"/>
          </a:xfrm>
          <a:prstGeom prst="rect">
            <a:avLst/>
          </a:prstGeom>
          <a:noFill/>
        </p:spPr>
        <p:txBody>
          <a:bodyPr wrap="none" lIns="82945" tIns="41473" rIns="82945" bIns="41473" rtlCol="0">
            <a:spAutoFit/>
          </a:bodyPr>
          <a:lstStyle/>
          <a:p>
            <a:pPr algn="ctr"/>
            <a:r>
              <a:rPr lang="tr-TR" sz="1100" dirty="0" smtClean="0">
                <a:solidFill>
                  <a:schemeClr val="bg1"/>
                </a:solidFill>
              </a:rPr>
              <a:t>Ekim</a:t>
            </a:r>
            <a:endParaRPr lang="da-DK" sz="1100" dirty="0">
              <a:solidFill>
                <a:schemeClr val="bg1"/>
              </a:solidFill>
            </a:endParaRPr>
          </a:p>
        </p:txBody>
      </p:sp>
      <p:sp>
        <p:nvSpPr>
          <p:cNvPr id="120" name="Tekstboks 45"/>
          <p:cNvSpPr txBox="1"/>
          <p:nvPr/>
        </p:nvSpPr>
        <p:spPr>
          <a:xfrm>
            <a:off x="4638611" y="2001828"/>
            <a:ext cx="438418" cy="253033"/>
          </a:xfrm>
          <a:prstGeom prst="rect">
            <a:avLst/>
          </a:prstGeom>
          <a:noFill/>
        </p:spPr>
        <p:txBody>
          <a:bodyPr wrap="none" lIns="82945" tIns="41473" rIns="82945" bIns="41473" rtlCol="0">
            <a:spAutoFit/>
          </a:bodyPr>
          <a:lstStyle/>
          <a:p>
            <a:pPr algn="ctr"/>
            <a:r>
              <a:rPr lang="tr-TR" sz="1100" dirty="0" smtClean="0">
                <a:solidFill>
                  <a:schemeClr val="bg1"/>
                </a:solidFill>
              </a:rPr>
              <a:t>Eylül</a:t>
            </a:r>
            <a:endParaRPr lang="da-DK" sz="1100" dirty="0">
              <a:solidFill>
                <a:schemeClr val="bg1"/>
              </a:solidFill>
            </a:endParaRPr>
          </a:p>
        </p:txBody>
      </p:sp>
      <p:sp>
        <p:nvSpPr>
          <p:cNvPr id="121" name="Tekstboks 46"/>
          <p:cNvSpPr txBox="1"/>
          <p:nvPr/>
        </p:nvSpPr>
        <p:spPr>
          <a:xfrm>
            <a:off x="4011593" y="2001828"/>
            <a:ext cx="615553" cy="251183"/>
          </a:xfrm>
          <a:prstGeom prst="rect">
            <a:avLst/>
          </a:prstGeom>
          <a:noFill/>
        </p:spPr>
        <p:txBody>
          <a:bodyPr wrap="none" lIns="82945" tIns="41473" rIns="82945" bIns="41473" rtlCol="0">
            <a:spAutoFit/>
          </a:bodyPr>
          <a:lstStyle/>
          <a:p>
            <a:pPr algn="ctr"/>
            <a:r>
              <a:rPr lang="tr-TR" sz="1100" dirty="0" smtClean="0">
                <a:solidFill>
                  <a:schemeClr val="bg1"/>
                </a:solidFill>
              </a:rPr>
              <a:t>Ağustos</a:t>
            </a:r>
            <a:endParaRPr lang="da-DK" sz="1100" dirty="0">
              <a:solidFill>
                <a:schemeClr val="bg1"/>
              </a:solidFill>
            </a:endParaRPr>
          </a:p>
        </p:txBody>
      </p:sp>
      <p:sp>
        <p:nvSpPr>
          <p:cNvPr id="129" name="Tekstboks 47"/>
          <p:cNvSpPr txBox="1"/>
          <p:nvPr/>
        </p:nvSpPr>
        <p:spPr>
          <a:xfrm>
            <a:off x="3450003" y="2001828"/>
            <a:ext cx="661236" cy="253033"/>
          </a:xfrm>
          <a:prstGeom prst="rect">
            <a:avLst/>
          </a:prstGeom>
          <a:noFill/>
        </p:spPr>
        <p:txBody>
          <a:bodyPr wrap="none" lIns="82945" tIns="41473" rIns="82945" bIns="41473" rtlCol="0">
            <a:spAutoFit/>
          </a:bodyPr>
          <a:lstStyle/>
          <a:p>
            <a:pPr algn="ctr"/>
            <a:r>
              <a:rPr lang="tr-TR" sz="1100" dirty="0" smtClean="0">
                <a:solidFill>
                  <a:schemeClr val="bg1"/>
                </a:solidFill>
              </a:rPr>
              <a:t>Temmuz</a:t>
            </a:r>
            <a:endParaRPr lang="da-DK" sz="1100" dirty="0">
              <a:solidFill>
                <a:schemeClr val="bg1"/>
              </a:solidFill>
            </a:endParaRPr>
          </a:p>
        </p:txBody>
      </p:sp>
      <p:sp>
        <p:nvSpPr>
          <p:cNvPr id="130" name="Tekstboks 48"/>
          <p:cNvSpPr txBox="1"/>
          <p:nvPr/>
        </p:nvSpPr>
        <p:spPr>
          <a:xfrm>
            <a:off x="2937612" y="2001828"/>
            <a:ext cx="601924" cy="253033"/>
          </a:xfrm>
          <a:prstGeom prst="rect">
            <a:avLst/>
          </a:prstGeom>
          <a:noFill/>
        </p:spPr>
        <p:txBody>
          <a:bodyPr wrap="none" lIns="82945" tIns="41473" rIns="82945" bIns="41473" rtlCol="0">
            <a:spAutoFit/>
          </a:bodyPr>
          <a:lstStyle/>
          <a:p>
            <a:pPr algn="ctr"/>
            <a:r>
              <a:rPr lang="tr-TR" sz="1100" dirty="0" smtClean="0">
                <a:solidFill>
                  <a:schemeClr val="bg1"/>
                </a:solidFill>
              </a:rPr>
              <a:t>Haziran</a:t>
            </a:r>
            <a:endParaRPr lang="da-DK" sz="1100" dirty="0">
              <a:solidFill>
                <a:schemeClr val="bg1"/>
              </a:solidFill>
            </a:endParaRPr>
          </a:p>
        </p:txBody>
      </p:sp>
      <p:sp>
        <p:nvSpPr>
          <p:cNvPr id="131" name="Tekstboks 49"/>
          <p:cNvSpPr txBox="1"/>
          <p:nvPr/>
        </p:nvSpPr>
        <p:spPr>
          <a:xfrm>
            <a:off x="1916364" y="2001828"/>
            <a:ext cx="484647" cy="251183"/>
          </a:xfrm>
          <a:prstGeom prst="rect">
            <a:avLst/>
          </a:prstGeom>
          <a:noFill/>
        </p:spPr>
        <p:txBody>
          <a:bodyPr wrap="none" lIns="82945" tIns="41473" rIns="82945" bIns="41473" rtlCol="0">
            <a:spAutoFit/>
          </a:bodyPr>
          <a:lstStyle/>
          <a:p>
            <a:pPr algn="ctr"/>
            <a:r>
              <a:rPr lang="tr-TR" sz="1100" dirty="0" smtClean="0">
                <a:solidFill>
                  <a:schemeClr val="bg1"/>
                </a:solidFill>
              </a:rPr>
              <a:t>Nisan</a:t>
            </a:r>
            <a:endParaRPr lang="da-DK" sz="1100" dirty="0">
              <a:solidFill>
                <a:schemeClr val="bg1"/>
              </a:solidFill>
            </a:endParaRPr>
          </a:p>
        </p:txBody>
      </p:sp>
      <p:sp>
        <p:nvSpPr>
          <p:cNvPr id="132" name="Tekstboks 50"/>
          <p:cNvSpPr txBox="1"/>
          <p:nvPr/>
        </p:nvSpPr>
        <p:spPr>
          <a:xfrm>
            <a:off x="1389606" y="2001828"/>
            <a:ext cx="448284" cy="251183"/>
          </a:xfrm>
          <a:prstGeom prst="rect">
            <a:avLst/>
          </a:prstGeom>
          <a:noFill/>
        </p:spPr>
        <p:txBody>
          <a:bodyPr wrap="none" lIns="82945" tIns="41473" rIns="82945" bIns="41473" rtlCol="0">
            <a:spAutoFit/>
          </a:bodyPr>
          <a:lstStyle/>
          <a:p>
            <a:pPr algn="ctr"/>
            <a:r>
              <a:rPr lang="tr-TR" sz="1100" dirty="0" smtClean="0">
                <a:solidFill>
                  <a:schemeClr val="bg1"/>
                </a:solidFill>
              </a:rPr>
              <a:t>Mart</a:t>
            </a:r>
            <a:endParaRPr lang="da-DK" sz="1100" dirty="0">
              <a:solidFill>
                <a:schemeClr val="bg1"/>
              </a:solidFill>
            </a:endParaRPr>
          </a:p>
        </p:txBody>
      </p:sp>
      <p:sp>
        <p:nvSpPr>
          <p:cNvPr id="138" name="Tekstboks 51"/>
          <p:cNvSpPr txBox="1"/>
          <p:nvPr/>
        </p:nvSpPr>
        <p:spPr>
          <a:xfrm>
            <a:off x="817645" y="2001828"/>
            <a:ext cx="489184" cy="251183"/>
          </a:xfrm>
          <a:prstGeom prst="rect">
            <a:avLst/>
          </a:prstGeom>
          <a:noFill/>
        </p:spPr>
        <p:txBody>
          <a:bodyPr wrap="none" lIns="82945" tIns="41473" rIns="82945" bIns="41473" rtlCol="0">
            <a:spAutoFit/>
          </a:bodyPr>
          <a:lstStyle/>
          <a:p>
            <a:pPr algn="ctr"/>
            <a:r>
              <a:rPr lang="tr-TR" sz="1100" dirty="0" smtClean="0">
                <a:solidFill>
                  <a:schemeClr val="bg1"/>
                </a:solidFill>
              </a:rPr>
              <a:t>Şubat</a:t>
            </a:r>
            <a:endParaRPr lang="da-DK" sz="1100" dirty="0">
              <a:solidFill>
                <a:schemeClr val="bg1"/>
              </a:solidFill>
            </a:endParaRPr>
          </a:p>
        </p:txBody>
      </p:sp>
      <p:sp>
        <p:nvSpPr>
          <p:cNvPr id="141" name="Tekstboks 52"/>
          <p:cNvSpPr txBox="1"/>
          <p:nvPr/>
        </p:nvSpPr>
        <p:spPr>
          <a:xfrm>
            <a:off x="259066" y="2001828"/>
            <a:ext cx="450029" cy="251183"/>
          </a:xfrm>
          <a:prstGeom prst="rect">
            <a:avLst/>
          </a:prstGeom>
          <a:noFill/>
        </p:spPr>
        <p:txBody>
          <a:bodyPr wrap="none" lIns="82945" tIns="41473" rIns="82945" bIns="41473" rtlCol="0">
            <a:spAutoFit/>
          </a:bodyPr>
          <a:lstStyle/>
          <a:p>
            <a:pPr algn="ctr"/>
            <a:r>
              <a:rPr lang="tr-TR" sz="1100" dirty="0" smtClean="0">
                <a:solidFill>
                  <a:schemeClr val="bg1"/>
                </a:solidFill>
              </a:rPr>
              <a:t>Ocak</a:t>
            </a:r>
            <a:endParaRPr lang="da-DK" sz="1100" dirty="0">
              <a:solidFill>
                <a:schemeClr val="bg1"/>
              </a:solidFill>
            </a:endParaRPr>
          </a:p>
        </p:txBody>
      </p:sp>
      <p:sp>
        <p:nvSpPr>
          <p:cNvPr id="148" name="Tekstboks 53"/>
          <p:cNvSpPr txBox="1"/>
          <p:nvPr/>
        </p:nvSpPr>
        <p:spPr>
          <a:xfrm>
            <a:off x="2445487" y="2001828"/>
            <a:ext cx="500937" cy="251183"/>
          </a:xfrm>
          <a:prstGeom prst="rect">
            <a:avLst/>
          </a:prstGeom>
          <a:noFill/>
        </p:spPr>
        <p:txBody>
          <a:bodyPr wrap="none" lIns="82945" tIns="41473" rIns="82945" bIns="41473" rtlCol="0">
            <a:spAutoFit/>
          </a:bodyPr>
          <a:lstStyle/>
          <a:p>
            <a:pPr algn="ctr"/>
            <a:r>
              <a:rPr lang="tr-TR" sz="1100" dirty="0" smtClean="0">
                <a:solidFill>
                  <a:schemeClr val="bg1"/>
                </a:solidFill>
              </a:rPr>
              <a:t>Mayıs</a:t>
            </a:r>
            <a:endParaRPr lang="da-DK" sz="1100" dirty="0">
              <a:solidFill>
                <a:schemeClr val="bg1"/>
              </a:solidFill>
            </a:endParaRPr>
          </a:p>
        </p:txBody>
      </p:sp>
      <p:sp>
        <p:nvSpPr>
          <p:cNvPr id="149" name="Tekstboks 54"/>
          <p:cNvSpPr txBox="1"/>
          <p:nvPr/>
        </p:nvSpPr>
        <p:spPr>
          <a:xfrm>
            <a:off x="5689591" y="2001828"/>
            <a:ext cx="504136" cy="251183"/>
          </a:xfrm>
          <a:prstGeom prst="rect">
            <a:avLst/>
          </a:prstGeom>
          <a:noFill/>
        </p:spPr>
        <p:txBody>
          <a:bodyPr wrap="none" lIns="82945" tIns="41473" rIns="82945" bIns="41473" rtlCol="0">
            <a:spAutoFit/>
          </a:bodyPr>
          <a:lstStyle/>
          <a:p>
            <a:pPr algn="ctr"/>
            <a:r>
              <a:rPr lang="tr-TR" sz="1100" dirty="0" smtClean="0">
                <a:solidFill>
                  <a:schemeClr val="bg1"/>
                </a:solidFill>
              </a:rPr>
              <a:t>Kasım</a:t>
            </a:r>
            <a:endParaRPr lang="da-DK" sz="1100" dirty="0">
              <a:solidFill>
                <a:schemeClr val="bg1"/>
              </a:solidFill>
            </a:endParaRPr>
          </a:p>
        </p:txBody>
      </p:sp>
      <p:sp>
        <p:nvSpPr>
          <p:cNvPr id="39" name="Pentagon 38"/>
          <p:cNvSpPr/>
          <p:nvPr/>
        </p:nvSpPr>
        <p:spPr>
          <a:xfrm>
            <a:off x="5816552" y="4681743"/>
            <a:ext cx="2192567" cy="552786"/>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40" name="Tekstboks 35"/>
          <p:cNvSpPr txBox="1"/>
          <p:nvPr/>
        </p:nvSpPr>
        <p:spPr>
          <a:xfrm>
            <a:off x="5816552" y="4683671"/>
            <a:ext cx="1942035" cy="606976"/>
          </a:xfrm>
          <a:prstGeom prst="rect">
            <a:avLst/>
          </a:prstGeom>
          <a:noFill/>
        </p:spPr>
        <p:txBody>
          <a:bodyPr wrap="none" lIns="82945" tIns="41473" rIns="82945" bIns="41473" rtlCol="0">
            <a:spAutoFit/>
          </a:bodyPr>
          <a:lstStyle/>
          <a:p>
            <a:r>
              <a:rPr lang="tr-TR" sz="1100" dirty="0" smtClean="0"/>
              <a:t>Sosyal Güvenlik Kurumu</a:t>
            </a:r>
          </a:p>
          <a:p>
            <a:r>
              <a:rPr lang="tr-TR" sz="1100" dirty="0" smtClean="0"/>
              <a:t>Hizmetlerinin Yalnızca e-Devlet</a:t>
            </a:r>
          </a:p>
          <a:p>
            <a:r>
              <a:rPr lang="tr-TR" sz="1100" dirty="0" smtClean="0"/>
              <a:t>Kapısı’ndan Sunulması</a:t>
            </a:r>
          </a:p>
        </p:txBody>
      </p:sp>
      <p:sp>
        <p:nvSpPr>
          <p:cNvPr id="53" name="Pentagon 52"/>
          <p:cNvSpPr/>
          <p:nvPr/>
        </p:nvSpPr>
        <p:spPr>
          <a:xfrm>
            <a:off x="1944613" y="3854492"/>
            <a:ext cx="2192567" cy="552786"/>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54" name="Tekstboks 35"/>
          <p:cNvSpPr txBox="1"/>
          <p:nvPr/>
        </p:nvSpPr>
        <p:spPr>
          <a:xfrm>
            <a:off x="1944613" y="3854492"/>
            <a:ext cx="1773719" cy="591587"/>
          </a:xfrm>
          <a:prstGeom prst="rect">
            <a:avLst/>
          </a:prstGeom>
          <a:noFill/>
        </p:spPr>
        <p:txBody>
          <a:bodyPr wrap="none" lIns="82945" tIns="41473" rIns="82945" bIns="41473" rtlCol="0">
            <a:spAutoFit/>
          </a:bodyPr>
          <a:lstStyle/>
          <a:p>
            <a:r>
              <a:rPr lang="tr-TR" sz="1100" dirty="0" smtClean="0"/>
              <a:t>TBMM ve Cumhurbaşkanlığı</a:t>
            </a:r>
          </a:p>
          <a:p>
            <a:r>
              <a:rPr lang="tr-TR" sz="1100" dirty="0" smtClean="0"/>
              <a:t>Hizmet Entegrasyonlarının</a:t>
            </a:r>
          </a:p>
          <a:p>
            <a:r>
              <a:rPr lang="tr-TR" sz="1100" dirty="0" smtClean="0"/>
              <a:t>Gerçekleştirilmesi</a:t>
            </a:r>
          </a:p>
        </p:txBody>
      </p:sp>
      <p:sp>
        <p:nvSpPr>
          <p:cNvPr id="43" name="Pentagon 42"/>
          <p:cNvSpPr/>
          <p:nvPr/>
        </p:nvSpPr>
        <p:spPr>
          <a:xfrm>
            <a:off x="4710284" y="3299778"/>
            <a:ext cx="2192567" cy="552786"/>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44" name="Tekstboks 35"/>
          <p:cNvSpPr txBox="1"/>
          <p:nvPr/>
        </p:nvSpPr>
        <p:spPr>
          <a:xfrm>
            <a:off x="4710283" y="3301706"/>
            <a:ext cx="2071878" cy="606976"/>
          </a:xfrm>
          <a:prstGeom prst="rect">
            <a:avLst/>
          </a:prstGeom>
          <a:noFill/>
        </p:spPr>
        <p:txBody>
          <a:bodyPr wrap="none" lIns="82945" tIns="41473" rIns="82945" bIns="41473" rtlCol="0">
            <a:spAutoFit/>
          </a:bodyPr>
          <a:lstStyle/>
          <a:p>
            <a:r>
              <a:rPr lang="tr-TR" sz="1100" dirty="0" smtClean="0"/>
              <a:t>Tapu ve Kadastro G.M.</a:t>
            </a:r>
          </a:p>
          <a:p>
            <a:r>
              <a:rPr lang="tr-TR" sz="1100" dirty="0" smtClean="0"/>
              <a:t>Tapu Bilgileri Hizmetinin e-Devlet</a:t>
            </a:r>
          </a:p>
          <a:p>
            <a:r>
              <a:rPr lang="tr-TR" sz="1100" dirty="0" smtClean="0"/>
              <a:t>Kapısı’ndan Sunulması</a:t>
            </a:r>
          </a:p>
        </p:txBody>
      </p:sp>
      <p:sp>
        <p:nvSpPr>
          <p:cNvPr id="45" name="44 Slayt Numarası Yer Tutucusu"/>
          <p:cNvSpPr>
            <a:spLocks noGrp="1"/>
          </p:cNvSpPr>
          <p:nvPr>
            <p:ph type="sldNum" sz="quarter" idx="12"/>
          </p:nvPr>
        </p:nvSpPr>
        <p:spPr/>
        <p:txBody>
          <a:bodyPr/>
          <a:lstStyle/>
          <a:p>
            <a:fld id="{44C7C163-67D6-4C9C-8723-B0A284654E5E}" type="slidenum">
              <a:rPr lang="tr-TR" smtClean="0"/>
              <a:pPr/>
              <a:t>48</a:t>
            </a:fld>
            <a:endParaRPr lang="tr-T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7884368" y="5877272"/>
            <a:ext cx="1153515" cy="898277"/>
          </a:xfrm>
          <a:prstGeom prst="rect">
            <a:avLst/>
          </a:prstGeom>
          <a:noFill/>
          <a:ln w="9525">
            <a:noFill/>
            <a:round/>
            <a:headEnd/>
            <a:tailEnd/>
          </a:ln>
          <a:effectLst/>
        </p:spPr>
      </p:pic>
      <p:sp>
        <p:nvSpPr>
          <p:cNvPr id="16" name="TextBox 15"/>
          <p:cNvSpPr txBox="1"/>
          <p:nvPr/>
        </p:nvSpPr>
        <p:spPr>
          <a:xfrm>
            <a:off x="285210" y="620688"/>
            <a:ext cx="6637611" cy="514643"/>
          </a:xfrm>
          <a:prstGeom prst="rect">
            <a:avLst/>
          </a:prstGeom>
          <a:noFill/>
        </p:spPr>
        <p:txBody>
          <a:bodyPr wrap="square" lIns="82945" tIns="41473" rIns="82945" bIns="41473" rtlCol="0">
            <a:spAutoFit/>
          </a:bodyPr>
          <a:lstStyle/>
          <a:p>
            <a:pPr>
              <a:lnSpc>
                <a:spcPct val="100000"/>
              </a:lnSpc>
            </a:pPr>
            <a:r>
              <a:rPr lang="tr-TR" sz="2800" dirty="0" smtClean="0">
                <a:solidFill>
                  <a:srgbClr val="FF0000"/>
                </a:solidFill>
                <a:effectLst>
                  <a:outerShdw blurRad="38100" dist="38100" dir="2700000" algn="tl">
                    <a:srgbClr val="000000">
                      <a:alpha val="43137"/>
                    </a:srgbClr>
                  </a:outerShdw>
                </a:effectLst>
              </a:rPr>
              <a:t>e-Devlet Kapısı</a:t>
            </a:r>
          </a:p>
        </p:txBody>
      </p:sp>
      <p:sp>
        <p:nvSpPr>
          <p:cNvPr id="94" name="Tekstboks 32"/>
          <p:cNvSpPr txBox="1"/>
          <p:nvPr/>
        </p:nvSpPr>
        <p:spPr>
          <a:xfrm>
            <a:off x="301969" y="1268760"/>
            <a:ext cx="885655" cy="422310"/>
          </a:xfrm>
          <a:prstGeom prst="rect">
            <a:avLst/>
          </a:prstGeom>
          <a:noFill/>
          <a:ln>
            <a:noFill/>
          </a:ln>
        </p:spPr>
        <p:txBody>
          <a:bodyPr wrap="none" lIns="82945" tIns="41473" rIns="82945" bIns="41473" rtlCol="0">
            <a:spAutoFit/>
          </a:bodyPr>
          <a:lstStyle/>
          <a:p>
            <a:r>
              <a:rPr lang="da-DK" sz="2200" b="1" dirty="0" smtClean="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rPr>
              <a:t>20</a:t>
            </a:r>
            <a:r>
              <a:rPr lang="tr-TR" sz="2200" b="1" dirty="0" smtClean="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rPr>
              <a:t>11</a:t>
            </a:r>
            <a:endParaRPr lang="da-DK" sz="2200" b="1" dirty="0">
              <a:gradFill flip="none" rotWithShape="1">
                <a:gsLst>
                  <a:gs pos="0">
                    <a:srgbClr val="002060"/>
                  </a:gs>
                  <a:gs pos="50000">
                    <a:srgbClr val="0070C0"/>
                  </a:gs>
                </a:gsLst>
                <a:lin ang="13500000" scaled="1"/>
                <a:tileRect/>
              </a:gradFill>
              <a:latin typeface="Tahoma" pitchFamily="34" charset="0"/>
              <a:ea typeface="Tahoma" pitchFamily="34" charset="0"/>
              <a:cs typeface="Tahoma" pitchFamily="34" charset="0"/>
            </a:endParaRPr>
          </a:p>
        </p:txBody>
      </p:sp>
      <p:grpSp>
        <p:nvGrpSpPr>
          <p:cNvPr id="2" name="Gruppe 40"/>
          <p:cNvGrpSpPr/>
          <p:nvPr/>
        </p:nvGrpSpPr>
        <p:grpSpPr>
          <a:xfrm>
            <a:off x="216068" y="1916832"/>
            <a:ext cx="7813021" cy="3731306"/>
            <a:chOff x="236589" y="2110902"/>
            <a:chExt cx="9216621" cy="2477933"/>
          </a:xfrm>
        </p:grpSpPr>
        <p:sp>
          <p:nvSpPr>
            <p:cNvPr id="96" name="Pentagon 95"/>
            <p:cNvSpPr/>
            <p:nvPr/>
          </p:nvSpPr>
          <p:spPr>
            <a:xfrm>
              <a:off x="243196" y="2110902"/>
              <a:ext cx="9210014" cy="2477932"/>
            </a:xfrm>
            <a:prstGeom prst="homePlate">
              <a:avLst>
                <a:gd name="adj" fmla="val 31841"/>
              </a:avLst>
            </a:prstGeom>
            <a:gradFill rotWithShape="1">
              <a:gsLst>
                <a:gs pos="0">
                  <a:srgbClr val="E6E6E6"/>
                </a:gs>
                <a:gs pos="100000">
                  <a:sysClr val="window" lastClr="FFFFFF"/>
                </a:gs>
              </a:gsLst>
              <a:lin ang="16200000"/>
            </a:gradFill>
            <a:ln w="9525">
              <a:solidFill>
                <a:srgbClr val="E1E1E1"/>
              </a:solidFill>
              <a:miter lim="800000"/>
              <a:headEnd/>
              <a:tailEnd/>
            </a:ln>
            <a:effectLst>
              <a:outerShdw blurRad="50800" dist="38100" dir="2700000" algn="tl" rotWithShape="0">
                <a:prstClr val="black">
                  <a:alpha val="40000"/>
                </a:prstClr>
              </a:outerShdw>
            </a:effectLst>
          </p:spPr>
          <p:txBody>
            <a:bodyPr anchor="ctr"/>
            <a:lstStyle/>
            <a:p>
              <a:pPr algn="ctr">
                <a:defRPr/>
              </a:pPr>
              <a:endParaRPr lang="da-DK" kern="0">
                <a:solidFill>
                  <a:srgbClr val="FFFFFF"/>
                </a:solidFill>
                <a:latin typeface="Arial Narrow" pitchFamily="-97" charset="0"/>
              </a:endParaRPr>
            </a:p>
          </p:txBody>
        </p:sp>
        <p:sp>
          <p:nvSpPr>
            <p:cNvPr id="97" name="Rektangel 13"/>
            <p:cNvSpPr/>
            <p:nvPr/>
          </p:nvSpPr>
          <p:spPr>
            <a:xfrm>
              <a:off x="236589" y="2122557"/>
              <a:ext cx="7749820" cy="357997"/>
            </a:xfrm>
            <a:prstGeom prst="rect">
              <a:avLst/>
            </a:prstGeom>
            <a:gradFill flip="none" rotWithShape="1">
              <a:gsLst>
                <a:gs pos="0">
                  <a:srgbClr val="0070C0"/>
                </a:gs>
                <a:gs pos="100000">
                  <a:srgbClr val="002060"/>
                </a:gs>
              </a:gsLst>
              <a:lin ang="5400000" scaled="1"/>
              <a:tileRect/>
            </a:gradFill>
            <a:ln w="3175" cap="flat" cmpd="sng">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da-DK" kern="0">
                <a:solidFill>
                  <a:schemeClr val="tx1">
                    <a:lumMod val="95000"/>
                    <a:lumOff val="5000"/>
                  </a:schemeClr>
                </a:solidFill>
                <a:latin typeface="Calibri"/>
              </a:endParaRPr>
            </a:p>
          </p:txBody>
        </p:sp>
        <p:grpSp>
          <p:nvGrpSpPr>
            <p:cNvPr id="3" name="Gruppe 28"/>
            <p:cNvGrpSpPr/>
            <p:nvPr/>
          </p:nvGrpSpPr>
          <p:grpSpPr>
            <a:xfrm>
              <a:off x="881975" y="2130355"/>
              <a:ext cx="7104432" cy="2458480"/>
              <a:chOff x="881975" y="2130355"/>
              <a:chExt cx="7104432" cy="2261009"/>
            </a:xfrm>
          </p:grpSpPr>
          <p:cxnSp>
            <p:nvCxnSpPr>
              <p:cNvPr id="99" name="Lige forbindelse 15"/>
              <p:cNvCxnSpPr/>
              <p:nvPr/>
            </p:nvCxnSpPr>
            <p:spPr>
              <a:xfrm>
                <a:off x="1526948"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Lige forbindelse 17"/>
              <p:cNvCxnSpPr/>
              <p:nvPr/>
            </p:nvCxnSpPr>
            <p:spPr>
              <a:xfrm>
                <a:off x="881975" y="2130355"/>
                <a:ext cx="0" cy="22610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Lige forbindelse 18"/>
              <p:cNvCxnSpPr/>
              <p:nvPr/>
            </p:nvCxnSpPr>
            <p:spPr>
              <a:xfrm>
                <a:off x="2816894"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Lige forbindelse 19"/>
              <p:cNvCxnSpPr/>
              <p:nvPr/>
            </p:nvCxnSpPr>
            <p:spPr>
              <a:xfrm>
                <a:off x="2171921"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Lige forbindelse 20"/>
              <p:cNvCxnSpPr/>
              <p:nvPr/>
            </p:nvCxnSpPr>
            <p:spPr>
              <a:xfrm>
                <a:off x="4106840"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Lige forbindelse 21"/>
              <p:cNvCxnSpPr/>
              <p:nvPr/>
            </p:nvCxnSpPr>
            <p:spPr>
              <a:xfrm>
                <a:off x="3461867"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Lige forbindelse 22"/>
              <p:cNvCxnSpPr/>
              <p:nvPr/>
            </p:nvCxnSpPr>
            <p:spPr>
              <a:xfrm>
                <a:off x="5396786"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Lige forbindelse 23"/>
              <p:cNvCxnSpPr/>
              <p:nvPr/>
            </p:nvCxnSpPr>
            <p:spPr>
              <a:xfrm>
                <a:off x="4751813"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Lige forbindelse 24"/>
              <p:cNvCxnSpPr/>
              <p:nvPr/>
            </p:nvCxnSpPr>
            <p:spPr>
              <a:xfrm>
                <a:off x="6686732"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Lige forbindelse 25"/>
              <p:cNvCxnSpPr/>
              <p:nvPr/>
            </p:nvCxnSpPr>
            <p:spPr>
              <a:xfrm>
                <a:off x="6041760"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9" name="Lige forbindelse 26"/>
              <p:cNvCxnSpPr/>
              <p:nvPr/>
            </p:nvCxnSpPr>
            <p:spPr>
              <a:xfrm>
                <a:off x="7986407" y="2130355"/>
                <a:ext cx="0" cy="17967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0" name="Lige forbindelse 27"/>
              <p:cNvCxnSpPr/>
              <p:nvPr/>
            </p:nvCxnSpPr>
            <p:spPr>
              <a:xfrm>
                <a:off x="7331704" y="2130355"/>
                <a:ext cx="0" cy="22610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11" name="Pentagon 110"/>
          <p:cNvSpPr/>
          <p:nvPr/>
        </p:nvSpPr>
        <p:spPr>
          <a:xfrm>
            <a:off x="1529762" y="2676912"/>
            <a:ext cx="2192567" cy="552786"/>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112" name="Tekstboks 35"/>
          <p:cNvSpPr txBox="1"/>
          <p:nvPr/>
        </p:nvSpPr>
        <p:spPr>
          <a:xfrm>
            <a:off x="1529762" y="2765451"/>
            <a:ext cx="1594183" cy="437699"/>
          </a:xfrm>
          <a:prstGeom prst="rect">
            <a:avLst/>
          </a:prstGeom>
          <a:noFill/>
        </p:spPr>
        <p:txBody>
          <a:bodyPr wrap="none" lIns="82945" tIns="41473" rIns="82945" bIns="41473" rtlCol="0">
            <a:spAutoFit/>
          </a:bodyPr>
          <a:lstStyle/>
          <a:p>
            <a:r>
              <a:rPr lang="tr-TR" sz="1100" dirty="0" smtClean="0"/>
              <a:t>E-Devlet Kapısı Sistem ve</a:t>
            </a:r>
          </a:p>
          <a:p>
            <a:r>
              <a:rPr lang="tr-TR" sz="1100" dirty="0" smtClean="0"/>
              <a:t>Altyapı İyileştirmeleri</a:t>
            </a:r>
          </a:p>
        </p:txBody>
      </p:sp>
      <p:sp>
        <p:nvSpPr>
          <p:cNvPr id="114" name="Tekstboks 43"/>
          <p:cNvSpPr txBox="1"/>
          <p:nvPr/>
        </p:nvSpPr>
        <p:spPr>
          <a:xfrm>
            <a:off x="6263288" y="1929820"/>
            <a:ext cx="494523" cy="253033"/>
          </a:xfrm>
          <a:prstGeom prst="rect">
            <a:avLst/>
          </a:prstGeom>
          <a:noFill/>
        </p:spPr>
        <p:txBody>
          <a:bodyPr wrap="none" lIns="82945" tIns="41473" rIns="82945" bIns="41473" rtlCol="0">
            <a:spAutoFit/>
          </a:bodyPr>
          <a:lstStyle/>
          <a:p>
            <a:pPr algn="ctr"/>
            <a:r>
              <a:rPr lang="tr-TR" sz="1100" dirty="0" smtClean="0">
                <a:solidFill>
                  <a:schemeClr val="bg1"/>
                </a:solidFill>
              </a:rPr>
              <a:t>Aralık</a:t>
            </a:r>
            <a:endParaRPr lang="da-DK" sz="1100" dirty="0">
              <a:solidFill>
                <a:schemeClr val="bg1"/>
              </a:solidFill>
            </a:endParaRPr>
          </a:p>
        </p:txBody>
      </p:sp>
      <p:sp>
        <p:nvSpPr>
          <p:cNvPr id="117" name="Tekstboks 44"/>
          <p:cNvSpPr txBox="1"/>
          <p:nvPr/>
        </p:nvSpPr>
        <p:spPr>
          <a:xfrm>
            <a:off x="5191994" y="1929820"/>
            <a:ext cx="443919" cy="251183"/>
          </a:xfrm>
          <a:prstGeom prst="rect">
            <a:avLst/>
          </a:prstGeom>
          <a:noFill/>
        </p:spPr>
        <p:txBody>
          <a:bodyPr wrap="none" lIns="82945" tIns="41473" rIns="82945" bIns="41473" rtlCol="0">
            <a:spAutoFit/>
          </a:bodyPr>
          <a:lstStyle/>
          <a:p>
            <a:pPr algn="ctr"/>
            <a:r>
              <a:rPr lang="tr-TR" sz="1100" dirty="0" smtClean="0">
                <a:solidFill>
                  <a:schemeClr val="bg1"/>
                </a:solidFill>
              </a:rPr>
              <a:t>Ekim</a:t>
            </a:r>
            <a:endParaRPr lang="da-DK" sz="1100" dirty="0">
              <a:solidFill>
                <a:schemeClr val="bg1"/>
              </a:solidFill>
            </a:endParaRPr>
          </a:p>
        </p:txBody>
      </p:sp>
      <p:sp>
        <p:nvSpPr>
          <p:cNvPr id="120" name="Tekstboks 45"/>
          <p:cNvSpPr txBox="1"/>
          <p:nvPr/>
        </p:nvSpPr>
        <p:spPr>
          <a:xfrm>
            <a:off x="4638611" y="1929820"/>
            <a:ext cx="438418" cy="253033"/>
          </a:xfrm>
          <a:prstGeom prst="rect">
            <a:avLst/>
          </a:prstGeom>
          <a:noFill/>
        </p:spPr>
        <p:txBody>
          <a:bodyPr wrap="none" lIns="82945" tIns="41473" rIns="82945" bIns="41473" rtlCol="0">
            <a:spAutoFit/>
          </a:bodyPr>
          <a:lstStyle/>
          <a:p>
            <a:pPr algn="ctr"/>
            <a:r>
              <a:rPr lang="tr-TR" sz="1100" dirty="0" smtClean="0">
                <a:solidFill>
                  <a:schemeClr val="bg1"/>
                </a:solidFill>
              </a:rPr>
              <a:t>Eylül</a:t>
            </a:r>
            <a:endParaRPr lang="da-DK" sz="1100" dirty="0">
              <a:solidFill>
                <a:schemeClr val="bg1"/>
              </a:solidFill>
            </a:endParaRPr>
          </a:p>
        </p:txBody>
      </p:sp>
      <p:sp>
        <p:nvSpPr>
          <p:cNvPr id="121" name="Tekstboks 46"/>
          <p:cNvSpPr txBox="1"/>
          <p:nvPr/>
        </p:nvSpPr>
        <p:spPr>
          <a:xfrm>
            <a:off x="4011593" y="1929820"/>
            <a:ext cx="615553" cy="251183"/>
          </a:xfrm>
          <a:prstGeom prst="rect">
            <a:avLst/>
          </a:prstGeom>
          <a:noFill/>
        </p:spPr>
        <p:txBody>
          <a:bodyPr wrap="none" lIns="82945" tIns="41473" rIns="82945" bIns="41473" rtlCol="0">
            <a:spAutoFit/>
          </a:bodyPr>
          <a:lstStyle/>
          <a:p>
            <a:pPr algn="ctr"/>
            <a:r>
              <a:rPr lang="tr-TR" sz="1100" dirty="0" smtClean="0">
                <a:solidFill>
                  <a:schemeClr val="bg1"/>
                </a:solidFill>
              </a:rPr>
              <a:t>Ağustos</a:t>
            </a:r>
            <a:endParaRPr lang="da-DK" sz="1100" dirty="0">
              <a:solidFill>
                <a:schemeClr val="bg1"/>
              </a:solidFill>
            </a:endParaRPr>
          </a:p>
        </p:txBody>
      </p:sp>
      <p:sp>
        <p:nvSpPr>
          <p:cNvPr id="129" name="Tekstboks 47"/>
          <p:cNvSpPr txBox="1"/>
          <p:nvPr/>
        </p:nvSpPr>
        <p:spPr>
          <a:xfrm>
            <a:off x="3450003" y="1929820"/>
            <a:ext cx="661236" cy="253033"/>
          </a:xfrm>
          <a:prstGeom prst="rect">
            <a:avLst/>
          </a:prstGeom>
          <a:noFill/>
        </p:spPr>
        <p:txBody>
          <a:bodyPr wrap="none" lIns="82945" tIns="41473" rIns="82945" bIns="41473" rtlCol="0">
            <a:spAutoFit/>
          </a:bodyPr>
          <a:lstStyle/>
          <a:p>
            <a:pPr algn="ctr"/>
            <a:r>
              <a:rPr lang="tr-TR" sz="1100" dirty="0" smtClean="0">
                <a:solidFill>
                  <a:schemeClr val="bg1"/>
                </a:solidFill>
              </a:rPr>
              <a:t>Temmuz</a:t>
            </a:r>
            <a:endParaRPr lang="da-DK" sz="1100" dirty="0">
              <a:solidFill>
                <a:schemeClr val="bg1"/>
              </a:solidFill>
            </a:endParaRPr>
          </a:p>
        </p:txBody>
      </p:sp>
      <p:sp>
        <p:nvSpPr>
          <p:cNvPr id="130" name="Tekstboks 48"/>
          <p:cNvSpPr txBox="1"/>
          <p:nvPr/>
        </p:nvSpPr>
        <p:spPr>
          <a:xfrm>
            <a:off x="2937612" y="1929820"/>
            <a:ext cx="601924" cy="253033"/>
          </a:xfrm>
          <a:prstGeom prst="rect">
            <a:avLst/>
          </a:prstGeom>
          <a:noFill/>
        </p:spPr>
        <p:txBody>
          <a:bodyPr wrap="none" lIns="82945" tIns="41473" rIns="82945" bIns="41473" rtlCol="0">
            <a:spAutoFit/>
          </a:bodyPr>
          <a:lstStyle/>
          <a:p>
            <a:pPr algn="ctr"/>
            <a:r>
              <a:rPr lang="tr-TR" sz="1100" dirty="0" smtClean="0">
                <a:solidFill>
                  <a:schemeClr val="bg1"/>
                </a:solidFill>
              </a:rPr>
              <a:t>Haziran</a:t>
            </a:r>
            <a:endParaRPr lang="da-DK" sz="1100" dirty="0">
              <a:solidFill>
                <a:schemeClr val="bg1"/>
              </a:solidFill>
            </a:endParaRPr>
          </a:p>
        </p:txBody>
      </p:sp>
      <p:sp>
        <p:nvSpPr>
          <p:cNvPr id="131" name="Tekstboks 49"/>
          <p:cNvSpPr txBox="1"/>
          <p:nvPr/>
        </p:nvSpPr>
        <p:spPr>
          <a:xfrm>
            <a:off x="1916364" y="1929820"/>
            <a:ext cx="484647" cy="251183"/>
          </a:xfrm>
          <a:prstGeom prst="rect">
            <a:avLst/>
          </a:prstGeom>
          <a:noFill/>
        </p:spPr>
        <p:txBody>
          <a:bodyPr wrap="none" lIns="82945" tIns="41473" rIns="82945" bIns="41473" rtlCol="0">
            <a:spAutoFit/>
          </a:bodyPr>
          <a:lstStyle/>
          <a:p>
            <a:pPr algn="ctr"/>
            <a:r>
              <a:rPr lang="tr-TR" sz="1100" dirty="0" smtClean="0">
                <a:solidFill>
                  <a:schemeClr val="bg1"/>
                </a:solidFill>
              </a:rPr>
              <a:t>Nisan</a:t>
            </a:r>
            <a:endParaRPr lang="da-DK" sz="1100" dirty="0">
              <a:solidFill>
                <a:schemeClr val="bg1"/>
              </a:solidFill>
            </a:endParaRPr>
          </a:p>
        </p:txBody>
      </p:sp>
      <p:sp>
        <p:nvSpPr>
          <p:cNvPr id="132" name="Tekstboks 50"/>
          <p:cNvSpPr txBox="1"/>
          <p:nvPr/>
        </p:nvSpPr>
        <p:spPr>
          <a:xfrm>
            <a:off x="1389606" y="1929820"/>
            <a:ext cx="448284" cy="251183"/>
          </a:xfrm>
          <a:prstGeom prst="rect">
            <a:avLst/>
          </a:prstGeom>
          <a:noFill/>
        </p:spPr>
        <p:txBody>
          <a:bodyPr wrap="none" lIns="82945" tIns="41473" rIns="82945" bIns="41473" rtlCol="0">
            <a:spAutoFit/>
          </a:bodyPr>
          <a:lstStyle/>
          <a:p>
            <a:pPr algn="ctr"/>
            <a:r>
              <a:rPr lang="tr-TR" sz="1100" dirty="0" smtClean="0">
                <a:solidFill>
                  <a:schemeClr val="bg1"/>
                </a:solidFill>
              </a:rPr>
              <a:t>Mart</a:t>
            </a:r>
            <a:endParaRPr lang="da-DK" sz="1100" dirty="0">
              <a:solidFill>
                <a:schemeClr val="bg1"/>
              </a:solidFill>
            </a:endParaRPr>
          </a:p>
        </p:txBody>
      </p:sp>
      <p:sp>
        <p:nvSpPr>
          <p:cNvPr id="138" name="Tekstboks 51"/>
          <p:cNvSpPr txBox="1"/>
          <p:nvPr/>
        </p:nvSpPr>
        <p:spPr>
          <a:xfrm>
            <a:off x="817645" y="1929820"/>
            <a:ext cx="489184" cy="251183"/>
          </a:xfrm>
          <a:prstGeom prst="rect">
            <a:avLst/>
          </a:prstGeom>
          <a:noFill/>
        </p:spPr>
        <p:txBody>
          <a:bodyPr wrap="none" lIns="82945" tIns="41473" rIns="82945" bIns="41473" rtlCol="0">
            <a:spAutoFit/>
          </a:bodyPr>
          <a:lstStyle/>
          <a:p>
            <a:pPr algn="ctr"/>
            <a:r>
              <a:rPr lang="tr-TR" sz="1100" dirty="0" smtClean="0">
                <a:solidFill>
                  <a:schemeClr val="bg1"/>
                </a:solidFill>
              </a:rPr>
              <a:t>Şubat</a:t>
            </a:r>
            <a:endParaRPr lang="da-DK" sz="1100" dirty="0">
              <a:solidFill>
                <a:schemeClr val="bg1"/>
              </a:solidFill>
            </a:endParaRPr>
          </a:p>
        </p:txBody>
      </p:sp>
      <p:sp>
        <p:nvSpPr>
          <p:cNvPr id="141" name="Tekstboks 52"/>
          <p:cNvSpPr txBox="1"/>
          <p:nvPr/>
        </p:nvSpPr>
        <p:spPr>
          <a:xfrm>
            <a:off x="259066" y="1929820"/>
            <a:ext cx="450029" cy="251183"/>
          </a:xfrm>
          <a:prstGeom prst="rect">
            <a:avLst/>
          </a:prstGeom>
          <a:noFill/>
        </p:spPr>
        <p:txBody>
          <a:bodyPr wrap="none" lIns="82945" tIns="41473" rIns="82945" bIns="41473" rtlCol="0">
            <a:spAutoFit/>
          </a:bodyPr>
          <a:lstStyle/>
          <a:p>
            <a:pPr algn="ctr"/>
            <a:r>
              <a:rPr lang="tr-TR" sz="1100" dirty="0" smtClean="0">
                <a:solidFill>
                  <a:schemeClr val="bg1"/>
                </a:solidFill>
              </a:rPr>
              <a:t>Ocak</a:t>
            </a:r>
            <a:endParaRPr lang="da-DK" sz="1100" dirty="0">
              <a:solidFill>
                <a:schemeClr val="bg1"/>
              </a:solidFill>
            </a:endParaRPr>
          </a:p>
        </p:txBody>
      </p:sp>
      <p:sp>
        <p:nvSpPr>
          <p:cNvPr id="148" name="Tekstboks 53"/>
          <p:cNvSpPr txBox="1"/>
          <p:nvPr/>
        </p:nvSpPr>
        <p:spPr>
          <a:xfrm>
            <a:off x="2445487" y="1929820"/>
            <a:ext cx="500937" cy="251183"/>
          </a:xfrm>
          <a:prstGeom prst="rect">
            <a:avLst/>
          </a:prstGeom>
          <a:noFill/>
        </p:spPr>
        <p:txBody>
          <a:bodyPr wrap="none" lIns="82945" tIns="41473" rIns="82945" bIns="41473" rtlCol="0">
            <a:spAutoFit/>
          </a:bodyPr>
          <a:lstStyle/>
          <a:p>
            <a:pPr algn="ctr"/>
            <a:r>
              <a:rPr lang="tr-TR" sz="1100" dirty="0" smtClean="0">
                <a:solidFill>
                  <a:schemeClr val="bg1"/>
                </a:solidFill>
              </a:rPr>
              <a:t>Mayıs</a:t>
            </a:r>
            <a:endParaRPr lang="da-DK" sz="1100" dirty="0">
              <a:solidFill>
                <a:schemeClr val="bg1"/>
              </a:solidFill>
            </a:endParaRPr>
          </a:p>
        </p:txBody>
      </p:sp>
      <p:sp>
        <p:nvSpPr>
          <p:cNvPr id="149" name="Tekstboks 54"/>
          <p:cNvSpPr txBox="1"/>
          <p:nvPr/>
        </p:nvSpPr>
        <p:spPr>
          <a:xfrm>
            <a:off x="5689591" y="1929820"/>
            <a:ext cx="504136" cy="251183"/>
          </a:xfrm>
          <a:prstGeom prst="rect">
            <a:avLst/>
          </a:prstGeom>
          <a:noFill/>
        </p:spPr>
        <p:txBody>
          <a:bodyPr wrap="none" lIns="82945" tIns="41473" rIns="82945" bIns="41473" rtlCol="0">
            <a:spAutoFit/>
          </a:bodyPr>
          <a:lstStyle/>
          <a:p>
            <a:pPr algn="ctr"/>
            <a:r>
              <a:rPr lang="tr-TR" sz="1100" dirty="0" smtClean="0">
                <a:solidFill>
                  <a:schemeClr val="bg1"/>
                </a:solidFill>
              </a:rPr>
              <a:t>Kasım</a:t>
            </a:r>
            <a:endParaRPr lang="da-DK" sz="1100" dirty="0">
              <a:solidFill>
                <a:schemeClr val="bg1"/>
              </a:solidFill>
            </a:endParaRPr>
          </a:p>
        </p:txBody>
      </p:sp>
      <p:sp>
        <p:nvSpPr>
          <p:cNvPr id="39" name="Pentagon 38"/>
          <p:cNvSpPr/>
          <p:nvPr/>
        </p:nvSpPr>
        <p:spPr>
          <a:xfrm>
            <a:off x="5125134" y="4710976"/>
            <a:ext cx="2192567" cy="278321"/>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40" name="Tekstboks 35"/>
          <p:cNvSpPr txBox="1"/>
          <p:nvPr/>
        </p:nvSpPr>
        <p:spPr>
          <a:xfrm>
            <a:off x="5125135" y="4749860"/>
            <a:ext cx="1808985" cy="253033"/>
          </a:xfrm>
          <a:prstGeom prst="rect">
            <a:avLst/>
          </a:prstGeom>
          <a:noFill/>
        </p:spPr>
        <p:txBody>
          <a:bodyPr wrap="none" lIns="82945" tIns="41473" rIns="82945" bIns="41473" rtlCol="0">
            <a:spAutoFit/>
          </a:bodyPr>
          <a:lstStyle/>
          <a:p>
            <a:r>
              <a:rPr lang="tr-TR" sz="1100" dirty="0" smtClean="0"/>
              <a:t>E-Devlet Kapısı Yeni Tasarımı</a:t>
            </a:r>
          </a:p>
        </p:txBody>
      </p:sp>
      <p:sp>
        <p:nvSpPr>
          <p:cNvPr id="53" name="Pentagon 52"/>
          <p:cNvSpPr/>
          <p:nvPr/>
        </p:nvSpPr>
        <p:spPr>
          <a:xfrm>
            <a:off x="4848567" y="4127975"/>
            <a:ext cx="2192567" cy="276393"/>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54" name="Tekstboks 35"/>
          <p:cNvSpPr txBox="1"/>
          <p:nvPr/>
        </p:nvSpPr>
        <p:spPr>
          <a:xfrm>
            <a:off x="4848567" y="4164930"/>
            <a:ext cx="1554108" cy="253033"/>
          </a:xfrm>
          <a:prstGeom prst="rect">
            <a:avLst/>
          </a:prstGeom>
          <a:noFill/>
        </p:spPr>
        <p:txBody>
          <a:bodyPr wrap="none" lIns="82945" tIns="41473" rIns="82945" bIns="41473" rtlCol="0">
            <a:spAutoFit/>
          </a:bodyPr>
          <a:lstStyle/>
          <a:p>
            <a:r>
              <a:rPr lang="tr-TR" sz="1100" dirty="0" smtClean="0"/>
              <a:t>Mobil e-Devlet ve KİOSK</a:t>
            </a:r>
          </a:p>
        </p:txBody>
      </p:sp>
      <p:sp>
        <p:nvSpPr>
          <p:cNvPr id="43" name="Pentagon 42"/>
          <p:cNvSpPr/>
          <p:nvPr/>
        </p:nvSpPr>
        <p:spPr>
          <a:xfrm>
            <a:off x="2359463" y="3504163"/>
            <a:ext cx="2192567" cy="552786"/>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44" name="Tekstboks 35"/>
          <p:cNvSpPr txBox="1"/>
          <p:nvPr/>
        </p:nvSpPr>
        <p:spPr>
          <a:xfrm>
            <a:off x="2359463" y="3575189"/>
            <a:ext cx="1909975" cy="422310"/>
          </a:xfrm>
          <a:prstGeom prst="rect">
            <a:avLst/>
          </a:prstGeom>
          <a:noFill/>
        </p:spPr>
        <p:txBody>
          <a:bodyPr wrap="none" lIns="82945" tIns="41473" rIns="82945" bIns="41473" rtlCol="0">
            <a:spAutoFit/>
          </a:bodyPr>
          <a:lstStyle/>
          <a:p>
            <a:r>
              <a:rPr lang="tr-TR" sz="1100" dirty="0" smtClean="0"/>
              <a:t>E-Devlet Kapısı İletişim</a:t>
            </a:r>
          </a:p>
          <a:p>
            <a:r>
              <a:rPr lang="tr-TR" sz="1100" dirty="0" smtClean="0"/>
              <a:t>Merkezinin Hayata Geçirilmesi</a:t>
            </a:r>
          </a:p>
        </p:txBody>
      </p:sp>
      <p:sp>
        <p:nvSpPr>
          <p:cNvPr id="45" name="Pentagon 44"/>
          <p:cNvSpPr/>
          <p:nvPr/>
        </p:nvSpPr>
        <p:spPr>
          <a:xfrm>
            <a:off x="2774314" y="4404368"/>
            <a:ext cx="2192567" cy="552786"/>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82945" tIns="41473" rIns="82945" bIns="41473"/>
          <a:lstStyle/>
          <a:p>
            <a:pPr>
              <a:defRPr/>
            </a:pPr>
            <a:endParaRPr lang="da-DK" kern="0">
              <a:solidFill>
                <a:schemeClr val="tx1">
                  <a:lumMod val="95000"/>
                  <a:lumOff val="5000"/>
                </a:schemeClr>
              </a:solidFill>
              <a:latin typeface="Calibri"/>
            </a:endParaRPr>
          </a:p>
        </p:txBody>
      </p:sp>
      <p:sp>
        <p:nvSpPr>
          <p:cNvPr id="46" name="Tekstboks 35"/>
          <p:cNvSpPr txBox="1"/>
          <p:nvPr/>
        </p:nvSpPr>
        <p:spPr>
          <a:xfrm>
            <a:off x="2774314" y="4475394"/>
            <a:ext cx="1534872" cy="437699"/>
          </a:xfrm>
          <a:prstGeom prst="rect">
            <a:avLst/>
          </a:prstGeom>
          <a:noFill/>
        </p:spPr>
        <p:txBody>
          <a:bodyPr wrap="none" lIns="82945" tIns="41473" rIns="82945" bIns="41473" rtlCol="0">
            <a:spAutoFit/>
          </a:bodyPr>
          <a:lstStyle/>
          <a:p>
            <a:r>
              <a:rPr lang="tr-TR" sz="1100" dirty="0" smtClean="0"/>
              <a:t>Konsolosluklardan Şifre </a:t>
            </a:r>
          </a:p>
          <a:p>
            <a:r>
              <a:rPr lang="tr-TR" sz="1100" dirty="0" smtClean="0"/>
              <a:t>Zarfı  Dağıtımı</a:t>
            </a:r>
          </a:p>
        </p:txBody>
      </p:sp>
      <p:sp>
        <p:nvSpPr>
          <p:cNvPr id="47" name="46 Slayt Numarası Yer Tutucusu"/>
          <p:cNvSpPr>
            <a:spLocks noGrp="1"/>
          </p:cNvSpPr>
          <p:nvPr>
            <p:ph type="sldNum" sz="quarter" idx="12"/>
          </p:nvPr>
        </p:nvSpPr>
        <p:spPr/>
        <p:txBody>
          <a:bodyPr/>
          <a:lstStyle/>
          <a:p>
            <a:fld id="{44C7C163-67D6-4C9C-8723-B0A284654E5E}" type="slidenum">
              <a:rPr lang="tr-TR" smtClean="0"/>
              <a:pPr/>
              <a:t>49</a:t>
            </a:fld>
            <a:endParaRPr lang="tr-T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44C7C163-67D6-4C9C-8723-B0A284654E5E}" type="slidenum">
              <a:rPr lang="tr-TR" smtClean="0"/>
              <a:pPr/>
              <a:t>5</a:t>
            </a:fld>
            <a:endParaRPr lang="tr-TR"/>
          </a:p>
        </p:txBody>
      </p:sp>
      <p:pic>
        <p:nvPicPr>
          <p:cNvPr id="5" name="4 Resim"/>
          <p:cNvPicPr/>
          <p:nvPr/>
        </p:nvPicPr>
        <p:blipFill>
          <a:blip r:embed="rId2" cstate="print"/>
          <a:srcRect/>
          <a:stretch>
            <a:fillRect/>
          </a:stretch>
        </p:blipFill>
        <p:spPr bwMode="auto">
          <a:xfrm>
            <a:off x="1695450" y="1023937"/>
            <a:ext cx="5753100" cy="4810125"/>
          </a:xfrm>
          <a:prstGeom prst="rect">
            <a:avLst/>
          </a:prstGeom>
          <a:noFill/>
          <a:ln w="9525">
            <a:noFill/>
            <a:miter lim="800000"/>
            <a:headEnd/>
            <a:tailEnd/>
          </a:ln>
        </p:spPr>
      </p:pic>
      <p:sp>
        <p:nvSpPr>
          <p:cNvPr id="6" name="5 Dikdörtgen"/>
          <p:cNvSpPr/>
          <p:nvPr/>
        </p:nvSpPr>
        <p:spPr>
          <a:xfrm>
            <a:off x="186099" y="179348"/>
            <a:ext cx="3017749" cy="369332"/>
          </a:xfrm>
          <a:prstGeom prst="rect">
            <a:avLst/>
          </a:prstGeom>
        </p:spPr>
        <p:txBody>
          <a:bodyPr wrap="none">
            <a:spAutoFit/>
          </a:bodyPr>
          <a:lstStyle/>
          <a:p>
            <a:r>
              <a:rPr lang="tr-TR" dirty="0" smtClean="0">
                <a:solidFill>
                  <a:srgbClr val="FF0000"/>
                </a:solidFill>
                <a:effectLst>
                  <a:outerShdw blurRad="38100" dist="38100" dir="2700000" algn="tl">
                    <a:srgbClr val="000000">
                      <a:alpha val="43137"/>
                    </a:srgbClr>
                  </a:outerShdw>
                </a:effectLst>
              </a:rPr>
              <a:t>Bağlı, İlgili ve İlişkili Kuruluşlar</a:t>
            </a: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1114911" y="2254330"/>
            <a:ext cx="2661958" cy="2072947"/>
          </a:xfrm>
          <a:prstGeom prst="rect">
            <a:avLst/>
          </a:prstGeom>
          <a:noFill/>
          <a:ln w="9525">
            <a:noFill/>
            <a:round/>
            <a:headEnd/>
            <a:tailEnd/>
          </a:ln>
          <a:effectLst/>
        </p:spPr>
      </p:pic>
      <p:sp>
        <p:nvSpPr>
          <p:cNvPr id="3" name="TextBox 2"/>
          <p:cNvSpPr txBox="1"/>
          <p:nvPr/>
        </p:nvSpPr>
        <p:spPr>
          <a:xfrm>
            <a:off x="4088008" y="2185232"/>
            <a:ext cx="4286790" cy="2453636"/>
          </a:xfrm>
          <a:prstGeom prst="rect">
            <a:avLst/>
          </a:prstGeom>
          <a:noFill/>
        </p:spPr>
        <p:txBody>
          <a:bodyPr wrap="square" lIns="82945" tIns="41473" rIns="82945" bIns="41473" rtlCol="0">
            <a:spAutoFit/>
          </a:bodyPr>
          <a:lstStyle/>
          <a:p>
            <a:r>
              <a:rPr lang="tr-TR" sz="2200" b="1" dirty="0" smtClean="0">
                <a:solidFill>
                  <a:srgbClr val="FF0000"/>
                </a:solidFill>
                <a:latin typeface="+mj-lt"/>
                <a:ea typeface="Tahoma" pitchFamily="34" charset="0"/>
                <a:cs typeface="Tahoma" pitchFamily="34" charset="0"/>
              </a:rPr>
              <a:t>Nisan 2012 İtibariyle</a:t>
            </a:r>
          </a:p>
          <a:p>
            <a:endParaRPr lang="tr-TR" sz="2200" b="1" dirty="0" smtClean="0">
              <a:latin typeface="+mj-lt"/>
              <a:ea typeface="Tahoma" pitchFamily="34" charset="0"/>
              <a:cs typeface="Tahoma" pitchFamily="34" charset="0"/>
            </a:endParaRPr>
          </a:p>
          <a:p>
            <a:r>
              <a:rPr lang="tr-TR" sz="2200" b="1" dirty="0" smtClean="0">
                <a:latin typeface="+mj-lt"/>
                <a:ea typeface="Tahoma" pitchFamily="34" charset="0"/>
                <a:cs typeface="Tahoma" pitchFamily="34" charset="0"/>
              </a:rPr>
              <a:t>304 Adet Hizmet</a:t>
            </a:r>
          </a:p>
          <a:p>
            <a:endParaRPr lang="tr-TR" sz="2200" b="1" dirty="0" smtClean="0">
              <a:latin typeface="+mj-lt"/>
              <a:ea typeface="Tahoma" pitchFamily="34" charset="0"/>
              <a:cs typeface="Tahoma" pitchFamily="34" charset="0"/>
            </a:endParaRPr>
          </a:p>
          <a:p>
            <a:r>
              <a:rPr lang="tr-TR" sz="2200" b="1" dirty="0" smtClean="0">
                <a:latin typeface="+mj-lt"/>
                <a:ea typeface="Tahoma" pitchFamily="34" charset="0"/>
                <a:cs typeface="Tahoma" pitchFamily="34" charset="0"/>
              </a:rPr>
              <a:t>39 Kurum İle Entegrasyon</a:t>
            </a:r>
          </a:p>
          <a:p>
            <a:endParaRPr lang="tr-TR" sz="2200" b="1" dirty="0" smtClean="0">
              <a:latin typeface="+mj-lt"/>
              <a:ea typeface="Tahoma" pitchFamily="34" charset="0"/>
              <a:cs typeface="Tahoma" pitchFamily="34" charset="0"/>
            </a:endParaRPr>
          </a:p>
          <a:p>
            <a:r>
              <a:rPr lang="tr-TR" sz="2200" b="1" dirty="0" smtClean="0">
                <a:latin typeface="+mj-lt"/>
                <a:ea typeface="Tahoma" pitchFamily="34" charset="0"/>
                <a:cs typeface="Tahoma" pitchFamily="34" charset="0"/>
              </a:rPr>
              <a:t>12.576.262 Kayıtlı Kullanıcı</a:t>
            </a:r>
          </a:p>
        </p:txBody>
      </p:sp>
      <p:sp>
        <p:nvSpPr>
          <p:cNvPr id="4" name="3 Slayt Numarası Yer Tutucusu"/>
          <p:cNvSpPr>
            <a:spLocks noGrp="1"/>
          </p:cNvSpPr>
          <p:nvPr>
            <p:ph type="sldNum" sz="quarter" idx="12"/>
          </p:nvPr>
        </p:nvSpPr>
        <p:spPr/>
        <p:txBody>
          <a:bodyPr/>
          <a:lstStyle/>
          <a:p>
            <a:fld id="{44C7C163-67D6-4C9C-8723-B0A284654E5E}" type="slidenum">
              <a:rPr lang="tr-TR" smtClean="0"/>
              <a:pPr/>
              <a:t>50</a:t>
            </a:fld>
            <a:endParaRPr lang="tr-TR"/>
          </a:p>
        </p:txBody>
      </p:sp>
      <p:sp>
        <p:nvSpPr>
          <p:cNvPr id="5" name="TextBox 15"/>
          <p:cNvSpPr txBox="1"/>
          <p:nvPr/>
        </p:nvSpPr>
        <p:spPr>
          <a:xfrm>
            <a:off x="251520" y="620688"/>
            <a:ext cx="6637611" cy="514643"/>
          </a:xfrm>
          <a:prstGeom prst="rect">
            <a:avLst/>
          </a:prstGeom>
          <a:noFill/>
        </p:spPr>
        <p:txBody>
          <a:bodyPr wrap="square" lIns="82945" tIns="41473" rIns="82945" bIns="41473" rtlCol="0">
            <a:spAutoFit/>
          </a:bodyPr>
          <a:lstStyle/>
          <a:p>
            <a:pPr>
              <a:lnSpc>
                <a:spcPct val="100000"/>
              </a:lnSpc>
            </a:pPr>
            <a:r>
              <a:rPr lang="tr-TR" sz="2800" dirty="0" smtClean="0">
                <a:solidFill>
                  <a:srgbClr val="FF0000"/>
                </a:solidFill>
                <a:effectLst>
                  <a:outerShdw blurRad="38100" dist="38100" dir="2700000" algn="tl">
                    <a:srgbClr val="000000">
                      <a:alpha val="43137"/>
                    </a:srgbClr>
                  </a:outerShdw>
                </a:effectLst>
              </a:rPr>
              <a:t>e-Devlet Kapısı</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772816"/>
            <a:ext cx="8229600" cy="2736304"/>
          </a:xfrm>
        </p:spPr>
        <p:txBody>
          <a:bodyPr>
            <a:noAutofit/>
          </a:bodyPr>
          <a:lstStyle/>
          <a:p>
            <a:pPr algn="l"/>
            <a:r>
              <a:rPr lang="tr-TR" sz="1800" dirty="0" smtClean="0">
                <a:ea typeface="Tahoma" pitchFamily="34" charset="0"/>
                <a:cs typeface="Tahoma" pitchFamily="34" charset="0"/>
              </a:rPr>
              <a:t>Bakanlığımızın Haberleşme Genel Müdürlüğü,  Evrensel Hizmet kapsamındaki projeleri 3 ana başlık altında gerçekleştirmektedir:</a:t>
            </a:r>
            <a:br>
              <a:rPr lang="tr-TR" sz="1800" dirty="0" smtClean="0">
                <a:ea typeface="Tahoma" pitchFamily="34" charset="0"/>
                <a:cs typeface="Tahoma" pitchFamily="34" charset="0"/>
              </a:rPr>
            </a:br>
            <a:r>
              <a:rPr lang="tr-TR" sz="1800" dirty="0" smtClean="0">
                <a:ea typeface="Tahoma" pitchFamily="34" charset="0"/>
                <a:cs typeface="Tahoma" pitchFamily="34" charset="0"/>
              </a:rPr>
              <a:t/>
            </a:r>
            <a:br>
              <a:rPr lang="tr-TR" sz="1800" dirty="0" smtClean="0">
                <a:ea typeface="Tahoma" pitchFamily="34" charset="0"/>
                <a:cs typeface="Tahoma" pitchFamily="34" charset="0"/>
              </a:rPr>
            </a:br>
            <a:r>
              <a:rPr lang="tr-TR" sz="1800" dirty="0" smtClean="0">
                <a:ea typeface="Tahoma" pitchFamily="34" charset="0"/>
                <a:cs typeface="Tahoma" pitchFamily="34" charset="0"/>
              </a:rPr>
              <a:t/>
            </a:r>
            <a:br>
              <a:rPr lang="tr-TR" sz="1800" dirty="0" smtClean="0">
                <a:ea typeface="Tahoma" pitchFamily="34" charset="0"/>
                <a:cs typeface="Tahoma" pitchFamily="34" charset="0"/>
              </a:rPr>
            </a:br>
            <a:r>
              <a:rPr lang="tr-TR" sz="1800" dirty="0" smtClean="0">
                <a:ea typeface="Tahoma" pitchFamily="34" charset="0"/>
                <a:cs typeface="Tahoma" pitchFamily="34" charset="0"/>
              </a:rPr>
              <a:t>■ Eğitime Destek Projeleri</a:t>
            </a:r>
            <a:br>
              <a:rPr lang="tr-TR" sz="1800" dirty="0" smtClean="0">
                <a:ea typeface="Tahoma" pitchFamily="34" charset="0"/>
                <a:cs typeface="Tahoma" pitchFamily="34" charset="0"/>
              </a:rPr>
            </a:br>
            <a:r>
              <a:rPr lang="tr-TR" sz="1800" dirty="0" smtClean="0">
                <a:ea typeface="Tahoma" pitchFamily="34" charset="0"/>
                <a:cs typeface="Tahoma" pitchFamily="34" charset="0"/>
              </a:rPr>
              <a:t/>
            </a:r>
            <a:br>
              <a:rPr lang="tr-TR" sz="1800" dirty="0" smtClean="0">
                <a:ea typeface="Tahoma" pitchFamily="34" charset="0"/>
                <a:cs typeface="Tahoma" pitchFamily="34" charset="0"/>
              </a:rPr>
            </a:br>
            <a:r>
              <a:rPr lang="tr-TR" sz="1800" dirty="0" smtClean="0">
                <a:ea typeface="Tahoma" pitchFamily="34" charset="0"/>
                <a:cs typeface="Tahoma" pitchFamily="34" charset="0"/>
              </a:rPr>
              <a:t>■ Sosyal Sorumluluk Projeleri</a:t>
            </a:r>
            <a:br>
              <a:rPr lang="tr-TR" sz="1800" dirty="0" smtClean="0">
                <a:ea typeface="Tahoma" pitchFamily="34" charset="0"/>
                <a:cs typeface="Tahoma" pitchFamily="34" charset="0"/>
              </a:rPr>
            </a:br>
            <a:r>
              <a:rPr lang="tr-TR" sz="1800" dirty="0" smtClean="0">
                <a:ea typeface="Tahoma" pitchFamily="34" charset="0"/>
                <a:cs typeface="Tahoma" pitchFamily="34" charset="0"/>
              </a:rPr>
              <a:t/>
            </a:r>
            <a:br>
              <a:rPr lang="tr-TR" sz="1800" dirty="0" smtClean="0">
                <a:ea typeface="Tahoma" pitchFamily="34" charset="0"/>
                <a:cs typeface="Tahoma" pitchFamily="34" charset="0"/>
              </a:rPr>
            </a:br>
            <a:r>
              <a:rPr lang="tr-TR" sz="1800" dirty="0" smtClean="0">
                <a:ea typeface="Tahoma" pitchFamily="34" charset="0"/>
                <a:cs typeface="Tahoma" pitchFamily="34" charset="0"/>
              </a:rPr>
              <a:t>■ Bilişim Altyapısının Geliştirilmesine Yönelik Projeler</a:t>
            </a:r>
          </a:p>
        </p:txBody>
      </p:sp>
      <p:sp>
        <p:nvSpPr>
          <p:cNvPr id="3" name="2 Slayt Numarası Yer Tutucusu"/>
          <p:cNvSpPr>
            <a:spLocks noGrp="1"/>
          </p:cNvSpPr>
          <p:nvPr>
            <p:ph type="sldNum" sz="quarter" idx="12"/>
          </p:nvPr>
        </p:nvSpPr>
        <p:spPr/>
        <p:txBody>
          <a:bodyPr/>
          <a:lstStyle/>
          <a:p>
            <a:fld id="{44C7C163-67D6-4C9C-8723-B0A284654E5E}" type="slidenum">
              <a:rPr lang="tr-TR" smtClean="0"/>
              <a:pPr/>
              <a:t>51</a:t>
            </a:fld>
            <a:endParaRPr lang="tr-TR"/>
          </a:p>
        </p:txBody>
      </p:sp>
      <p:sp>
        <p:nvSpPr>
          <p:cNvPr id="4" name="3 Dikdörtgen"/>
          <p:cNvSpPr/>
          <p:nvPr/>
        </p:nvSpPr>
        <p:spPr>
          <a:xfrm>
            <a:off x="467544" y="961564"/>
            <a:ext cx="4789837"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EVRENSEL HİZMET YATIRIMLARI</a:t>
            </a:r>
            <a:endParaRPr lang="tr-TR" sz="28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52</a:t>
            </a:fld>
            <a:endParaRPr lang="tr-TR"/>
          </a:p>
        </p:txBody>
      </p:sp>
      <p:sp>
        <p:nvSpPr>
          <p:cNvPr id="4" name="3 Dikdörtgen"/>
          <p:cNvSpPr/>
          <p:nvPr/>
        </p:nvSpPr>
        <p:spPr>
          <a:xfrm>
            <a:off x="738250" y="621849"/>
            <a:ext cx="4181722"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EĞİTİME DESTEK PROJELERİ</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2915816" y="1700808"/>
            <a:ext cx="5904656" cy="1477328"/>
          </a:xfrm>
          <a:prstGeom prst="rect">
            <a:avLst/>
          </a:prstGeom>
        </p:spPr>
        <p:txBody>
          <a:bodyPr wrap="square">
            <a:spAutoFit/>
          </a:bodyPr>
          <a:lstStyle/>
          <a:p>
            <a:pPr algn="just"/>
            <a:r>
              <a:rPr lang="tr-TR" dirty="0" smtClean="0"/>
              <a:t>Bakanlar Kurulunun 28.02.2006 tarih ve 10038 sayılı Kararı ile “Bilgi toplumunun oluşumuna katkı sağlamak amacıyla bilgisayar okur yazarlığı da dahil olmak üzere bilgi teknolojilerinin yaygınlaştırılmasına yönelik hizmetlerin” 5369 sayılı Evrensel Hizmet Kanunu kapsamına alınması üzerine, </a:t>
            </a:r>
            <a:endParaRPr lang="tr-TR" dirty="0"/>
          </a:p>
        </p:txBody>
      </p:sp>
      <p:pic>
        <p:nvPicPr>
          <p:cNvPr id="23554" name="Picture 2"/>
          <p:cNvPicPr>
            <a:picLocks noChangeAspect="1" noChangeArrowheads="1"/>
          </p:cNvPicPr>
          <p:nvPr/>
        </p:nvPicPr>
        <p:blipFill>
          <a:blip r:embed="rId3" cstate="print"/>
          <a:srcRect/>
          <a:stretch>
            <a:fillRect/>
          </a:stretch>
        </p:blipFill>
        <p:spPr bwMode="auto">
          <a:xfrm>
            <a:off x="778595" y="1841916"/>
            <a:ext cx="2065213" cy="1371060"/>
          </a:xfrm>
          <a:prstGeom prst="rect">
            <a:avLst/>
          </a:prstGeom>
          <a:noFill/>
          <a:ln w="9525">
            <a:noFill/>
            <a:miter lim="800000"/>
            <a:headEnd/>
            <a:tailEnd/>
          </a:ln>
        </p:spPr>
      </p:pic>
      <p:sp>
        <p:nvSpPr>
          <p:cNvPr id="7" name="6 Dikdörtgen"/>
          <p:cNvSpPr/>
          <p:nvPr/>
        </p:nvSpPr>
        <p:spPr>
          <a:xfrm>
            <a:off x="735566" y="1187460"/>
            <a:ext cx="3908442" cy="369332"/>
          </a:xfrm>
          <a:prstGeom prst="rect">
            <a:avLst/>
          </a:prstGeom>
        </p:spPr>
        <p:txBody>
          <a:bodyPr wrap="none">
            <a:spAutoFit/>
          </a:bodyPr>
          <a:lstStyle/>
          <a:p>
            <a:pPr algn="just"/>
            <a:r>
              <a:rPr lang="tr-TR" b="1" dirty="0" smtClean="0"/>
              <a:t>Bilgi Teknolojileri Sınıflarının Kurulması</a:t>
            </a:r>
          </a:p>
        </p:txBody>
      </p:sp>
      <p:sp>
        <p:nvSpPr>
          <p:cNvPr id="8" name="7 Dikdörtgen"/>
          <p:cNvSpPr/>
          <p:nvPr/>
        </p:nvSpPr>
        <p:spPr>
          <a:xfrm>
            <a:off x="683568" y="3476034"/>
            <a:ext cx="8136904" cy="2308324"/>
          </a:xfrm>
          <a:prstGeom prst="rect">
            <a:avLst/>
          </a:prstGeom>
        </p:spPr>
        <p:txBody>
          <a:bodyPr wrap="square">
            <a:spAutoFit/>
          </a:bodyPr>
          <a:lstStyle/>
          <a:p>
            <a:pPr algn="just"/>
            <a:r>
              <a:rPr lang="tr-TR" dirty="0" smtClean="0"/>
              <a:t>Milli Eğitim Bakanlığınca yürütülmekte olan eğitime %100 destek kampanyası çerçevesinde Bakanlığımız ile Milli Eğitim Bakanlığı arasında 10.05.2006 ve 24.03.2008 tarihlerinde imzalanan İş Birliği Protokolleri kapsamında; 2007 yılında 1.798 okul, 2008 yılında ise 18.481 okula olmak üzere toplam 20.279 okula “Bilgi Teknolojileri Sınıfı (BT Sınıfı)”, kurulum ve montajı tamamlanarak Milli Eğitim Bakanlığına devredilmiştir. Her bir BT sınıfı için; öğrenci bilgisayarları, bir adet yönetici öğretmen bilgisayarı ve çevre birimleri (lazer yazıcı, tarayıcı, projeksiyon cihazı) alımı yapılmış olup mobilya, data ve elektrik alt yapısı kurulmuştur.</a:t>
            </a: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53</a:t>
            </a:fld>
            <a:endParaRPr lang="tr-TR"/>
          </a:p>
        </p:txBody>
      </p:sp>
      <p:sp>
        <p:nvSpPr>
          <p:cNvPr id="4" name="3 Dikdörtgen"/>
          <p:cNvSpPr/>
          <p:nvPr/>
        </p:nvSpPr>
        <p:spPr>
          <a:xfrm>
            <a:off x="611560" y="476672"/>
            <a:ext cx="4181722"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EĞİTİME DESTEK PROJELERİ</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2915816" y="1340768"/>
            <a:ext cx="5904656" cy="1754326"/>
          </a:xfrm>
          <a:prstGeom prst="rect">
            <a:avLst/>
          </a:prstGeom>
        </p:spPr>
        <p:txBody>
          <a:bodyPr wrap="square">
            <a:spAutoFit/>
          </a:bodyPr>
          <a:lstStyle/>
          <a:p>
            <a:pPr algn="just"/>
            <a:r>
              <a:rPr lang="tr-TR" dirty="0" smtClean="0"/>
              <a:t>Halk Eğitim Merkezleri (HEM), Mesleki Eğitim Merkezleri (MEM), kütüphaneler ile askeri kışlalarda Kamu İnternet Erişim Merkezi (KİEM) kurulumu tamamlanmış ve hizmet verilmeye başlanılmıştır. Terminal, gar, otogar, postane ve hızlı trenlerde kurulma çalışmaları devam etmektedir. Bu kapsamda;</a:t>
            </a:r>
            <a:endParaRPr lang="tr-TR" dirty="0"/>
          </a:p>
        </p:txBody>
      </p:sp>
      <p:sp>
        <p:nvSpPr>
          <p:cNvPr id="7" name="6 Dikdörtgen"/>
          <p:cNvSpPr/>
          <p:nvPr/>
        </p:nvSpPr>
        <p:spPr>
          <a:xfrm>
            <a:off x="611560" y="980728"/>
            <a:ext cx="3677673" cy="369332"/>
          </a:xfrm>
          <a:prstGeom prst="rect">
            <a:avLst/>
          </a:prstGeom>
        </p:spPr>
        <p:txBody>
          <a:bodyPr wrap="none">
            <a:spAutoFit/>
          </a:bodyPr>
          <a:lstStyle/>
          <a:p>
            <a:pPr algn="just"/>
            <a:r>
              <a:rPr lang="tr-TR" b="1" dirty="0" smtClean="0"/>
              <a:t>İnternet Erişim Merkezleri Kurulması</a:t>
            </a:r>
          </a:p>
        </p:txBody>
      </p:sp>
      <p:sp>
        <p:nvSpPr>
          <p:cNvPr id="8" name="7 Dikdörtgen"/>
          <p:cNvSpPr/>
          <p:nvPr/>
        </p:nvSpPr>
        <p:spPr>
          <a:xfrm>
            <a:off x="611560" y="3081149"/>
            <a:ext cx="8208912" cy="3693319"/>
          </a:xfrm>
          <a:prstGeom prst="rect">
            <a:avLst/>
          </a:prstGeom>
        </p:spPr>
        <p:txBody>
          <a:bodyPr wrap="square">
            <a:spAutoFit/>
          </a:bodyPr>
          <a:lstStyle/>
          <a:p>
            <a:pPr algn="just"/>
            <a:r>
              <a:rPr lang="tr-TR" dirty="0" smtClean="0"/>
              <a:t>81 il merkezi ve Kıbrıs’ta olmak üzere Genelkurmay Başkanlığına bağlı kışlalardan 227 adedine 2007 yılında, 131 adedine ise 2009 yılında olmak üzere toplam 358 adet KİEM kurulmuş ve Genelkurmay Başkanlığına devredilmiştir. 2008 yılında; Milli Eğitim Bakanlığına bağlı, 884 Halk Eğitim Merkezi ve 273 Mesleki Eğitim Merkezi ile Kültür ve Turizm Bakanlığına bağlı 186 kütüphaneye Kamu İnternet Erişim Merkezi kurulmuş ve ilgili Bakanlıklara devredilmiştir. 2009 yılında Sosyal Hizmetler ve Çocuk Esirgeme Kurumu’na (SHÇEK) bağlı 151 merkeze Kamu İnternet Erişim Merkezi kurulmuş ve </a:t>
            </a:r>
            <a:r>
              <a:rPr lang="tr-TR" dirty="0" err="1" smtClean="0"/>
              <a:t>SHÇEK’e</a:t>
            </a:r>
            <a:r>
              <a:rPr lang="tr-TR" dirty="0" smtClean="0"/>
              <a:t> devredilmiştir.  Bilgi Toplumu Stratejisi Eylem Planı’nda 4.500 olarak kurulması öngörülen </a:t>
            </a:r>
            <a:r>
              <a:rPr lang="tr-TR" dirty="0" err="1" smtClean="0"/>
              <a:t>KİEM’lerden</a:t>
            </a:r>
            <a:r>
              <a:rPr lang="tr-TR" dirty="0" smtClean="0"/>
              <a:t> 1.942 adedi Bakanlığımızca kurulmuş ve ilgili Kurumlara devredilmiştir. Ayrıca bütün ilçe merkezlerine Bakanlığımızın koordinasyonunda Türk Telekom A.Ş. tarafından kurulan 1000 adet “İnternet Evi” adı altında internet </a:t>
            </a:r>
            <a:r>
              <a:rPr lang="nn-NO" dirty="0" smtClean="0"/>
              <a:t>erişim noktasında vatandaşımız, KİEM’lerde ve internet</a:t>
            </a:r>
            <a:r>
              <a:rPr lang="tr-TR" dirty="0" smtClean="0"/>
              <a:t> evlerinde hizmete ücretsiz olarak erişebilmektedir.</a:t>
            </a:r>
            <a:endParaRPr lang="tr-TR" dirty="0"/>
          </a:p>
        </p:txBody>
      </p:sp>
      <p:pic>
        <p:nvPicPr>
          <p:cNvPr id="24578" name="Picture 2"/>
          <p:cNvPicPr>
            <a:picLocks noChangeAspect="1" noChangeArrowheads="1"/>
          </p:cNvPicPr>
          <p:nvPr/>
        </p:nvPicPr>
        <p:blipFill>
          <a:blip r:embed="rId2" cstate="print"/>
          <a:srcRect/>
          <a:stretch>
            <a:fillRect/>
          </a:stretch>
        </p:blipFill>
        <p:spPr bwMode="auto">
          <a:xfrm>
            <a:off x="731299" y="1484784"/>
            <a:ext cx="1896485" cy="12004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2843808" y="3038432"/>
            <a:ext cx="3096344" cy="2910848"/>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fld id="{44C7C163-67D6-4C9C-8723-B0A284654E5E}" type="slidenum">
              <a:rPr lang="tr-TR" smtClean="0"/>
              <a:pPr/>
              <a:t>54</a:t>
            </a:fld>
            <a:endParaRPr lang="tr-TR"/>
          </a:p>
        </p:txBody>
      </p:sp>
      <p:sp>
        <p:nvSpPr>
          <p:cNvPr id="4" name="3 Dikdörtgen"/>
          <p:cNvSpPr/>
          <p:nvPr/>
        </p:nvSpPr>
        <p:spPr>
          <a:xfrm>
            <a:off x="611560" y="621849"/>
            <a:ext cx="4181722"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EĞİTİME DESTEK PROJELERİ</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611560" y="1916832"/>
            <a:ext cx="7560840" cy="1477328"/>
          </a:xfrm>
          <a:prstGeom prst="rect">
            <a:avLst/>
          </a:prstGeom>
        </p:spPr>
        <p:txBody>
          <a:bodyPr wrap="square">
            <a:spAutoFit/>
          </a:bodyPr>
          <a:lstStyle/>
          <a:p>
            <a:pPr algn="just"/>
            <a:r>
              <a:rPr lang="tr-TR" dirty="0" smtClean="0"/>
              <a:t>2009 yılında Milli Eğitim Bakanlığına bağlı 18.481 okuldaki tüm bilgisayarlara 89.269 adet web sayfası tasarımı, resim işleme, animasyon hazırlama, video ve ses işleme konularında öğrencilerin yeteneklerinin geliştirilmesine katkı sağlayacak Öğrenme Nesnesi Yazılımı (web tabanlı yazılım programı) kurulmuş ve Milli Eğitim Bakanlığına devredilmiştir. </a:t>
            </a:r>
            <a:endParaRPr lang="tr-TR" dirty="0"/>
          </a:p>
        </p:txBody>
      </p:sp>
      <p:sp>
        <p:nvSpPr>
          <p:cNvPr id="9" name="8 Dikdörtgen"/>
          <p:cNvSpPr/>
          <p:nvPr/>
        </p:nvSpPr>
        <p:spPr>
          <a:xfrm>
            <a:off x="611560" y="1259468"/>
            <a:ext cx="4248472" cy="369332"/>
          </a:xfrm>
          <a:prstGeom prst="rect">
            <a:avLst/>
          </a:prstGeom>
        </p:spPr>
        <p:txBody>
          <a:bodyPr wrap="square">
            <a:spAutoFit/>
          </a:bodyPr>
          <a:lstStyle/>
          <a:p>
            <a:r>
              <a:rPr lang="tr-TR" b="1" dirty="0" smtClean="0"/>
              <a:t>Öğrenme Nesnesi Projesi</a:t>
            </a:r>
            <a:endParaRPr lang="tr-TR" b="1" dirty="0" smtClean="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55</a:t>
            </a:fld>
            <a:endParaRPr lang="tr-TR"/>
          </a:p>
        </p:txBody>
      </p:sp>
      <p:sp>
        <p:nvSpPr>
          <p:cNvPr id="4" name="3 Dikdörtgen"/>
          <p:cNvSpPr/>
          <p:nvPr/>
        </p:nvSpPr>
        <p:spPr>
          <a:xfrm>
            <a:off x="611560" y="621849"/>
            <a:ext cx="4181722"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EĞİTİME DESTEK PROJELERİ</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611560" y="2060848"/>
            <a:ext cx="7704856" cy="1477328"/>
          </a:xfrm>
          <a:prstGeom prst="rect">
            <a:avLst/>
          </a:prstGeom>
        </p:spPr>
        <p:txBody>
          <a:bodyPr wrap="square">
            <a:spAutoFit/>
          </a:bodyPr>
          <a:lstStyle/>
          <a:p>
            <a:pPr algn="just"/>
            <a:r>
              <a:rPr lang="tr-TR" dirty="0" smtClean="0"/>
              <a:t>Milli Eğitim Bakanlığına </a:t>
            </a:r>
            <a:r>
              <a:rPr lang="es-ES" dirty="0" smtClean="0"/>
              <a:t>bağlı 1.333 Fen ve Anadolu</a:t>
            </a:r>
            <a:r>
              <a:rPr lang="tr-TR" dirty="0" smtClean="0"/>
              <a:t> Lisesine 16 takımdan oluşan toplam 21.328 adet “taşınabilir elektronik deney seti” alımı 2009 yılında yapılmış ve Milli Eğitim Bakanlığına devredilmiştir. Bu proje ile geleneksel yöntemlerle verilen fen bilimleri eğitiminin bilgi teknolojileri ile desteklenmesi amaçlanmaktadır.</a:t>
            </a:r>
            <a:endParaRPr lang="tr-TR" dirty="0"/>
          </a:p>
        </p:txBody>
      </p:sp>
      <p:sp>
        <p:nvSpPr>
          <p:cNvPr id="9" name="8 Dikdörtgen"/>
          <p:cNvSpPr/>
          <p:nvPr/>
        </p:nvSpPr>
        <p:spPr>
          <a:xfrm>
            <a:off x="611560" y="1340768"/>
            <a:ext cx="6624736" cy="369332"/>
          </a:xfrm>
          <a:prstGeom prst="rect">
            <a:avLst/>
          </a:prstGeom>
        </p:spPr>
        <p:txBody>
          <a:bodyPr wrap="square">
            <a:spAutoFit/>
          </a:bodyPr>
          <a:lstStyle/>
          <a:p>
            <a:r>
              <a:rPr lang="tr-TR" b="1" dirty="0" smtClean="0"/>
              <a:t>Bilişim Teknolojileri Destekli Fen Laboratuarı Projesi</a:t>
            </a:r>
            <a:endParaRPr lang="tr-TR" b="1" dirty="0" smtClean="0">
              <a:solidFill>
                <a:srgbClr val="FF0000"/>
              </a:solidFill>
            </a:endParaRPr>
          </a:p>
        </p:txBody>
      </p:sp>
      <p:pic>
        <p:nvPicPr>
          <p:cNvPr id="95234" name="Picture 2"/>
          <p:cNvPicPr>
            <a:picLocks noChangeAspect="1" noChangeArrowheads="1"/>
          </p:cNvPicPr>
          <p:nvPr/>
        </p:nvPicPr>
        <p:blipFill>
          <a:blip r:embed="rId2" cstate="print"/>
          <a:srcRect/>
          <a:stretch>
            <a:fillRect/>
          </a:stretch>
        </p:blipFill>
        <p:spPr bwMode="auto">
          <a:xfrm>
            <a:off x="3275856" y="3789039"/>
            <a:ext cx="2790311" cy="1800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56</a:t>
            </a:fld>
            <a:endParaRPr lang="tr-TR"/>
          </a:p>
        </p:txBody>
      </p:sp>
      <p:sp>
        <p:nvSpPr>
          <p:cNvPr id="4" name="3 Dikdörtgen"/>
          <p:cNvSpPr/>
          <p:nvPr/>
        </p:nvSpPr>
        <p:spPr>
          <a:xfrm>
            <a:off x="611560" y="476672"/>
            <a:ext cx="4181722"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EĞİTİME DESTEK PROJELERİ</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2843808" y="1772816"/>
            <a:ext cx="5904656" cy="1295868"/>
          </a:xfrm>
          <a:prstGeom prst="rect">
            <a:avLst/>
          </a:prstGeom>
        </p:spPr>
        <p:txBody>
          <a:bodyPr wrap="square">
            <a:spAutoFit/>
          </a:bodyPr>
          <a:lstStyle/>
          <a:p>
            <a:pPr algn="just">
              <a:lnSpc>
                <a:spcPct val="150000"/>
              </a:lnSpc>
            </a:pPr>
            <a:r>
              <a:rPr lang="tr-TR" dirty="0" smtClean="0"/>
              <a:t>Sayısal uçurumu asgari düzeye indirmek amacıyla, ağırlıklı olarak  kırsal kesimlerde erişimi olmayan okullara Evrensel Hizmet Fonu kullanılarak, internet erişimi sağlanmıştır.</a:t>
            </a:r>
            <a:endParaRPr lang="tr-TR" dirty="0"/>
          </a:p>
        </p:txBody>
      </p:sp>
      <p:sp>
        <p:nvSpPr>
          <p:cNvPr id="7" name="6 Dikdörtgen"/>
          <p:cNvSpPr/>
          <p:nvPr/>
        </p:nvSpPr>
        <p:spPr>
          <a:xfrm>
            <a:off x="611560" y="1124744"/>
            <a:ext cx="7488832" cy="369332"/>
          </a:xfrm>
          <a:prstGeom prst="rect">
            <a:avLst/>
          </a:prstGeom>
        </p:spPr>
        <p:txBody>
          <a:bodyPr wrap="square">
            <a:spAutoFit/>
          </a:bodyPr>
          <a:lstStyle/>
          <a:p>
            <a:r>
              <a:rPr lang="tr-TR" b="1" dirty="0" smtClean="0"/>
              <a:t>İnternet Altyapısı Olmayan Okullara İnternet Altyapısı Kurulması Projesi</a:t>
            </a:r>
          </a:p>
        </p:txBody>
      </p:sp>
      <p:sp>
        <p:nvSpPr>
          <p:cNvPr id="8" name="7 Dikdörtgen"/>
          <p:cNvSpPr/>
          <p:nvPr/>
        </p:nvSpPr>
        <p:spPr>
          <a:xfrm>
            <a:off x="611560" y="3341310"/>
            <a:ext cx="8208912" cy="2831544"/>
          </a:xfrm>
          <a:prstGeom prst="rect">
            <a:avLst/>
          </a:prstGeom>
        </p:spPr>
        <p:txBody>
          <a:bodyPr wrap="square">
            <a:spAutoFit/>
          </a:bodyPr>
          <a:lstStyle/>
          <a:p>
            <a:r>
              <a:rPr lang="tr-TR" sz="1600" dirty="0" smtClean="0"/>
              <a:t> </a:t>
            </a:r>
          </a:p>
          <a:p>
            <a:r>
              <a:rPr lang="tr-TR" dirty="0" smtClean="0"/>
              <a:t>Buna göre</a:t>
            </a:r>
          </a:p>
          <a:p>
            <a:endParaRPr lang="tr-TR" dirty="0" smtClean="0"/>
          </a:p>
          <a:p>
            <a:pPr algn="just">
              <a:buFont typeface="Wingdings" pitchFamily="2" charset="2"/>
              <a:buChar char="v"/>
            </a:pPr>
            <a:r>
              <a:rPr lang="tr-TR" dirty="0" smtClean="0"/>
              <a:t> TÜRKSAT uyduları üzerinden 4.918 okula VSAT teknolojisi ile internet erişimi sağlanmıştır.</a:t>
            </a:r>
          </a:p>
          <a:p>
            <a:pPr algn="just"/>
            <a:endParaRPr lang="tr-TR" dirty="0" smtClean="0"/>
          </a:p>
          <a:p>
            <a:pPr algn="just">
              <a:buFont typeface="Wingdings" pitchFamily="2" charset="2"/>
              <a:buChar char="v"/>
            </a:pPr>
            <a:r>
              <a:rPr lang="tr-TR" dirty="0" smtClean="0"/>
              <a:t> Ayrıca 5.600 okula ADSL teknolojisi kullanılarak internet hizmeti sağlanmıştır. </a:t>
            </a:r>
          </a:p>
          <a:p>
            <a:pPr algn="just">
              <a:buFont typeface="Wingdings" pitchFamily="2" charset="2"/>
              <a:buChar char="v"/>
            </a:pPr>
            <a:endParaRPr lang="tr-TR" dirty="0" smtClean="0"/>
          </a:p>
          <a:p>
            <a:pPr algn="just"/>
            <a:r>
              <a:rPr lang="tr-TR" dirty="0" smtClean="0"/>
              <a:t>Böylece 2009 yılı itibariyle köyde, kentte öğretime açık bütün okullarda internet erişimi sağlanmıştır.</a:t>
            </a:r>
            <a:endParaRPr lang="tr-TR" dirty="0"/>
          </a:p>
        </p:txBody>
      </p:sp>
      <p:pic>
        <p:nvPicPr>
          <p:cNvPr id="96258" name="Picture 2"/>
          <p:cNvPicPr>
            <a:picLocks noChangeAspect="1" noChangeArrowheads="1"/>
          </p:cNvPicPr>
          <p:nvPr/>
        </p:nvPicPr>
        <p:blipFill>
          <a:blip r:embed="rId3" cstate="print"/>
          <a:srcRect/>
          <a:stretch>
            <a:fillRect/>
          </a:stretch>
        </p:blipFill>
        <p:spPr bwMode="auto">
          <a:xfrm>
            <a:off x="683568" y="1915621"/>
            <a:ext cx="1944216" cy="1323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57</a:t>
            </a:fld>
            <a:endParaRPr lang="tr-TR"/>
          </a:p>
        </p:txBody>
      </p:sp>
      <p:sp>
        <p:nvSpPr>
          <p:cNvPr id="4" name="3 Dikdörtgen"/>
          <p:cNvSpPr/>
          <p:nvPr/>
        </p:nvSpPr>
        <p:spPr>
          <a:xfrm>
            <a:off x="738250" y="476672"/>
            <a:ext cx="4181722"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EĞİTİME DESTEK PROJELERİ</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3059832" y="1624732"/>
            <a:ext cx="5904656" cy="1477328"/>
          </a:xfrm>
          <a:prstGeom prst="rect">
            <a:avLst/>
          </a:prstGeom>
        </p:spPr>
        <p:txBody>
          <a:bodyPr wrap="square">
            <a:spAutoFit/>
          </a:bodyPr>
          <a:lstStyle/>
          <a:p>
            <a:pPr algn="just"/>
            <a:r>
              <a:rPr lang="tr-TR" dirty="0" smtClean="0"/>
              <a:t>Bakanlar Kurulunun 2006/10038 sayılı Kararı çerçevesinde, Yüksek Öğretim Kurulu Başkanlığı ile Bakanlığımız arasında devlet üniversitelerine 204 adet “Web Tabanlı İngilizce Dil Eğitim Sistemi ve </a:t>
            </a:r>
            <a:r>
              <a:rPr lang="tr-TR" dirty="0" err="1" smtClean="0"/>
              <a:t>Multimedya</a:t>
            </a:r>
            <a:r>
              <a:rPr lang="tr-TR" dirty="0" smtClean="0"/>
              <a:t> Dil Sınıfı Kurulmasına İlişkin İşbirliği Protokolü” Ağustos 2010’da imzalanmıştır. </a:t>
            </a:r>
            <a:endParaRPr lang="tr-TR" dirty="0"/>
          </a:p>
        </p:txBody>
      </p:sp>
      <p:sp>
        <p:nvSpPr>
          <p:cNvPr id="7" name="6 Dikdörtgen"/>
          <p:cNvSpPr/>
          <p:nvPr/>
        </p:nvSpPr>
        <p:spPr>
          <a:xfrm>
            <a:off x="735566" y="1124744"/>
            <a:ext cx="6428722" cy="369332"/>
          </a:xfrm>
          <a:prstGeom prst="rect">
            <a:avLst/>
          </a:prstGeom>
        </p:spPr>
        <p:txBody>
          <a:bodyPr wrap="square">
            <a:spAutoFit/>
          </a:bodyPr>
          <a:lstStyle/>
          <a:p>
            <a:r>
              <a:rPr lang="tr-TR" b="1" dirty="0" smtClean="0"/>
              <a:t>Web Tabanlı Dil Eğitim Sistemi ve </a:t>
            </a:r>
            <a:r>
              <a:rPr lang="tr-TR" b="1" dirty="0" err="1" smtClean="0"/>
              <a:t>Multimedya</a:t>
            </a:r>
            <a:r>
              <a:rPr lang="tr-TR" b="1" dirty="0" smtClean="0"/>
              <a:t> Dil Sınıfı Kurulması</a:t>
            </a:r>
            <a:endParaRPr lang="tr-TR" b="1" dirty="0" smtClean="0">
              <a:solidFill>
                <a:srgbClr val="FF0000"/>
              </a:solidFill>
            </a:endParaRPr>
          </a:p>
        </p:txBody>
      </p:sp>
      <p:sp>
        <p:nvSpPr>
          <p:cNvPr id="8" name="7 Dikdörtgen"/>
          <p:cNvSpPr/>
          <p:nvPr/>
        </p:nvSpPr>
        <p:spPr>
          <a:xfrm>
            <a:off x="755576" y="3140968"/>
            <a:ext cx="7992888" cy="3416320"/>
          </a:xfrm>
          <a:prstGeom prst="rect">
            <a:avLst/>
          </a:prstGeom>
        </p:spPr>
        <p:txBody>
          <a:bodyPr wrap="square">
            <a:spAutoFit/>
          </a:bodyPr>
          <a:lstStyle/>
          <a:p>
            <a:pPr algn="just"/>
            <a:r>
              <a:rPr lang="tr-TR" dirty="0" smtClean="0"/>
              <a:t>Söz konusu iş için gerekli yazılım, donanım ve altyapının satın alınması ve kurulumu için ihale yapılmış olup 2011 yılı Kasım ayı  itibarı ile kurulum tamamlanmış ve YÖK’e devredilmiştir.</a:t>
            </a:r>
          </a:p>
          <a:p>
            <a:pPr algn="just"/>
            <a:endParaRPr lang="tr-TR" dirty="0" smtClean="0"/>
          </a:p>
          <a:p>
            <a:pPr algn="just"/>
            <a:r>
              <a:rPr lang="tr-TR" dirty="0" smtClean="0"/>
              <a:t>Bu projenin gerçekleştirilmesi ile yabancı dil öğrenmekte olan yüksek öğrenim öğrencilerine 7 gün 24 saat çalışma yapabilecekleri etkileşimli bir dil öğrenme ortamı sunulacaktır. Çevrimiçi (online) dil materyali sadece okuma, dinleme, yazma ve konuşma becerilerini desteklemekle kalmayıp öğrencilerin haﬅ anın belirli saatlerinde dil uzmanları ile canlı görüşmeler ve konuşma pratiği yapmalarına imkân tanıyacaktır. Web tabanlı öğrenme platformunun yanı sıra üniversitelerimize kurulacak olan </a:t>
            </a:r>
            <a:r>
              <a:rPr lang="tr-TR" dirty="0" err="1" smtClean="0"/>
              <a:t>multimedya</a:t>
            </a:r>
            <a:r>
              <a:rPr lang="tr-TR" dirty="0" smtClean="0"/>
              <a:t> dil </a:t>
            </a:r>
            <a:r>
              <a:rPr lang="tr-TR" dirty="0" err="1" smtClean="0"/>
              <a:t>sınıfl</a:t>
            </a:r>
            <a:r>
              <a:rPr lang="tr-TR" dirty="0" smtClean="0"/>
              <a:t> arı ile yüz yüze yabancı dil eğitimi de desteklenecektir. </a:t>
            </a:r>
            <a:endParaRPr lang="tr-TR" dirty="0"/>
          </a:p>
        </p:txBody>
      </p:sp>
      <p:pic>
        <p:nvPicPr>
          <p:cNvPr id="26626" name="Picture 2"/>
          <p:cNvPicPr>
            <a:picLocks noChangeAspect="1" noChangeArrowheads="1"/>
          </p:cNvPicPr>
          <p:nvPr/>
        </p:nvPicPr>
        <p:blipFill>
          <a:blip r:embed="rId3" cstate="print"/>
          <a:srcRect/>
          <a:stretch>
            <a:fillRect/>
          </a:stretch>
        </p:blipFill>
        <p:spPr bwMode="auto">
          <a:xfrm>
            <a:off x="827584" y="1720861"/>
            <a:ext cx="2088232" cy="1348099"/>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a:xfrm>
            <a:off x="6553200" y="6499205"/>
            <a:ext cx="2133600" cy="365125"/>
          </a:xfrm>
        </p:spPr>
        <p:txBody>
          <a:bodyPr/>
          <a:lstStyle/>
          <a:p>
            <a:fld id="{44C7C163-67D6-4C9C-8723-B0A284654E5E}" type="slidenum">
              <a:rPr lang="tr-TR" smtClean="0"/>
              <a:pPr/>
              <a:t>58</a:t>
            </a:fld>
            <a:endParaRPr lang="tr-TR"/>
          </a:p>
        </p:txBody>
      </p:sp>
      <p:sp>
        <p:nvSpPr>
          <p:cNvPr id="4" name="3 Dikdörtgen"/>
          <p:cNvSpPr/>
          <p:nvPr/>
        </p:nvSpPr>
        <p:spPr>
          <a:xfrm>
            <a:off x="738250" y="601524"/>
            <a:ext cx="4181722"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EĞİTİME DESTEK PROJELERİ</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3059832" y="1767587"/>
            <a:ext cx="5904656" cy="1200329"/>
          </a:xfrm>
          <a:prstGeom prst="rect">
            <a:avLst/>
          </a:prstGeom>
        </p:spPr>
        <p:txBody>
          <a:bodyPr wrap="square">
            <a:spAutoFit/>
          </a:bodyPr>
          <a:lstStyle/>
          <a:p>
            <a:pPr algn="just"/>
            <a:r>
              <a:rPr lang="tr-TR" dirty="0" smtClean="0"/>
              <a:t>Dünyada ve ülkemizde gelişen e-devlet ve e-öğrenme yaklaşımlarına paralel olarak eğitim faaliyetlerinde de “uzaktan eğitim </a:t>
            </a:r>
            <a:r>
              <a:rPr lang="tr-TR" dirty="0" err="1" smtClean="0"/>
              <a:t>metodu”nun</a:t>
            </a:r>
            <a:r>
              <a:rPr lang="tr-TR" dirty="0" smtClean="0"/>
              <a:t> kullanılması artık bir gereklilik olarak görülmektedir. </a:t>
            </a:r>
            <a:endParaRPr lang="tr-TR" dirty="0"/>
          </a:p>
        </p:txBody>
      </p:sp>
      <p:sp>
        <p:nvSpPr>
          <p:cNvPr id="7" name="6 Dikdörtgen"/>
          <p:cNvSpPr/>
          <p:nvPr/>
        </p:nvSpPr>
        <p:spPr>
          <a:xfrm>
            <a:off x="735566" y="1267599"/>
            <a:ext cx="6428722" cy="369332"/>
          </a:xfrm>
          <a:prstGeom prst="rect">
            <a:avLst/>
          </a:prstGeom>
        </p:spPr>
        <p:txBody>
          <a:bodyPr wrap="square">
            <a:spAutoFit/>
          </a:bodyPr>
          <a:lstStyle/>
          <a:p>
            <a:r>
              <a:rPr lang="tr-TR" b="1" dirty="0" smtClean="0"/>
              <a:t>Akıllı Sınıf Kurulumu </a:t>
            </a:r>
            <a:endParaRPr lang="tr-TR" b="1" dirty="0" smtClean="0">
              <a:solidFill>
                <a:srgbClr val="FF0000"/>
              </a:solidFill>
            </a:endParaRPr>
          </a:p>
        </p:txBody>
      </p:sp>
      <p:sp>
        <p:nvSpPr>
          <p:cNvPr id="8" name="7 Dikdörtgen"/>
          <p:cNvSpPr/>
          <p:nvPr/>
        </p:nvSpPr>
        <p:spPr>
          <a:xfrm>
            <a:off x="755576" y="3495779"/>
            <a:ext cx="7992888" cy="2308324"/>
          </a:xfrm>
          <a:prstGeom prst="rect">
            <a:avLst/>
          </a:prstGeom>
        </p:spPr>
        <p:txBody>
          <a:bodyPr wrap="square">
            <a:spAutoFit/>
          </a:bodyPr>
          <a:lstStyle/>
          <a:p>
            <a:pPr algn="just"/>
            <a:r>
              <a:rPr lang="tr-TR" dirty="0" smtClean="0"/>
              <a:t>Uzaktan eğitim metodu ile maliyet, zaman ve mekândan tasarruf sağlaması, bilgi ve birikimlerin paylaşılabilmesi, çok fazla sayıda kişiye erişilebilmesi; kesintisiz ve eğitim</a:t>
            </a:r>
          </a:p>
          <a:p>
            <a:pPr algn="just"/>
            <a:r>
              <a:rPr lang="tr-TR" dirty="0" smtClean="0"/>
              <a:t>imkânı avantajlarından yararlanılmakta ve bu sayede eğitim verimliliğinde artış sağlanabilmektedir. </a:t>
            </a:r>
          </a:p>
          <a:p>
            <a:pPr algn="just"/>
            <a:endParaRPr lang="tr-TR" dirty="0" smtClean="0"/>
          </a:p>
          <a:p>
            <a:pPr algn="just"/>
            <a:r>
              <a:rPr lang="tr-TR" dirty="0" smtClean="0"/>
              <a:t>Bu amaçla Emniyet Genel Müdürlüğüne bağlı 82 merkeze görsel ve bilgisayar tabanlı donanım ve materyallerden oluşan akıllı sınıf alımı ihalesi yapılmış olup, kurulum 2011 yılı sonu itibariyle tamamlanarak </a:t>
            </a:r>
            <a:r>
              <a:rPr lang="tr-TR" dirty="0" err="1" smtClean="0"/>
              <a:t>EGM’ne</a:t>
            </a:r>
            <a:r>
              <a:rPr lang="tr-TR" dirty="0" smtClean="0"/>
              <a:t> devredilmiştir.</a:t>
            </a:r>
            <a:endParaRPr lang="tr-TR" dirty="0"/>
          </a:p>
        </p:txBody>
      </p:sp>
      <p:pic>
        <p:nvPicPr>
          <p:cNvPr id="27650" name="Picture 2"/>
          <p:cNvPicPr>
            <a:picLocks noChangeAspect="1" noChangeArrowheads="1"/>
          </p:cNvPicPr>
          <p:nvPr/>
        </p:nvPicPr>
        <p:blipFill>
          <a:blip r:embed="rId3" cstate="print"/>
          <a:srcRect/>
          <a:stretch>
            <a:fillRect/>
          </a:stretch>
        </p:blipFill>
        <p:spPr bwMode="auto">
          <a:xfrm>
            <a:off x="827584" y="1843663"/>
            <a:ext cx="2088232" cy="1359983"/>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a:xfrm>
            <a:off x="6553200" y="6592267"/>
            <a:ext cx="2133600" cy="365125"/>
          </a:xfrm>
        </p:spPr>
        <p:txBody>
          <a:bodyPr/>
          <a:lstStyle/>
          <a:p>
            <a:fld id="{44C7C163-67D6-4C9C-8723-B0A284654E5E}" type="slidenum">
              <a:rPr lang="tr-TR" smtClean="0"/>
              <a:pPr/>
              <a:t>59</a:t>
            </a:fld>
            <a:endParaRPr lang="tr-TR"/>
          </a:p>
        </p:txBody>
      </p:sp>
      <p:sp>
        <p:nvSpPr>
          <p:cNvPr id="4" name="3 Dikdörtgen"/>
          <p:cNvSpPr/>
          <p:nvPr/>
        </p:nvSpPr>
        <p:spPr>
          <a:xfrm>
            <a:off x="715258" y="601524"/>
            <a:ext cx="5080878"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SOSYAL SORUMLULUK PROJELERİ </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755576" y="1720701"/>
            <a:ext cx="8136904" cy="2862322"/>
          </a:xfrm>
          <a:prstGeom prst="rect">
            <a:avLst/>
          </a:prstGeom>
        </p:spPr>
        <p:txBody>
          <a:bodyPr wrap="square">
            <a:spAutoFit/>
          </a:bodyPr>
          <a:lstStyle/>
          <a:p>
            <a:pPr algn="just"/>
            <a:r>
              <a:rPr lang="tr-TR" dirty="0" smtClean="0"/>
              <a:t>Türkiye Kızılay Derneğinin, kan ihtiyaçlarının karşılanması ve insani yardım faaliyetlerinin sevk ve idaresi ile afetler için gerekli olan haberleşmenin etkin ve kesintisiz sağlanmasını </a:t>
            </a:r>
            <a:r>
              <a:rPr lang="tr-TR" dirty="0" err="1" smtClean="0"/>
              <a:t>teminen</a:t>
            </a:r>
            <a:r>
              <a:rPr lang="tr-TR" dirty="0" smtClean="0"/>
              <a:t>, uydu üzerinden ses, veri ve görüntü dahil tüm telekomünikasyon hizmetlerinin sunulmasına yönelik Kızılay’ın 31 adet birimine kesintisiz iletişim ihtiyacı için 9 sabit, 17 mobil ve 5 taşınabilir uydu terminalleri (VSAT) kurulmuştur.</a:t>
            </a:r>
          </a:p>
          <a:p>
            <a:pPr algn="just"/>
            <a:endParaRPr lang="tr-TR" dirty="0" smtClean="0"/>
          </a:p>
          <a:p>
            <a:pPr algn="just"/>
            <a:r>
              <a:rPr lang="tr-TR" dirty="0" smtClean="0"/>
              <a:t>Bunun dışında, HF bandından yayın yapan telsiz iletişim sistemi </a:t>
            </a:r>
            <a:r>
              <a:rPr lang="tr-TR" dirty="0" err="1" smtClean="0"/>
              <a:t>Kızılayın</a:t>
            </a:r>
            <a:r>
              <a:rPr lang="tr-TR" dirty="0" smtClean="0"/>
              <a:t> hizmetine sunulmuştur. Böylece, her türlü acil durum ve felaket anında, </a:t>
            </a:r>
            <a:r>
              <a:rPr lang="tr-TR" dirty="0" err="1" smtClean="0"/>
              <a:t>Kızılayın</a:t>
            </a:r>
            <a:r>
              <a:rPr lang="tr-TR" dirty="0" smtClean="0"/>
              <a:t> kesintisiz iletişimi yedekli olarak sağlanmıştır. </a:t>
            </a:r>
            <a:endParaRPr lang="tr-TR" dirty="0"/>
          </a:p>
        </p:txBody>
      </p:sp>
      <p:sp>
        <p:nvSpPr>
          <p:cNvPr id="7" name="6 Dikdörtgen"/>
          <p:cNvSpPr/>
          <p:nvPr/>
        </p:nvSpPr>
        <p:spPr>
          <a:xfrm>
            <a:off x="735566" y="1216645"/>
            <a:ext cx="6428722" cy="369332"/>
          </a:xfrm>
          <a:prstGeom prst="rect">
            <a:avLst/>
          </a:prstGeom>
        </p:spPr>
        <p:txBody>
          <a:bodyPr wrap="square">
            <a:spAutoFit/>
          </a:bodyPr>
          <a:lstStyle/>
          <a:p>
            <a:r>
              <a:rPr lang="tr-TR" b="1" dirty="0" smtClean="0"/>
              <a:t>Kesintisiz İletişim Projesi</a:t>
            </a:r>
            <a:endParaRPr lang="tr-TR" b="1" dirty="0" smtClean="0">
              <a:solidFill>
                <a:srgbClr val="FF0000"/>
              </a:solidFill>
            </a:endParaRPr>
          </a:p>
        </p:txBody>
      </p:sp>
      <p:pic>
        <p:nvPicPr>
          <p:cNvPr id="28674" name="Picture 2"/>
          <p:cNvPicPr>
            <a:picLocks noChangeAspect="1" noChangeArrowheads="1"/>
          </p:cNvPicPr>
          <p:nvPr/>
        </p:nvPicPr>
        <p:blipFill>
          <a:blip r:embed="rId3" cstate="print"/>
          <a:srcRect/>
          <a:stretch>
            <a:fillRect/>
          </a:stretch>
        </p:blipFill>
        <p:spPr bwMode="auto">
          <a:xfrm>
            <a:off x="3563888" y="4653136"/>
            <a:ext cx="2043509" cy="1514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75656" y="2753111"/>
            <a:ext cx="6912768" cy="747897"/>
          </a:xfrm>
          <a:prstGeom prst="rect">
            <a:avLst/>
          </a:prstGeom>
        </p:spPr>
        <p:txBody>
          <a:bodyPr>
            <a:normAutofit/>
          </a:bodyPr>
          <a:lstStyle/>
          <a:p>
            <a:r>
              <a:rPr lang="tr-TR" sz="2800" dirty="0" smtClean="0">
                <a:solidFill>
                  <a:srgbClr val="FF0000"/>
                </a:solidFill>
                <a:effectLst>
                  <a:outerShdw blurRad="38100" dist="38100" dir="2700000" algn="tl">
                    <a:srgbClr val="000000">
                      <a:alpha val="43137"/>
                    </a:srgbClr>
                  </a:outerShdw>
                </a:effectLst>
                <a:latin typeface="+mn-lt"/>
              </a:rPr>
              <a:t>Kara Taşımacılığı Otomasyon Sistemi (U-NET)</a:t>
            </a:r>
            <a:endParaRPr lang="tr-TR" sz="2800" dirty="0">
              <a:solidFill>
                <a:srgbClr val="FF0000"/>
              </a:solidFill>
              <a:effectLst>
                <a:outerShdw blurRad="38100" dist="38100" dir="2700000" algn="tl">
                  <a:srgbClr val="000000">
                    <a:alpha val="43137"/>
                  </a:srgbClr>
                </a:outerShdw>
              </a:effectLst>
              <a:latin typeface="+mn-lt"/>
            </a:endParaRPr>
          </a:p>
        </p:txBody>
      </p:sp>
      <p:cxnSp>
        <p:nvCxnSpPr>
          <p:cNvPr id="3" name="Straight Connector 5"/>
          <p:cNvCxnSpPr/>
          <p:nvPr/>
        </p:nvCxnSpPr>
        <p:spPr>
          <a:xfrm>
            <a:off x="685800" y="3505200"/>
            <a:ext cx="845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3 Resim" descr="shutterstock_15381685.jpg"/>
          <p:cNvPicPr>
            <a:picLocks noChangeAspect="1"/>
          </p:cNvPicPr>
          <p:nvPr/>
        </p:nvPicPr>
        <p:blipFill>
          <a:blip r:embed="rId2" cstate="print"/>
          <a:stretch>
            <a:fillRect/>
          </a:stretch>
        </p:blipFill>
        <p:spPr>
          <a:xfrm>
            <a:off x="683568" y="3573016"/>
            <a:ext cx="1512168" cy="1512168"/>
          </a:xfrm>
          <a:prstGeom prst="rect">
            <a:avLst/>
          </a:prstGeom>
        </p:spPr>
      </p:pic>
      <p:sp>
        <p:nvSpPr>
          <p:cNvPr id="5" name="4 Slayt Numarası Yer Tutucusu"/>
          <p:cNvSpPr>
            <a:spLocks noGrp="1"/>
          </p:cNvSpPr>
          <p:nvPr>
            <p:ph type="sldNum" sz="quarter" idx="12"/>
          </p:nvPr>
        </p:nvSpPr>
        <p:spPr/>
        <p:txBody>
          <a:bodyPr/>
          <a:lstStyle/>
          <a:p>
            <a:fld id="{44C7C163-67D6-4C9C-8723-B0A284654E5E}" type="slidenum">
              <a:rPr lang="tr-TR" smtClean="0"/>
              <a:pPr/>
              <a:t>6</a:t>
            </a:fld>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60</a:t>
            </a:fld>
            <a:endParaRPr lang="tr-TR"/>
          </a:p>
        </p:txBody>
      </p:sp>
      <p:sp>
        <p:nvSpPr>
          <p:cNvPr id="4" name="3 Dikdörtgen"/>
          <p:cNvSpPr/>
          <p:nvPr/>
        </p:nvSpPr>
        <p:spPr>
          <a:xfrm>
            <a:off x="715258" y="548680"/>
            <a:ext cx="5080878"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SOSYAL SORUMLULUK PROJELERİ </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2699792" y="1628800"/>
            <a:ext cx="5904656" cy="1711366"/>
          </a:xfrm>
          <a:prstGeom prst="rect">
            <a:avLst/>
          </a:prstGeom>
        </p:spPr>
        <p:txBody>
          <a:bodyPr wrap="square">
            <a:spAutoFit/>
          </a:bodyPr>
          <a:lstStyle/>
          <a:p>
            <a:pPr algn="just">
              <a:lnSpc>
                <a:spcPct val="150000"/>
              </a:lnSpc>
            </a:pPr>
            <a:r>
              <a:rPr lang="tr-TR" dirty="0" smtClean="0"/>
              <a:t>Bakanlığımızca “Sosyal Sorumluluk” kapsamında 2007 yılında “Gören Göz Projesi” adı altında başlatılan proje bir Ar-</a:t>
            </a:r>
            <a:r>
              <a:rPr lang="tr-TR" dirty="0" err="1" smtClean="0"/>
              <a:t>Ge</a:t>
            </a:r>
            <a:r>
              <a:rPr lang="tr-TR" dirty="0" smtClean="0"/>
              <a:t> projesi olup, Türkiye’de ilk defa uygulanacak olması sebebiyle alt yapıya yönelik uzun bir araştırma dönemi geçirmiştir. </a:t>
            </a:r>
            <a:endParaRPr lang="tr-TR" dirty="0"/>
          </a:p>
        </p:txBody>
      </p:sp>
      <p:sp>
        <p:nvSpPr>
          <p:cNvPr id="7" name="6 Dikdörtgen"/>
          <p:cNvSpPr/>
          <p:nvPr/>
        </p:nvSpPr>
        <p:spPr>
          <a:xfrm>
            <a:off x="735566" y="1124744"/>
            <a:ext cx="6428722" cy="369332"/>
          </a:xfrm>
          <a:prstGeom prst="rect">
            <a:avLst/>
          </a:prstGeom>
        </p:spPr>
        <p:txBody>
          <a:bodyPr wrap="square">
            <a:spAutoFit/>
          </a:bodyPr>
          <a:lstStyle/>
          <a:p>
            <a:r>
              <a:rPr lang="tr-TR" b="1" dirty="0" smtClean="0"/>
              <a:t>Gören Göz Projesi</a:t>
            </a:r>
            <a:endParaRPr lang="tr-TR" b="1" dirty="0" smtClean="0">
              <a:solidFill>
                <a:srgbClr val="FF0000"/>
              </a:solidFill>
            </a:endParaRPr>
          </a:p>
        </p:txBody>
      </p:sp>
      <p:sp>
        <p:nvSpPr>
          <p:cNvPr id="8" name="7 Dikdörtgen"/>
          <p:cNvSpPr/>
          <p:nvPr/>
        </p:nvSpPr>
        <p:spPr>
          <a:xfrm>
            <a:off x="827584" y="3773939"/>
            <a:ext cx="7992888" cy="2031325"/>
          </a:xfrm>
          <a:prstGeom prst="rect">
            <a:avLst/>
          </a:prstGeom>
        </p:spPr>
        <p:txBody>
          <a:bodyPr wrap="square">
            <a:spAutoFit/>
          </a:bodyPr>
          <a:lstStyle/>
          <a:p>
            <a:pPr algn="just"/>
            <a:r>
              <a:rPr lang="tr-TR" dirty="0" smtClean="0"/>
              <a:t>Bu proje ile görme engelli vatandaşların yaşamını kolaylaştırmak amacıyla Gören Göz Projesi’ni 2006 yılı sonunda başlatmış olup projenin hayata geçirilmesiyle ilgili her türlü alt yapıyı hazırlayarak; engelli kişinin herhangi bir yerden istediği bir yere kolay </a:t>
            </a:r>
            <a:r>
              <a:rPr lang="es-ES" dirty="0" smtClean="0"/>
              <a:t>ve en uygun biçimde seyahatinin</a:t>
            </a:r>
            <a:r>
              <a:rPr lang="tr-TR" dirty="0" smtClean="0"/>
              <a:t> planlanmasını sağlayacak ve bunu kullanıcısına sesli bir şekilde bildirecek, yazılım yüklü cihazın alımı yapılarak ilgililere teslim edilmesi planlanmıştır. Bu amaçla pilot il olarak Ankara, İstanbul ve İzmir’de bulunan görme özürlülere 5.000 adet cihazın dağıtım işlemleri devam etmektedir.</a:t>
            </a:r>
            <a:endParaRPr lang="tr-TR" dirty="0"/>
          </a:p>
        </p:txBody>
      </p:sp>
      <p:pic>
        <p:nvPicPr>
          <p:cNvPr id="29698" name="Picture 2"/>
          <p:cNvPicPr>
            <a:picLocks noChangeAspect="1" noChangeArrowheads="1"/>
          </p:cNvPicPr>
          <p:nvPr/>
        </p:nvPicPr>
        <p:blipFill>
          <a:blip r:embed="rId3" cstate="print"/>
          <a:srcRect/>
          <a:stretch>
            <a:fillRect/>
          </a:stretch>
        </p:blipFill>
        <p:spPr bwMode="auto">
          <a:xfrm>
            <a:off x="899592" y="1734319"/>
            <a:ext cx="1529796" cy="183869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61</a:t>
            </a:fld>
            <a:endParaRPr lang="tr-TR"/>
          </a:p>
        </p:txBody>
      </p:sp>
      <p:sp>
        <p:nvSpPr>
          <p:cNvPr id="4" name="3 Dikdörtgen"/>
          <p:cNvSpPr/>
          <p:nvPr/>
        </p:nvSpPr>
        <p:spPr>
          <a:xfrm>
            <a:off x="683568" y="621849"/>
            <a:ext cx="4263475"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EĞİTİME DESTEK PROJELERİ </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2915816" y="1613699"/>
            <a:ext cx="5904656" cy="2308324"/>
          </a:xfrm>
          <a:prstGeom prst="rect">
            <a:avLst/>
          </a:prstGeom>
        </p:spPr>
        <p:txBody>
          <a:bodyPr wrap="square">
            <a:spAutoFit/>
          </a:bodyPr>
          <a:lstStyle/>
          <a:p>
            <a:pPr algn="just"/>
            <a:r>
              <a:rPr lang="tr-TR" dirty="0" smtClean="0"/>
              <a:t>Bakanlığımız ve Milli Eğitim Bakanlığı birlikte 4 yıl içerisinde tüm okullarımızı akıllı sınıflarla donatmak ve bütün öğrencilere el bilgisayarı vermek amacıyla FATİH Projesi’ni başlatmışlardır. Projeden yaklaşık 570.000 derslik ve ilköğretim ve ortaöğretim dahil 13.5 milyon öğrenci yararlanacaktır. Gerek öğrenci sayısı, gerek sınıf sayısı ve gerekse proje bedeli bakımından FATİH Projesi dünyada bir ilktir.</a:t>
            </a:r>
            <a:endParaRPr lang="tr-TR" dirty="0"/>
          </a:p>
        </p:txBody>
      </p:sp>
      <p:sp>
        <p:nvSpPr>
          <p:cNvPr id="7" name="6 Dikdörtgen"/>
          <p:cNvSpPr/>
          <p:nvPr/>
        </p:nvSpPr>
        <p:spPr>
          <a:xfrm>
            <a:off x="735566" y="1196752"/>
            <a:ext cx="6428722" cy="369332"/>
          </a:xfrm>
          <a:prstGeom prst="rect">
            <a:avLst/>
          </a:prstGeom>
        </p:spPr>
        <p:txBody>
          <a:bodyPr wrap="square">
            <a:spAutoFit/>
          </a:bodyPr>
          <a:lstStyle/>
          <a:p>
            <a:r>
              <a:rPr lang="tr-TR" b="1" dirty="0" smtClean="0"/>
              <a:t>Fatih Projesi (Fırsatları Arttırma Teknolojiyi İyileştirme Hizmeti)</a:t>
            </a:r>
            <a:endParaRPr lang="tr-TR" b="1" dirty="0" smtClean="0">
              <a:solidFill>
                <a:srgbClr val="FF0000"/>
              </a:solidFill>
            </a:endParaRPr>
          </a:p>
        </p:txBody>
      </p:sp>
      <p:sp>
        <p:nvSpPr>
          <p:cNvPr id="8" name="7 Dikdörtgen"/>
          <p:cNvSpPr/>
          <p:nvPr/>
        </p:nvSpPr>
        <p:spPr>
          <a:xfrm>
            <a:off x="827584" y="3861048"/>
            <a:ext cx="7992888" cy="2585323"/>
          </a:xfrm>
          <a:prstGeom prst="rect">
            <a:avLst/>
          </a:prstGeom>
        </p:spPr>
        <p:txBody>
          <a:bodyPr wrap="square">
            <a:spAutoFit/>
          </a:bodyPr>
          <a:lstStyle/>
          <a:p>
            <a:pPr algn="just"/>
            <a:r>
              <a:rPr lang="tr-TR" dirty="0" smtClean="0"/>
              <a:t>3657 okul 85.000 derslik için etkileşimli tahta alımı ihalesi yapılmış olup, kurulum çalışmaları devam etmektedir.  Yine bu kapsamda öğretmenlerin eğitimi için “110 Adet Uzaktan Hizmet İçi Eğitim Merkezleri Kurulumu İşi” ihalesi yapılmış olup, her iki proje Ekim 2012 de faaliyete geçecektir. El bilgisayarları ve ilgili yazılımların yerli katkı oranını azami düzeye çıkarmak amacıyla çalışmalar devam etmektedir. Bu proje aynı zamanda ülkemizin 2023 bilgi toplumu hedeflerini gerçekleştirmeyi sağlayacak en önemli projelerden bir tanesidir. Zira proje kapsamında, ülke genelinde en az 40.000 km yeni fiber optik hat döşenecektir. Bu altyapı, aynı zamanda okulların olduğu bölgedeki yerleşim yerlerine de hizmet verecektir.</a:t>
            </a:r>
            <a:endParaRPr lang="tr-TR" dirty="0"/>
          </a:p>
        </p:txBody>
      </p:sp>
      <p:pic>
        <p:nvPicPr>
          <p:cNvPr id="30722" name="Picture 2"/>
          <p:cNvPicPr>
            <a:picLocks noChangeAspect="1" noChangeArrowheads="1"/>
          </p:cNvPicPr>
          <p:nvPr/>
        </p:nvPicPr>
        <p:blipFill>
          <a:blip r:embed="rId3" cstate="print"/>
          <a:srcRect/>
          <a:stretch>
            <a:fillRect/>
          </a:stretch>
        </p:blipFill>
        <p:spPr bwMode="auto">
          <a:xfrm>
            <a:off x="827584" y="1805186"/>
            <a:ext cx="2016224" cy="176783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62</a:t>
            </a:fld>
            <a:endParaRPr lang="tr-TR"/>
          </a:p>
        </p:txBody>
      </p:sp>
      <p:sp>
        <p:nvSpPr>
          <p:cNvPr id="5" name="4 Dikdörtgen"/>
          <p:cNvSpPr/>
          <p:nvPr/>
        </p:nvSpPr>
        <p:spPr>
          <a:xfrm>
            <a:off x="467544" y="476672"/>
            <a:ext cx="8208912" cy="5632311"/>
          </a:xfrm>
          <a:prstGeom prst="rect">
            <a:avLst/>
          </a:prstGeom>
        </p:spPr>
        <p:txBody>
          <a:bodyPr wrap="square">
            <a:spAutoFit/>
          </a:bodyPr>
          <a:lstStyle/>
          <a:p>
            <a:r>
              <a:rPr lang="tr-TR" b="1" dirty="0" smtClean="0"/>
              <a:t>FATİH Projesi’nin amaçları;</a:t>
            </a:r>
            <a:br>
              <a:rPr lang="tr-TR" b="1" dirty="0" smtClean="0"/>
            </a:br>
            <a:endParaRPr lang="tr-TR" b="1" dirty="0" smtClean="0"/>
          </a:p>
          <a:p>
            <a:pPr algn="just">
              <a:buFont typeface="Wingdings" pitchFamily="2" charset="2"/>
              <a:buChar char="v"/>
            </a:pPr>
            <a:r>
              <a:rPr lang="tr-TR" dirty="0" smtClean="0"/>
              <a:t> Eğitimde fırsat eşitliği,</a:t>
            </a:r>
          </a:p>
          <a:p>
            <a:pPr algn="just">
              <a:buFont typeface="Wingdings" pitchFamily="2" charset="2"/>
              <a:buChar char="v"/>
            </a:pPr>
            <a:r>
              <a:rPr lang="tr-TR" b="1" dirty="0" smtClean="0"/>
              <a:t> </a:t>
            </a:r>
            <a:r>
              <a:rPr lang="tr-TR" dirty="0" smtClean="0"/>
              <a:t>Bilgi teknolojileri alt yapısının tamamlanması,</a:t>
            </a:r>
          </a:p>
          <a:p>
            <a:pPr algn="just">
              <a:buFont typeface="Wingdings" pitchFamily="2" charset="2"/>
              <a:buChar char="v"/>
            </a:pPr>
            <a:r>
              <a:rPr lang="tr-TR" dirty="0" smtClean="0"/>
              <a:t> Öğrencilerin bilgi ve iletişim teknolojilerini kullanma yetkinliğinin kazandırılması,</a:t>
            </a:r>
          </a:p>
          <a:p>
            <a:pPr>
              <a:buFont typeface="Wingdings" pitchFamily="2" charset="2"/>
              <a:buChar char="v"/>
            </a:pPr>
            <a:r>
              <a:rPr lang="tr-TR" dirty="0" smtClean="0"/>
              <a:t> Bilgi ve iletişim destekli öğretim programlarının geliştirilmesi,</a:t>
            </a:r>
            <a:br>
              <a:rPr lang="tr-TR" dirty="0" smtClean="0"/>
            </a:br>
            <a:endParaRPr lang="tr-TR" dirty="0" smtClean="0"/>
          </a:p>
          <a:p>
            <a:r>
              <a:rPr lang="tr-TR" b="1" dirty="0" smtClean="0"/>
              <a:t>FATİH Projesi’nin katma değeri,</a:t>
            </a:r>
            <a:br>
              <a:rPr lang="tr-TR" b="1" dirty="0" smtClean="0"/>
            </a:br>
            <a:endParaRPr lang="tr-TR" b="1" dirty="0" smtClean="0"/>
          </a:p>
          <a:p>
            <a:pPr algn="just">
              <a:buFont typeface="Wingdings" pitchFamily="2" charset="2"/>
              <a:buChar char="v"/>
            </a:pPr>
            <a:r>
              <a:rPr lang="tr-TR" dirty="0" smtClean="0"/>
              <a:t> Proje sonunda fiber altyapısı yaygınlaştırılarak gelişmiş ülkelerdeki bant genişliği ve internet hızına erişilmiş olacaktır.</a:t>
            </a:r>
          </a:p>
          <a:p>
            <a:pPr algn="just">
              <a:buFont typeface="Wingdings" pitchFamily="2" charset="2"/>
              <a:buChar char="v"/>
            </a:pPr>
            <a:r>
              <a:rPr lang="tr-TR" dirty="0" smtClean="0"/>
              <a:t> Tüm okullarda fiber alt yapısı kurulacağından, bu alt yapı ile aynı zamanda diğer e-devlet faaliyetlerinin alt yapısı da geliştirilmiş olacaktır.</a:t>
            </a:r>
          </a:p>
          <a:p>
            <a:pPr algn="just">
              <a:buFont typeface="Wingdings" pitchFamily="2" charset="2"/>
              <a:buChar char="v"/>
            </a:pPr>
            <a:r>
              <a:rPr lang="tr-TR" dirty="0" smtClean="0"/>
              <a:t> Gelişmiş ülkelerle ülkemiz arasındaki sayısal uçurum ortadan  kalkacaktır. </a:t>
            </a:r>
          </a:p>
          <a:p>
            <a:pPr algn="just">
              <a:buFont typeface="Wingdings" pitchFamily="2" charset="2"/>
              <a:buChar char="v"/>
            </a:pPr>
            <a:r>
              <a:rPr lang="tr-TR" dirty="0" smtClean="0"/>
              <a:t> İnternet kullanım oranı artmış olacaktır.</a:t>
            </a:r>
          </a:p>
          <a:p>
            <a:pPr algn="just">
              <a:buFont typeface="Wingdings" pitchFamily="2" charset="2"/>
              <a:buChar char="v"/>
            </a:pPr>
            <a:r>
              <a:rPr lang="tr-TR" dirty="0" smtClean="0"/>
              <a:t> Fatih Projesi kapsamında okullara alınacak tüm donanım ve yazılımın Türkiye’de üretilmesiyle, başta istihdam olmak üzere, bilişim sektörünün gelişmesi gibi konularda önemli bir katma değer oluşacaktır.</a:t>
            </a:r>
          </a:p>
          <a:p>
            <a:pPr algn="just">
              <a:buFont typeface="Wingdings" pitchFamily="2" charset="2"/>
              <a:buChar char="v"/>
            </a:pPr>
            <a:r>
              <a:rPr lang="tr-TR" dirty="0" smtClean="0"/>
              <a:t> Elektronik ortamdaki eğitim içeriklerinin kalitesi ile üretici firmalarının  ülkemizdeki e-içerik kalitesi artmış olacaktır.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a:xfrm>
            <a:off x="6445696" y="6356350"/>
            <a:ext cx="2133600" cy="365125"/>
          </a:xfrm>
        </p:spPr>
        <p:txBody>
          <a:bodyPr/>
          <a:lstStyle/>
          <a:p>
            <a:fld id="{44C7C163-67D6-4C9C-8723-B0A284654E5E}" type="slidenum">
              <a:rPr lang="tr-TR" smtClean="0"/>
              <a:pPr/>
              <a:t>63</a:t>
            </a:fld>
            <a:endParaRPr lang="tr-TR"/>
          </a:p>
        </p:txBody>
      </p:sp>
      <p:sp>
        <p:nvSpPr>
          <p:cNvPr id="4" name="3 Dikdörtgen"/>
          <p:cNvSpPr/>
          <p:nvPr/>
        </p:nvSpPr>
        <p:spPr>
          <a:xfrm>
            <a:off x="576064" y="476672"/>
            <a:ext cx="8820472" cy="461665"/>
          </a:xfrm>
          <a:prstGeom prst="rect">
            <a:avLst/>
          </a:prstGeom>
        </p:spPr>
        <p:txBody>
          <a:bodyPr wrap="square">
            <a:spAutoFit/>
          </a:bodyPr>
          <a:lstStyle/>
          <a:p>
            <a:r>
              <a:rPr lang="tr-TR" sz="2400" dirty="0" smtClean="0">
                <a:solidFill>
                  <a:srgbClr val="FF0000"/>
                </a:solidFill>
                <a:effectLst>
                  <a:outerShdw blurRad="38100" dist="38100" dir="2700000" algn="tl">
                    <a:srgbClr val="000000">
                      <a:alpha val="43137"/>
                    </a:srgbClr>
                  </a:outerShdw>
                </a:effectLst>
              </a:rPr>
              <a:t>BİLİŞİM ALTYAPISININ GELİŞTİRİLMESİNE YÖNELİK PROJELER</a:t>
            </a:r>
            <a:endParaRPr lang="tr-TR" sz="24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648072" y="1641574"/>
            <a:ext cx="8136904" cy="923330"/>
          </a:xfrm>
          <a:prstGeom prst="rect">
            <a:avLst/>
          </a:prstGeom>
        </p:spPr>
        <p:txBody>
          <a:bodyPr wrap="square">
            <a:spAutoFit/>
          </a:bodyPr>
          <a:lstStyle/>
          <a:p>
            <a:pPr algn="just"/>
            <a:r>
              <a:rPr lang="tr-TR" dirty="0" smtClean="0"/>
              <a:t>GSM iletişim altyapısı olmayan, kırsal kesimde bulunan, nüfusu 1-500 arasında olan yerleşim yerlerinin iletişimini sağlamak amacıyla, alt yapı kurulması evrensel hizmetler kapsamına dahil edilmesi kararlaştırılmıştır.</a:t>
            </a:r>
            <a:endParaRPr lang="tr-TR" dirty="0"/>
          </a:p>
        </p:txBody>
      </p:sp>
      <p:sp>
        <p:nvSpPr>
          <p:cNvPr id="7" name="6 Dikdörtgen"/>
          <p:cNvSpPr/>
          <p:nvPr/>
        </p:nvSpPr>
        <p:spPr>
          <a:xfrm>
            <a:off x="628062" y="1043444"/>
            <a:ext cx="6428722" cy="369332"/>
          </a:xfrm>
          <a:prstGeom prst="rect">
            <a:avLst/>
          </a:prstGeom>
        </p:spPr>
        <p:txBody>
          <a:bodyPr wrap="square">
            <a:spAutoFit/>
          </a:bodyPr>
          <a:lstStyle/>
          <a:p>
            <a:r>
              <a:rPr lang="tr-TR" b="1" dirty="0" smtClean="0"/>
              <a:t>GSM Kapsama Alanlarının Genişletilmesi ve İyileştirilmesi Projesi</a:t>
            </a:r>
            <a:endParaRPr lang="tr-TR" b="1" dirty="0" smtClean="0">
              <a:solidFill>
                <a:srgbClr val="FF0000"/>
              </a:solidFill>
            </a:endParaRPr>
          </a:p>
        </p:txBody>
      </p:sp>
      <p:pic>
        <p:nvPicPr>
          <p:cNvPr id="32770" name="Picture 2"/>
          <p:cNvPicPr>
            <a:picLocks noChangeAspect="1" noChangeArrowheads="1"/>
          </p:cNvPicPr>
          <p:nvPr/>
        </p:nvPicPr>
        <p:blipFill>
          <a:blip r:embed="rId3" cstate="print"/>
          <a:srcRect/>
          <a:stretch>
            <a:fillRect/>
          </a:stretch>
        </p:blipFill>
        <p:spPr bwMode="auto">
          <a:xfrm>
            <a:off x="935799" y="2780928"/>
            <a:ext cx="1824406" cy="1656000"/>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2735999" y="2780928"/>
            <a:ext cx="1368457" cy="1656184"/>
          </a:xfrm>
          <a:prstGeom prst="rect">
            <a:avLst/>
          </a:prstGeom>
          <a:noFill/>
          <a:ln w="9525">
            <a:noFill/>
            <a:miter lim="800000"/>
            <a:headEnd/>
            <a:tailEnd/>
          </a:ln>
        </p:spPr>
      </p:pic>
      <p:pic>
        <p:nvPicPr>
          <p:cNvPr id="32772" name="Picture 4"/>
          <p:cNvPicPr>
            <a:picLocks noChangeAspect="1" noChangeArrowheads="1"/>
          </p:cNvPicPr>
          <p:nvPr/>
        </p:nvPicPr>
        <p:blipFill>
          <a:blip r:embed="rId5" cstate="print"/>
          <a:srcRect/>
          <a:stretch>
            <a:fillRect/>
          </a:stretch>
        </p:blipFill>
        <p:spPr bwMode="auto">
          <a:xfrm>
            <a:off x="4784324" y="2778664"/>
            <a:ext cx="3424588" cy="1658448"/>
          </a:xfrm>
          <a:prstGeom prst="rect">
            <a:avLst/>
          </a:prstGeom>
          <a:noFill/>
          <a:ln w="9525">
            <a:noFill/>
            <a:miter lim="800000"/>
            <a:headEnd/>
            <a:tailEnd/>
          </a:ln>
        </p:spPr>
      </p:pic>
      <p:sp>
        <p:nvSpPr>
          <p:cNvPr id="10" name="9 Dikdörtgen"/>
          <p:cNvSpPr/>
          <p:nvPr/>
        </p:nvSpPr>
        <p:spPr>
          <a:xfrm>
            <a:off x="720080" y="4797152"/>
            <a:ext cx="7992888" cy="646331"/>
          </a:xfrm>
          <a:prstGeom prst="rect">
            <a:avLst/>
          </a:prstGeom>
        </p:spPr>
        <p:txBody>
          <a:bodyPr wrap="square">
            <a:spAutoFit/>
          </a:bodyPr>
          <a:lstStyle/>
          <a:p>
            <a:pPr algn="just"/>
            <a:r>
              <a:rPr lang="tr-TR" dirty="0" smtClean="0"/>
              <a:t>Bu proje ile 2.128 yerleşim yerinin GSM kapsama altına alınması üzerine 3 GSM işletmecisi ile sözleşme imzalanmış olup, kurulum çalışmalarına başlanmıştır.</a:t>
            </a:r>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64</a:t>
            </a:fld>
            <a:endParaRPr lang="tr-TR"/>
          </a:p>
        </p:txBody>
      </p:sp>
      <p:sp>
        <p:nvSpPr>
          <p:cNvPr id="4" name="3 Dikdörtgen"/>
          <p:cNvSpPr/>
          <p:nvPr/>
        </p:nvSpPr>
        <p:spPr>
          <a:xfrm>
            <a:off x="738250" y="693857"/>
            <a:ext cx="7938206" cy="461665"/>
          </a:xfrm>
          <a:prstGeom prst="rect">
            <a:avLst/>
          </a:prstGeom>
        </p:spPr>
        <p:txBody>
          <a:bodyPr wrap="square">
            <a:spAutoFit/>
          </a:bodyPr>
          <a:lstStyle/>
          <a:p>
            <a:r>
              <a:rPr lang="tr-TR" sz="2400" dirty="0" smtClean="0">
                <a:solidFill>
                  <a:srgbClr val="FF0000"/>
                </a:solidFill>
                <a:effectLst>
                  <a:outerShdw blurRad="38100" dist="38100" dir="2700000" algn="tl">
                    <a:srgbClr val="000000">
                      <a:alpha val="43137"/>
                    </a:srgbClr>
                  </a:outerShdw>
                </a:effectLst>
              </a:rPr>
              <a:t>BİLİŞİM ALTYAPISININ GELİŞTİRİLMESİNE YÖNELİK PROJELER</a:t>
            </a:r>
            <a:endParaRPr lang="tr-TR" sz="24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755576" y="1923797"/>
            <a:ext cx="8136904" cy="1754326"/>
          </a:xfrm>
          <a:prstGeom prst="rect">
            <a:avLst/>
          </a:prstGeom>
        </p:spPr>
        <p:txBody>
          <a:bodyPr wrap="square">
            <a:spAutoFit/>
          </a:bodyPr>
          <a:lstStyle/>
          <a:p>
            <a:pPr algn="just"/>
            <a:r>
              <a:rPr lang="tr-TR" dirty="0" smtClean="0"/>
              <a:t>2015 yılına kadar Sayısal Televizyon Yayıncılığına geçilecek olup, Sayısal Yayıncılığa alt yapı oluşturmak, şehirlerimizdeki verici kuleleri kirliliğini ortadan kaldırmak ve  elektromanyetik olumsuzlukların önüne geçmek amacıyla Ortak Verici Kuleleri kurulacaktır. İlk uygulama İstanbul, Çanakkale ve Konya’da yapılacaktır. Daha sonra tüm il merkezlerine yaygınlaştırılacaktır. İstanbul’daki kule için ulusal yarışma düzenlenmiş ve kazananlara ödülleri verilmiştir.</a:t>
            </a:r>
            <a:endParaRPr lang="tr-TR" dirty="0"/>
          </a:p>
        </p:txBody>
      </p:sp>
      <p:sp>
        <p:nvSpPr>
          <p:cNvPr id="7" name="6 Dikdörtgen"/>
          <p:cNvSpPr/>
          <p:nvPr/>
        </p:nvSpPr>
        <p:spPr>
          <a:xfrm>
            <a:off x="735566" y="1331476"/>
            <a:ext cx="6428722" cy="369332"/>
          </a:xfrm>
          <a:prstGeom prst="rect">
            <a:avLst/>
          </a:prstGeom>
        </p:spPr>
        <p:txBody>
          <a:bodyPr wrap="square">
            <a:spAutoFit/>
          </a:bodyPr>
          <a:lstStyle/>
          <a:p>
            <a:r>
              <a:rPr lang="tr-TR" b="1" dirty="0" smtClean="0"/>
              <a:t>Sayısal Yayıncılık, Ortak TV ve Verici Anten Kuleleri kurulumu</a:t>
            </a:r>
            <a:endParaRPr lang="tr-TR" b="1" dirty="0" smtClean="0">
              <a:solidFill>
                <a:srgbClr val="FF0000"/>
              </a:solidFill>
            </a:endParaRPr>
          </a:p>
        </p:txBody>
      </p:sp>
      <p:pic>
        <p:nvPicPr>
          <p:cNvPr id="33794" name="Picture 2"/>
          <p:cNvPicPr>
            <a:picLocks noChangeAspect="1" noChangeArrowheads="1"/>
          </p:cNvPicPr>
          <p:nvPr/>
        </p:nvPicPr>
        <p:blipFill>
          <a:blip r:embed="rId3" cstate="print"/>
          <a:srcRect/>
          <a:stretch>
            <a:fillRect/>
          </a:stretch>
        </p:blipFill>
        <p:spPr bwMode="auto">
          <a:xfrm>
            <a:off x="2915816" y="4005064"/>
            <a:ext cx="3524423" cy="188990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3059832" y="4431824"/>
            <a:ext cx="3240360" cy="2309544"/>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fld id="{44C7C163-67D6-4C9C-8723-B0A284654E5E}" type="slidenum">
              <a:rPr lang="tr-TR" smtClean="0"/>
              <a:pPr/>
              <a:t>65</a:t>
            </a:fld>
            <a:endParaRPr lang="tr-TR"/>
          </a:p>
        </p:txBody>
      </p:sp>
      <p:sp>
        <p:nvSpPr>
          <p:cNvPr id="4" name="3 Dikdörtgen"/>
          <p:cNvSpPr/>
          <p:nvPr/>
        </p:nvSpPr>
        <p:spPr>
          <a:xfrm>
            <a:off x="738250" y="620688"/>
            <a:ext cx="7938206" cy="461665"/>
          </a:xfrm>
          <a:prstGeom prst="rect">
            <a:avLst/>
          </a:prstGeom>
        </p:spPr>
        <p:txBody>
          <a:bodyPr wrap="square">
            <a:spAutoFit/>
          </a:bodyPr>
          <a:lstStyle/>
          <a:p>
            <a:r>
              <a:rPr lang="tr-TR" sz="2400" dirty="0" smtClean="0">
                <a:solidFill>
                  <a:srgbClr val="FF0000"/>
                </a:solidFill>
                <a:effectLst>
                  <a:outerShdw blurRad="38100" dist="38100" dir="2700000" algn="tl">
                    <a:srgbClr val="000000">
                      <a:alpha val="43137"/>
                    </a:srgbClr>
                  </a:outerShdw>
                </a:effectLst>
              </a:rPr>
              <a:t>BİLİŞİM ALTYAPISININ GELİŞTİRİLMESİNE YÖNELİK PROJELER</a:t>
            </a:r>
            <a:endParaRPr lang="tr-TR" sz="24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755576" y="1790814"/>
            <a:ext cx="8136904" cy="2862322"/>
          </a:xfrm>
          <a:prstGeom prst="rect">
            <a:avLst/>
          </a:prstGeom>
        </p:spPr>
        <p:txBody>
          <a:bodyPr wrap="square">
            <a:spAutoFit/>
          </a:bodyPr>
          <a:lstStyle/>
          <a:p>
            <a:pPr algn="just"/>
            <a:r>
              <a:rPr lang="tr-TR" dirty="0" smtClean="0"/>
              <a:t>Kablosuz erişim teknikleri (WMAX-802.11b) kullanılmak suretiyle Türkiye genelinde belirlenen 2526 adet köy mezra ve benzeri yerleşim yerlerine evrensel hizmet fonundan yapılacak yatırımlarla telefon ve </a:t>
            </a:r>
            <a:r>
              <a:rPr lang="tr-TR" dirty="0" err="1" smtClean="0"/>
              <a:t>genişbant</a:t>
            </a:r>
            <a:r>
              <a:rPr lang="tr-TR" dirty="0" smtClean="0"/>
              <a:t> internet hizmeti Mayıs 2012 tarihi itibariyle verilecektir. 24.12.2010 tarihinde Türk Telekom A.Ş. ile sözleşme imzalanmış olup 25.04.2011 tarihinde işe başlanmıştır. Projenin işe başlama tarihinden itibaren 2 yıl içerisinde tamamlanması planlanmaktadır.</a:t>
            </a:r>
          </a:p>
          <a:p>
            <a:pPr algn="just"/>
            <a:endParaRPr lang="tr-TR" dirty="0" smtClean="0"/>
          </a:p>
          <a:p>
            <a:pPr algn="just"/>
            <a:r>
              <a:rPr lang="tr-TR" dirty="0" smtClean="0"/>
              <a:t>Bu kapsamda yaklaşık olarak 1015 saha (baz istasyonu) yapılması planlanmış olup, 340 saha tamamlanmıştır. Şu an itibari ile 681 adet yerleşim yeri kapsama altına alınmıştır.</a:t>
            </a:r>
            <a:endParaRPr lang="tr-TR" dirty="0"/>
          </a:p>
        </p:txBody>
      </p:sp>
      <p:sp>
        <p:nvSpPr>
          <p:cNvPr id="7" name="6 Dikdörtgen"/>
          <p:cNvSpPr/>
          <p:nvPr/>
        </p:nvSpPr>
        <p:spPr>
          <a:xfrm>
            <a:off x="735566" y="1196752"/>
            <a:ext cx="7724866" cy="369332"/>
          </a:xfrm>
          <a:prstGeom prst="rect">
            <a:avLst/>
          </a:prstGeom>
        </p:spPr>
        <p:txBody>
          <a:bodyPr wrap="square">
            <a:spAutoFit/>
          </a:bodyPr>
          <a:lstStyle/>
          <a:p>
            <a:r>
              <a:rPr lang="tr-TR" b="1" dirty="0" smtClean="0"/>
              <a:t>Kablosuz Teknolojiler Kullanılarak Köylere Telefon Ve İnternet Hizmeti</a:t>
            </a:r>
            <a:endParaRPr lang="tr-TR" b="1" dirty="0" smtClean="0">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66</a:t>
            </a:fld>
            <a:endParaRPr lang="tr-TR"/>
          </a:p>
        </p:txBody>
      </p:sp>
      <p:sp>
        <p:nvSpPr>
          <p:cNvPr id="7" name="6 Dikdörtgen"/>
          <p:cNvSpPr/>
          <p:nvPr/>
        </p:nvSpPr>
        <p:spPr>
          <a:xfrm>
            <a:off x="683568" y="1331476"/>
            <a:ext cx="6428722" cy="369332"/>
          </a:xfrm>
          <a:prstGeom prst="rect">
            <a:avLst/>
          </a:prstGeom>
        </p:spPr>
        <p:txBody>
          <a:bodyPr wrap="square">
            <a:spAutoFit/>
          </a:bodyPr>
          <a:lstStyle/>
          <a:p>
            <a:r>
              <a:rPr lang="tr-TR" b="1" dirty="0" smtClean="0"/>
              <a:t>Kamu Güvenliği ve Acil Çağrı Sistemi</a:t>
            </a:r>
            <a:endParaRPr lang="tr-TR" b="1" dirty="0" smtClean="0">
              <a:solidFill>
                <a:srgbClr val="FF0000"/>
              </a:solidFill>
            </a:endParaRPr>
          </a:p>
        </p:txBody>
      </p:sp>
      <p:sp>
        <p:nvSpPr>
          <p:cNvPr id="8" name="7 Dikdörtgen"/>
          <p:cNvSpPr/>
          <p:nvPr/>
        </p:nvSpPr>
        <p:spPr>
          <a:xfrm>
            <a:off x="683568" y="1906954"/>
            <a:ext cx="7992888" cy="3970318"/>
          </a:xfrm>
          <a:prstGeom prst="rect">
            <a:avLst/>
          </a:prstGeom>
        </p:spPr>
        <p:txBody>
          <a:bodyPr wrap="square">
            <a:spAutoFit/>
          </a:bodyPr>
          <a:lstStyle/>
          <a:p>
            <a:pPr algn="just"/>
            <a:r>
              <a:rPr lang="tr-TR" dirty="0" smtClean="0"/>
              <a:t>Kamu güvenliği ve acil yardım haberleşme ihtiyacının karşılanması amacıyla, ilgili kuruluşlarla koordinasyon sağlamak, ülke genelinde bir kamu güvenliği ve acil yardım telsiz haberleşme sistemi kurmak veya kurdurmak görevleri Bakanlığımıza verilmiştir. Söz konusu projenin gerçekleşmesi amacıyla kırsal alanda ve şehir merkezlerinde en uygun sistemin seçimi konusunda kapsamlı bir proje hazırlık çalışması yapılmıştır. Bu bağlamda sistemi kullanacak merkezi ve yerel idarelerle, üretici ve hizmet sağlayıcı firmalarla en doğru sistemin tespiti çalışmaları tamamlanmıştır.</a:t>
            </a:r>
          </a:p>
          <a:p>
            <a:pPr algn="just"/>
            <a:endParaRPr lang="tr-TR" dirty="0" smtClean="0"/>
          </a:p>
          <a:p>
            <a:pPr algn="just"/>
            <a:r>
              <a:rPr lang="tr-TR" dirty="0" smtClean="0"/>
              <a:t>Afet ve acil durumlarda kesintisiz mobil iletişimin sağlanması için 25 ayrı bölge oluşturulmuştur. İhtiyaç duyulması halinde en kısa sürede ilgili yere intikal edecek şekilde, uydu transmisyon imkanına sahip mobil baz istasyonları yerleştirilmiştir. Van-Erciş depreminde bu mobil baz istasyonları hemen devreye girerek mobil iletişimin kesintisiz sağlanmasına destek olmuştur.</a:t>
            </a:r>
            <a:endParaRPr lang="tr-TR" dirty="0"/>
          </a:p>
        </p:txBody>
      </p:sp>
      <p:sp>
        <p:nvSpPr>
          <p:cNvPr id="5" name="4 Dikdörtgen"/>
          <p:cNvSpPr/>
          <p:nvPr/>
        </p:nvSpPr>
        <p:spPr>
          <a:xfrm>
            <a:off x="643250" y="673532"/>
            <a:ext cx="5080878"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SOSYAL SORUMLULUK PROJELERİ </a:t>
            </a:r>
            <a:endParaRPr lang="tr-TR" sz="28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67</a:t>
            </a:fld>
            <a:endParaRPr lang="tr-TR"/>
          </a:p>
        </p:txBody>
      </p:sp>
      <p:sp>
        <p:nvSpPr>
          <p:cNvPr id="4" name="3 Dikdörtgen"/>
          <p:cNvSpPr/>
          <p:nvPr/>
        </p:nvSpPr>
        <p:spPr>
          <a:xfrm>
            <a:off x="738250" y="692696"/>
            <a:ext cx="5080878" cy="523220"/>
          </a:xfrm>
          <a:prstGeom prst="rect">
            <a:avLst/>
          </a:prstGeom>
        </p:spPr>
        <p:txBody>
          <a:bodyPr wrap="none">
            <a:spAutoFit/>
          </a:bodyPr>
          <a:lstStyle/>
          <a:p>
            <a:r>
              <a:rPr lang="tr-TR" sz="2800" dirty="0" smtClean="0">
                <a:solidFill>
                  <a:srgbClr val="FF0000"/>
                </a:solidFill>
                <a:effectLst>
                  <a:outerShdw blurRad="38100" dist="38100" dir="2700000" algn="tl">
                    <a:srgbClr val="000000">
                      <a:alpha val="43137"/>
                    </a:srgbClr>
                  </a:outerShdw>
                </a:effectLst>
              </a:rPr>
              <a:t>SOSYAL SORUMLULUK PROJELERİ </a:t>
            </a:r>
            <a:endParaRPr lang="tr-TR" sz="2800" dirty="0">
              <a:solidFill>
                <a:srgbClr val="FF0000"/>
              </a:solidFill>
              <a:effectLst>
                <a:outerShdw blurRad="38100" dist="38100" dir="2700000" algn="tl">
                  <a:srgbClr val="000000">
                    <a:alpha val="43137"/>
                  </a:srgbClr>
                </a:outerShdw>
              </a:effectLst>
            </a:endParaRPr>
          </a:p>
        </p:txBody>
      </p:sp>
      <p:sp>
        <p:nvSpPr>
          <p:cNvPr id="5" name="4 Dikdörtgen"/>
          <p:cNvSpPr/>
          <p:nvPr/>
        </p:nvSpPr>
        <p:spPr>
          <a:xfrm>
            <a:off x="755576" y="1879664"/>
            <a:ext cx="8136904" cy="1754326"/>
          </a:xfrm>
          <a:prstGeom prst="rect">
            <a:avLst/>
          </a:prstGeom>
        </p:spPr>
        <p:txBody>
          <a:bodyPr wrap="square">
            <a:spAutoFit/>
          </a:bodyPr>
          <a:lstStyle/>
          <a:p>
            <a:pPr algn="just"/>
            <a:r>
              <a:rPr lang="tr-TR" dirty="0" smtClean="0"/>
              <a:t>Karasal haberleşmenin kesintiye uğradığı afet dönemlerinde Başbakanlık, Bakanlıklar, Valilikler ve ilgili kamu kurum ve kuruluşları arasında koordinasyonun daha sağlıklı bir şekilde sağlanması ve acil durumun daha etkin yönetilmesi amacıyla söz konusu kurumlara alternatif haberleşme imkanı sağlamak üzere mobil uydu haberleşmesi için 723 adet uydu telefonu alımının ihalesi yapılmıştır.  Haziran 2012 tarihi itibariyle kurulum ve montaj çalışmaları tamamlanacaktır.</a:t>
            </a:r>
            <a:endParaRPr lang="tr-TR" dirty="0"/>
          </a:p>
        </p:txBody>
      </p:sp>
      <p:sp>
        <p:nvSpPr>
          <p:cNvPr id="7" name="6 Dikdörtgen"/>
          <p:cNvSpPr/>
          <p:nvPr/>
        </p:nvSpPr>
        <p:spPr>
          <a:xfrm>
            <a:off x="735566" y="1331476"/>
            <a:ext cx="6428722" cy="369332"/>
          </a:xfrm>
          <a:prstGeom prst="rect">
            <a:avLst/>
          </a:prstGeom>
        </p:spPr>
        <p:txBody>
          <a:bodyPr wrap="square">
            <a:spAutoFit/>
          </a:bodyPr>
          <a:lstStyle/>
          <a:p>
            <a:r>
              <a:rPr lang="tr-TR" b="1" dirty="0" smtClean="0"/>
              <a:t>Acil Durum Haberleşmesine Yönelik Uydu Telefonu Temini</a:t>
            </a:r>
            <a:endParaRPr lang="tr-TR" b="1" dirty="0" smtClean="0">
              <a:solidFill>
                <a:srgbClr val="FF0000"/>
              </a:solidFill>
            </a:endParaRPr>
          </a:p>
        </p:txBody>
      </p:sp>
      <p:pic>
        <p:nvPicPr>
          <p:cNvPr id="36866" name="Picture 2"/>
          <p:cNvPicPr>
            <a:picLocks noChangeAspect="1" noChangeArrowheads="1"/>
          </p:cNvPicPr>
          <p:nvPr/>
        </p:nvPicPr>
        <p:blipFill>
          <a:blip r:embed="rId3" cstate="print"/>
          <a:srcRect/>
          <a:stretch>
            <a:fillRect/>
          </a:stretch>
        </p:blipFill>
        <p:spPr bwMode="auto">
          <a:xfrm>
            <a:off x="2339752" y="3965798"/>
            <a:ext cx="4562475" cy="16954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68</a:t>
            </a:fld>
            <a:endParaRPr lang="tr-TR"/>
          </a:p>
        </p:txBody>
      </p:sp>
      <p:sp>
        <p:nvSpPr>
          <p:cNvPr id="4" name="1 Başlık"/>
          <p:cNvSpPr txBox="1">
            <a:spLocks/>
          </p:cNvSpPr>
          <p:nvPr/>
        </p:nvSpPr>
        <p:spPr>
          <a:xfrm>
            <a:off x="611560" y="836712"/>
            <a:ext cx="7772400" cy="1152128"/>
          </a:xfrm>
          <a:prstGeom prst="rect">
            <a:avLst/>
          </a:prstGeom>
        </p:spPr>
        <p:txBody>
          <a:bodyPr vert="horz" lIns="91440" tIns="45720" rIns="91440" bIns="45720" rtlCol="0" anchor="ctr">
            <a:normAutofit/>
          </a:bodyPr>
          <a:lstStyle/>
          <a:p>
            <a:pPr marR="0" lvl="0" indent="0" algn="ctr" fontAlgn="auto">
              <a:lnSpc>
                <a:spcPct val="100000"/>
              </a:lnSpc>
              <a:spcBef>
                <a:spcPct val="0"/>
              </a:spcBef>
              <a:spcAft>
                <a:spcPts val="0"/>
              </a:spcAft>
              <a:buClrTx/>
              <a:buSzTx/>
              <a:buFontTx/>
              <a:buNone/>
              <a:tabLst/>
              <a:defRPr/>
            </a:pPr>
            <a:r>
              <a:rPr lang="tr-TR" sz="2800" dirty="0" smtClean="0">
                <a:solidFill>
                  <a:srgbClr val="FF0000"/>
                </a:solidFill>
                <a:effectLst>
                  <a:outerShdw blurRad="38100" dist="38100" dir="2700000" algn="tl">
                    <a:srgbClr val="C0C0C0"/>
                  </a:outerShdw>
                </a:effectLst>
              </a:rPr>
              <a:t>BİLGİ TOPLUMU STRATEJİSİ EYLEM PLANI KAPSAMINDA YÜRÜTÜLEN PROJELER</a:t>
            </a:r>
            <a:endParaRPr lang="tr-TR" sz="2800" dirty="0">
              <a:solidFill>
                <a:srgbClr val="FF0000"/>
              </a:solidFill>
              <a:effectLst>
                <a:outerShdw blurRad="38100" dist="38100" dir="2700000" algn="tl">
                  <a:srgbClr val="C0C0C0"/>
                </a:outerShdw>
              </a:effectLst>
            </a:endParaRPr>
          </a:p>
        </p:txBody>
      </p:sp>
      <p:sp>
        <p:nvSpPr>
          <p:cNvPr id="5" name="2 Alt Başlık"/>
          <p:cNvSpPr txBox="1">
            <a:spLocks/>
          </p:cNvSpPr>
          <p:nvPr/>
        </p:nvSpPr>
        <p:spPr>
          <a:xfrm>
            <a:off x="539552" y="3212976"/>
            <a:ext cx="8424936" cy="1752600"/>
          </a:xfrm>
          <a:prstGeom prst="rect">
            <a:avLst/>
          </a:prstGeom>
        </p:spPr>
        <p:txBody>
          <a:bodyPr>
            <a:noAutofit/>
          </a:bodyPr>
          <a:lstStyle/>
          <a:p>
            <a:pPr marL="342900" marR="0" lvl="0" indent="-342900" algn="l" defTabSz="914400" rtl="0" eaLnBrk="1" fontAlgn="auto" latinLnBrk="0" hangingPunct="1">
              <a:lnSpc>
                <a:spcPct val="110000"/>
              </a:lnSpc>
              <a:spcBef>
                <a:spcPct val="20000"/>
              </a:spcBef>
              <a:spcAft>
                <a:spcPts val="0"/>
              </a:spcAft>
              <a:buClrTx/>
              <a:buSzTx/>
              <a:buFont typeface="Wingdings" pitchFamily="2" charset="2"/>
              <a:buChar char="Ø"/>
              <a:tabLst/>
              <a:defRPr/>
            </a:pPr>
            <a:r>
              <a:rPr kumimoji="0" lang="tr-TR" sz="2100" b="0" i="0" u="none" strike="noStrike" kern="1200" cap="none" spc="0" normalizeH="0" baseline="0" noProof="0" dirty="0" smtClean="0">
                <a:ln>
                  <a:noFill/>
                </a:ln>
                <a:solidFill>
                  <a:schemeClr val="tx1"/>
                </a:solidFill>
                <a:effectLst/>
                <a:uLnTx/>
                <a:uFillTx/>
                <a:latin typeface="+mn-lt"/>
                <a:ea typeface="+mn-ea"/>
                <a:cs typeface="+mn-cs"/>
              </a:rPr>
              <a:t>59 </a:t>
            </a:r>
            <a:r>
              <a:rPr kumimoji="0" lang="tr-TR" sz="2100" b="0" i="0" u="none" strike="noStrike" kern="1200" cap="none" spc="0" normalizeH="0" baseline="0" noProof="0" dirty="0" err="1" smtClean="0">
                <a:ln>
                  <a:noFill/>
                </a:ln>
                <a:solidFill>
                  <a:schemeClr val="tx1"/>
                </a:solidFill>
                <a:effectLst/>
                <a:uLnTx/>
                <a:uFillTx/>
                <a:latin typeface="+mn-lt"/>
                <a:ea typeface="+mn-ea"/>
                <a:cs typeface="+mn-cs"/>
              </a:rPr>
              <a:t>Nolu</a:t>
            </a:r>
            <a:r>
              <a:rPr kumimoji="0" lang="tr-TR" sz="2100" b="0" i="0" u="none" strike="noStrike" kern="1200" cap="none" spc="0" normalizeH="0" baseline="0" noProof="0" dirty="0" smtClean="0">
                <a:ln>
                  <a:noFill/>
                </a:ln>
                <a:solidFill>
                  <a:schemeClr val="tx1"/>
                </a:solidFill>
                <a:effectLst/>
                <a:uLnTx/>
                <a:uFillTx/>
                <a:latin typeface="+mn-lt"/>
                <a:ea typeface="+mn-ea"/>
                <a:cs typeface="+mn-cs"/>
              </a:rPr>
              <a:t> Eylem Planı  -  Ulusal Ulaştırma </a:t>
            </a:r>
            <a:r>
              <a:rPr kumimoji="0" lang="tr-TR" sz="2100" b="0" i="0" u="none" strike="noStrike" kern="1200" cap="none" spc="0" normalizeH="0" baseline="0" noProof="0" dirty="0" err="1" smtClean="0">
                <a:ln>
                  <a:noFill/>
                </a:ln>
                <a:solidFill>
                  <a:schemeClr val="tx1"/>
                </a:solidFill>
                <a:effectLst/>
                <a:uLnTx/>
                <a:uFillTx/>
                <a:latin typeface="+mn-lt"/>
                <a:ea typeface="+mn-ea"/>
                <a:cs typeface="+mn-cs"/>
              </a:rPr>
              <a:t>Portalı</a:t>
            </a:r>
            <a:endParaRPr kumimoji="0" lang="tr-TR" sz="21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nSpc>
                <a:spcPct val="110000"/>
              </a:lnSpc>
              <a:spcBef>
                <a:spcPct val="20000"/>
              </a:spcBef>
              <a:buFont typeface="Wingdings" pitchFamily="2" charset="2"/>
              <a:buChar char="Ø"/>
              <a:defRPr/>
            </a:pPr>
            <a:r>
              <a:rPr lang="tr-TR" sz="2100" dirty="0" smtClean="0"/>
              <a:t>61 </a:t>
            </a:r>
            <a:r>
              <a:rPr lang="tr-TR" sz="2100" dirty="0" err="1" smtClean="0"/>
              <a:t>Nolu</a:t>
            </a:r>
            <a:r>
              <a:rPr lang="tr-TR" sz="2100" dirty="0" smtClean="0"/>
              <a:t> Eylem Planı  -  </a:t>
            </a:r>
            <a:r>
              <a:rPr kumimoji="0" lang="tr-TR" sz="2100" b="0" i="0" u="none" strike="noStrike" kern="1200" cap="none" spc="0" normalizeH="0" baseline="0" noProof="0" dirty="0" smtClean="0">
                <a:ln>
                  <a:noFill/>
                </a:ln>
                <a:solidFill>
                  <a:schemeClr val="tx1"/>
                </a:solidFill>
                <a:effectLst/>
                <a:uLnTx/>
                <a:uFillTx/>
                <a:latin typeface="+mn-lt"/>
                <a:ea typeface="+mn-ea"/>
                <a:cs typeface="+mn-cs"/>
              </a:rPr>
              <a:t>Ulaştırma Talep Yönetim Sistemi</a:t>
            </a:r>
          </a:p>
          <a:p>
            <a:pPr marL="342900" lvl="0" indent="-342900">
              <a:lnSpc>
                <a:spcPct val="110000"/>
              </a:lnSpc>
              <a:spcBef>
                <a:spcPct val="20000"/>
              </a:spcBef>
              <a:buFont typeface="Wingdings" pitchFamily="2" charset="2"/>
              <a:buChar char="Ø"/>
              <a:defRPr/>
            </a:pPr>
            <a:r>
              <a:rPr lang="tr-TR" sz="2100" dirty="0" smtClean="0"/>
              <a:t>62 </a:t>
            </a:r>
            <a:r>
              <a:rPr lang="tr-TR" sz="2100" dirty="0" err="1" smtClean="0"/>
              <a:t>Nolu</a:t>
            </a:r>
            <a:r>
              <a:rPr lang="tr-TR" sz="2100" dirty="0" smtClean="0"/>
              <a:t> Eylem Planı  -  </a:t>
            </a:r>
            <a:r>
              <a:rPr kumimoji="0" lang="tr-TR" sz="2100" b="0" i="0" u="none" strike="noStrike" kern="1200" cap="none" spc="0" normalizeH="0" baseline="0" noProof="0" dirty="0" smtClean="0">
                <a:ln>
                  <a:noFill/>
                </a:ln>
                <a:solidFill>
                  <a:schemeClr val="tx1"/>
                </a:solidFill>
                <a:effectLst/>
                <a:uLnTx/>
                <a:uFillTx/>
                <a:latin typeface="+mn-lt"/>
                <a:ea typeface="+mn-ea"/>
                <a:cs typeface="+mn-cs"/>
              </a:rPr>
              <a:t>Ulaştırma Sistemlerinde e-Ödeme Standartları</a:t>
            </a:r>
          </a:p>
        </p:txBody>
      </p:sp>
      <p:sp>
        <p:nvSpPr>
          <p:cNvPr id="6" name="2 Alt Başlık"/>
          <p:cNvSpPr txBox="1">
            <a:spLocks/>
          </p:cNvSpPr>
          <p:nvPr/>
        </p:nvSpPr>
        <p:spPr>
          <a:xfrm>
            <a:off x="1043608" y="2132856"/>
            <a:ext cx="6912768" cy="64807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tr-TR" sz="2100" dirty="0" smtClean="0">
                <a:solidFill>
                  <a:srgbClr val="FF0000"/>
                </a:solidFill>
                <a:effectLst>
                  <a:outerShdw blurRad="38100" dist="38100" dir="2700000" algn="tl">
                    <a:srgbClr val="000000">
                      <a:alpha val="43137"/>
                    </a:srgbClr>
                  </a:outerShdw>
                </a:effectLst>
              </a:rPr>
              <a:t>(Vatandaş Odaklı Hizmet Dönüşümü)</a:t>
            </a:r>
            <a:endParaRPr lang="tr-TR" sz="21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69</a:t>
            </a:fld>
            <a:endParaRPr lang="tr-TR"/>
          </a:p>
        </p:txBody>
      </p:sp>
      <p:sp>
        <p:nvSpPr>
          <p:cNvPr id="4" name="3 Dikdörtgen"/>
          <p:cNvSpPr/>
          <p:nvPr/>
        </p:nvSpPr>
        <p:spPr>
          <a:xfrm>
            <a:off x="2358993" y="2780928"/>
            <a:ext cx="4426020" cy="1077218"/>
          </a:xfrm>
          <a:prstGeom prst="rect">
            <a:avLst/>
          </a:prstGeom>
        </p:spPr>
        <p:txBody>
          <a:bodyPr wrap="none">
            <a:spAutoFit/>
          </a:bodyPr>
          <a:lstStyle/>
          <a:p>
            <a:pPr lvl="0" algn="ctr">
              <a:spcBef>
                <a:spcPct val="0"/>
              </a:spcBef>
              <a:defRPr/>
            </a:pPr>
            <a:r>
              <a:rPr lang="tr-TR" sz="3200" dirty="0" smtClean="0">
                <a:solidFill>
                  <a:srgbClr val="FF0000"/>
                </a:solidFill>
                <a:effectLst>
                  <a:outerShdw blurRad="38100" dist="38100" dir="2700000" algn="tl">
                    <a:srgbClr val="C0C0C0"/>
                  </a:outerShdw>
                </a:effectLst>
              </a:rPr>
              <a:t>59 </a:t>
            </a:r>
            <a:r>
              <a:rPr lang="tr-TR" sz="3200" dirty="0" err="1" smtClean="0">
                <a:solidFill>
                  <a:srgbClr val="FF0000"/>
                </a:solidFill>
                <a:effectLst>
                  <a:outerShdw blurRad="38100" dist="38100" dir="2700000" algn="tl">
                    <a:srgbClr val="C0C0C0"/>
                  </a:outerShdw>
                </a:effectLst>
              </a:rPr>
              <a:t>Nolu</a:t>
            </a:r>
            <a:r>
              <a:rPr lang="tr-TR" sz="3200" dirty="0" smtClean="0">
                <a:solidFill>
                  <a:srgbClr val="FF0000"/>
                </a:solidFill>
                <a:effectLst>
                  <a:outerShdw blurRad="38100" dist="38100" dir="2700000" algn="tl">
                    <a:srgbClr val="C0C0C0"/>
                  </a:outerShdw>
                </a:effectLst>
              </a:rPr>
              <a:t> Eylem Planı</a:t>
            </a:r>
          </a:p>
          <a:p>
            <a:pPr lvl="0" algn="ctr">
              <a:spcBef>
                <a:spcPct val="0"/>
              </a:spcBef>
              <a:defRPr/>
            </a:pPr>
            <a:r>
              <a:rPr lang="tr-TR" sz="3200" dirty="0" smtClean="0">
                <a:solidFill>
                  <a:srgbClr val="FF0000"/>
                </a:solidFill>
                <a:effectLst>
                  <a:outerShdw blurRad="38100" dist="38100" dir="2700000" algn="tl">
                    <a:srgbClr val="C0C0C0"/>
                  </a:outerShdw>
                </a:effectLst>
              </a:rPr>
              <a:t>“Ulusal </a:t>
            </a:r>
            <a:r>
              <a:rPr lang="tr-TR" sz="3200" dirty="0" smtClean="0">
                <a:solidFill>
                  <a:srgbClr val="FF0000"/>
                </a:solidFill>
                <a:effectLst>
                  <a:outerShdw blurRad="38100" dist="38100" dir="2700000" algn="tl">
                    <a:srgbClr val="C0C0C0"/>
                  </a:outerShdw>
                </a:effectLst>
              </a:rPr>
              <a:t>Ulaştırma </a:t>
            </a:r>
            <a:r>
              <a:rPr lang="tr-TR" sz="3200" dirty="0" err="1" smtClean="0">
                <a:solidFill>
                  <a:srgbClr val="FF0000"/>
                </a:solidFill>
                <a:effectLst>
                  <a:outerShdw blurRad="38100" dist="38100" dir="2700000" algn="tl">
                    <a:srgbClr val="C0C0C0"/>
                  </a:outerShdw>
                </a:effectLst>
              </a:rPr>
              <a:t>Portalı</a:t>
            </a:r>
            <a:r>
              <a:rPr lang="tr-TR" sz="3200" dirty="0" smtClean="0">
                <a:solidFill>
                  <a:srgbClr val="FF0000"/>
                </a:solidFill>
                <a:effectLst>
                  <a:outerShdw blurRad="38100" dist="38100" dir="2700000" algn="tl">
                    <a:srgbClr val="C0C0C0"/>
                  </a:outerShdw>
                </a:effectLst>
              </a:rPr>
              <a:t>”</a:t>
            </a:r>
            <a:endParaRPr lang="tr-TR" sz="3200" dirty="0" smtClean="0">
              <a:solidFill>
                <a:srgbClr val="FF0000"/>
              </a:solidFill>
              <a:effectLst>
                <a:outerShdw blurRad="38100" dist="38100" dir="2700000" algn="tl">
                  <a:srgbClr val="C0C0C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827584" y="836811"/>
            <a:ext cx="6840760" cy="575965"/>
          </a:xfrm>
        </p:spPr>
        <p:txBody>
          <a:bodyPr/>
          <a:lstStyle/>
          <a:p>
            <a:pPr eaLnBrk="0" hangingPunct="0">
              <a:lnSpc>
                <a:spcPct val="130000"/>
              </a:lnSpc>
              <a:spcBef>
                <a:spcPct val="20000"/>
              </a:spcBef>
              <a:buFont typeface="Wingdings" pitchFamily="2" charset="2"/>
              <a:buNone/>
            </a:pPr>
            <a:r>
              <a:rPr lang="tr-TR" sz="2800" dirty="0" smtClean="0">
                <a:solidFill>
                  <a:srgbClr val="FF0000"/>
                </a:solidFill>
                <a:effectLst>
                  <a:outerShdw blurRad="38100" dist="38100" dir="2700000" algn="tl">
                    <a:srgbClr val="000000">
                      <a:alpha val="43137"/>
                    </a:srgbClr>
                  </a:outerShdw>
                </a:effectLst>
                <a:ea typeface="+mj-ea"/>
                <a:cs typeface="+mj-cs"/>
              </a:rPr>
              <a:t>Kara Taşımacılığı Otomasyon Sistemi (U-NET)</a:t>
            </a:r>
            <a:endParaRPr lang="en-GB" sz="2800" dirty="0" smtClean="0">
              <a:solidFill>
                <a:srgbClr val="FF0000"/>
              </a:solidFill>
              <a:effectLst>
                <a:outerShdw blurRad="38100" dist="38100" dir="2700000" algn="tl">
                  <a:srgbClr val="000000">
                    <a:alpha val="43137"/>
                  </a:srgbClr>
                </a:outerShdw>
              </a:effectLst>
              <a:ea typeface="+mj-ea"/>
              <a:cs typeface="+mj-cs"/>
            </a:endParaRPr>
          </a:p>
        </p:txBody>
      </p:sp>
      <p:sp>
        <p:nvSpPr>
          <p:cNvPr id="12292" name="Text Box 4"/>
          <p:cNvSpPr txBox="1">
            <a:spLocks noChangeArrowheads="1"/>
          </p:cNvSpPr>
          <p:nvPr/>
        </p:nvSpPr>
        <p:spPr bwMode="auto">
          <a:xfrm>
            <a:off x="827732" y="1650850"/>
            <a:ext cx="7632700" cy="3650358"/>
          </a:xfrm>
          <a:prstGeom prst="rect">
            <a:avLst/>
          </a:prstGeom>
          <a:noFill/>
          <a:ln w="9525">
            <a:noFill/>
            <a:miter lim="800000"/>
            <a:headEnd/>
            <a:tailEnd/>
          </a:ln>
          <a:effectLst/>
        </p:spPr>
        <p:txBody>
          <a:bodyPr>
            <a:spAutoFit/>
          </a:bodyPr>
          <a:lstStyle/>
          <a:p>
            <a:pPr algn="just">
              <a:lnSpc>
                <a:spcPct val="150000"/>
              </a:lnSpc>
              <a:spcBef>
                <a:spcPct val="50000"/>
              </a:spcBef>
            </a:pPr>
            <a:r>
              <a:rPr lang="tr-TR" sz="1800" b="0" dirty="0">
                <a:solidFill>
                  <a:schemeClr val="tx1"/>
                </a:solidFill>
                <a:effectLst/>
                <a:latin typeface="+mj-lt"/>
                <a:ea typeface="Tahoma" pitchFamily="34" charset="0"/>
                <a:cs typeface="Tahoma" pitchFamily="34" charset="0"/>
              </a:rPr>
              <a:t>4925 sayılı Karayolu Taşıma Kanunu ve bu Kanuna dayanılarak çıkarılan diğer mevzuatlar doğrultusunda yapılması gerek iş ve işlemlerin bilgisayar destekli olarak yapılmasını </a:t>
            </a:r>
            <a:r>
              <a:rPr lang="tr-TR" sz="1800" b="0" dirty="0" smtClean="0">
                <a:solidFill>
                  <a:schemeClr val="tx1"/>
                </a:solidFill>
                <a:effectLst/>
                <a:latin typeface="+mj-lt"/>
                <a:ea typeface="Tahoma" pitchFamily="34" charset="0"/>
                <a:cs typeface="Tahoma" pitchFamily="34" charset="0"/>
              </a:rPr>
              <a:t>sağlayarak b</a:t>
            </a:r>
            <a:r>
              <a:rPr lang="tr-TR" dirty="0" smtClean="0">
                <a:latin typeface="+mj-lt"/>
              </a:rPr>
              <a:t>ilgiye tek noktadan erişmek </a:t>
            </a:r>
            <a:r>
              <a:rPr lang="tr-TR" sz="1800" b="0" dirty="0" smtClean="0">
                <a:solidFill>
                  <a:schemeClr val="tx1"/>
                </a:solidFill>
                <a:effectLst/>
                <a:latin typeface="+mj-lt"/>
                <a:ea typeface="Tahoma" pitchFamily="34" charset="0"/>
                <a:cs typeface="Tahoma" pitchFamily="34" charset="0"/>
              </a:rPr>
              <a:t>için </a:t>
            </a:r>
            <a:r>
              <a:rPr lang="tr-TR" sz="1800" b="0" dirty="0">
                <a:solidFill>
                  <a:schemeClr val="tx1"/>
                </a:solidFill>
                <a:effectLst/>
                <a:latin typeface="+mj-lt"/>
                <a:ea typeface="Tahoma" pitchFamily="34" charset="0"/>
                <a:cs typeface="Tahoma" pitchFamily="34" charset="0"/>
              </a:rPr>
              <a:t>geliştirilmiştir.</a:t>
            </a:r>
          </a:p>
          <a:p>
            <a:pPr algn="just">
              <a:lnSpc>
                <a:spcPct val="150000"/>
              </a:lnSpc>
              <a:spcBef>
                <a:spcPct val="50000"/>
              </a:spcBef>
            </a:pPr>
            <a:r>
              <a:rPr lang="tr-TR" sz="1800" b="0" dirty="0">
                <a:solidFill>
                  <a:schemeClr val="tx1"/>
                </a:solidFill>
                <a:effectLst/>
                <a:latin typeface="+mj-lt"/>
                <a:ea typeface="Tahoma" pitchFamily="34" charset="0"/>
                <a:cs typeface="Tahoma" pitchFamily="34" charset="0"/>
              </a:rPr>
              <a:t>Proje 15 Ocak 2006 tarihinde uygulamaya girmiştir.</a:t>
            </a:r>
          </a:p>
          <a:p>
            <a:pPr algn="just">
              <a:lnSpc>
                <a:spcPct val="150000"/>
              </a:lnSpc>
              <a:spcBef>
                <a:spcPct val="50000"/>
              </a:spcBef>
            </a:pPr>
            <a:r>
              <a:rPr lang="tr-TR" sz="1800" b="0" dirty="0">
                <a:solidFill>
                  <a:schemeClr val="tx1"/>
                </a:solidFill>
                <a:effectLst/>
                <a:latin typeface="+mj-lt"/>
                <a:ea typeface="Tahoma" pitchFamily="34" charset="0"/>
                <a:cs typeface="Tahoma" pitchFamily="34" charset="0"/>
              </a:rPr>
              <a:t>Otomasyon sistemi bu gün itibarıyla Gümrük Ticaret Bakanlığı, Gelir İdaresi Başkanlığı, Nüfus ve Vatandaşlık İşleri Genel Müdürlüğü, Emniyet Genel Müdürlüğü, Vakıflar Bankası, Ziraat Bankası, TRAMER, TÜVTÜRK ile doğrudan, Halk Bankası ile e-Devlet Kapısı üzerinden entegre çalışmaktadır.</a:t>
            </a:r>
          </a:p>
        </p:txBody>
      </p:sp>
      <p:sp>
        <p:nvSpPr>
          <p:cNvPr id="6" name="5 Slayt Numarası Yer Tutucusu"/>
          <p:cNvSpPr>
            <a:spLocks noGrp="1"/>
          </p:cNvSpPr>
          <p:nvPr>
            <p:ph type="sldNum" sz="quarter" idx="12"/>
          </p:nvPr>
        </p:nvSpPr>
        <p:spPr/>
        <p:txBody>
          <a:bodyPr/>
          <a:lstStyle/>
          <a:p>
            <a:fld id="{44C7C163-67D6-4C9C-8723-B0A284654E5E}" type="slidenum">
              <a:rPr lang="tr-TR" smtClean="0"/>
              <a:pPr/>
              <a:t>7</a:t>
            </a:fld>
            <a:endParaRPr lang="tr-T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70</a:t>
            </a:fld>
            <a:endParaRPr lang="tr-TR"/>
          </a:p>
        </p:txBody>
      </p:sp>
      <p:sp>
        <p:nvSpPr>
          <p:cNvPr id="4" name="1 Başlık"/>
          <p:cNvSpPr txBox="1">
            <a:spLocks/>
          </p:cNvSpPr>
          <p:nvPr/>
        </p:nvSpPr>
        <p:spPr>
          <a:xfrm>
            <a:off x="251520" y="548680"/>
            <a:ext cx="7772400"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2800" dirty="0" smtClean="0">
                <a:solidFill>
                  <a:srgbClr val="FF0000"/>
                </a:solidFill>
                <a:effectLst>
                  <a:outerShdw blurRad="38100" dist="38100" dir="2700000" algn="tl">
                    <a:srgbClr val="C0C0C0"/>
                  </a:outerShdw>
                </a:effectLst>
              </a:rPr>
              <a:t>59 </a:t>
            </a:r>
            <a:r>
              <a:rPr lang="tr-TR" sz="2800" dirty="0" err="1" smtClean="0">
                <a:solidFill>
                  <a:srgbClr val="FF0000"/>
                </a:solidFill>
                <a:effectLst>
                  <a:outerShdw blurRad="38100" dist="38100" dir="2700000" algn="tl">
                    <a:srgbClr val="C0C0C0"/>
                  </a:outerShdw>
                </a:effectLst>
              </a:rPr>
              <a:t>Nolu</a:t>
            </a:r>
            <a:r>
              <a:rPr lang="tr-TR" sz="2800" dirty="0" smtClean="0">
                <a:solidFill>
                  <a:srgbClr val="FF0000"/>
                </a:solidFill>
                <a:effectLst>
                  <a:outerShdw blurRad="38100" dist="38100" dir="2700000" algn="tl">
                    <a:srgbClr val="C0C0C0"/>
                  </a:outerShdw>
                </a:effectLst>
              </a:rPr>
              <a:t> Eylem Planı - Ulusal Ulaştırma </a:t>
            </a:r>
            <a:r>
              <a:rPr lang="tr-TR" sz="2800" dirty="0" err="1" smtClean="0">
                <a:solidFill>
                  <a:srgbClr val="FF0000"/>
                </a:solidFill>
                <a:effectLst>
                  <a:outerShdw blurRad="38100" dist="38100" dir="2700000" algn="tl">
                    <a:srgbClr val="C0C0C0"/>
                  </a:outerShdw>
                </a:effectLst>
              </a:rPr>
              <a:t>Portalı</a:t>
            </a:r>
            <a:endParaRPr lang="tr-TR" sz="2800" dirty="0" smtClean="0">
              <a:solidFill>
                <a:srgbClr val="FF0000"/>
              </a:solidFill>
              <a:effectLst>
                <a:outerShdw blurRad="38100" dist="38100" dir="2700000" algn="tl">
                  <a:srgbClr val="C0C0C0"/>
                </a:outerShdw>
              </a:effectLst>
            </a:endParaRPr>
          </a:p>
        </p:txBody>
      </p:sp>
      <p:sp>
        <p:nvSpPr>
          <p:cNvPr id="5" name="2 Alt Başlık"/>
          <p:cNvSpPr txBox="1">
            <a:spLocks/>
          </p:cNvSpPr>
          <p:nvPr/>
        </p:nvSpPr>
        <p:spPr>
          <a:xfrm>
            <a:off x="827584" y="1340768"/>
            <a:ext cx="7776864" cy="4968552"/>
          </a:xfrm>
          <a:prstGeom prst="rect">
            <a:avLst/>
          </a:prstGeom>
        </p:spPr>
        <p:txBody>
          <a:bodyPr>
            <a:normAutofit fontScale="25000" lnSpcReduction="20000"/>
          </a:bodyPr>
          <a:lstStyle/>
          <a:p>
            <a:pPr marL="722313" marR="0" lvl="0" indent="-722313" algn="l" defTabSz="914400" rtl="0" eaLnBrk="1" fontAlgn="auto" latinLnBrk="0" hangingPunct="1">
              <a:lnSpc>
                <a:spcPct val="100000"/>
              </a:lnSpc>
              <a:spcBef>
                <a:spcPct val="20000"/>
              </a:spcBef>
              <a:spcAft>
                <a:spcPts val="0"/>
              </a:spcAft>
              <a:buClrTx/>
              <a:buSzTx/>
              <a:tabLst>
                <a:tab pos="269875" algn="l"/>
              </a:tabLst>
              <a:defRPr/>
            </a:pPr>
            <a:r>
              <a:rPr kumimoji="0" lang="tr-TR" sz="7200" b="1" i="0" strike="noStrike" kern="1200" cap="none" spc="0" normalizeH="0" baseline="0" noProof="0" dirty="0" smtClean="0">
                <a:ln>
                  <a:noFill/>
                </a:ln>
                <a:solidFill>
                  <a:srgbClr val="FF0000"/>
                </a:solidFill>
                <a:effectLst/>
                <a:uLnTx/>
                <a:uFillTx/>
                <a:latin typeface="+mn-lt"/>
                <a:ea typeface="+mn-ea"/>
                <a:cs typeface="+mn-cs"/>
              </a:rPr>
              <a:t>Amaç</a:t>
            </a:r>
          </a:p>
          <a:p>
            <a:pPr marL="722313" marR="0" lvl="0" indent="-722313" algn="just" defTabSz="914400" rtl="0" eaLnBrk="1" fontAlgn="auto" latinLnBrk="0" hangingPunct="1">
              <a:lnSpc>
                <a:spcPct val="100000"/>
              </a:lnSpc>
              <a:spcBef>
                <a:spcPct val="20000"/>
              </a:spcBef>
              <a:spcAft>
                <a:spcPts val="0"/>
              </a:spcAft>
              <a:buClrTx/>
              <a:buSzTx/>
              <a:tabLst>
                <a:tab pos="269875" algn="l"/>
              </a:tabLst>
              <a:defRPr/>
            </a:pPr>
            <a:endParaRPr lang="tr-TR" sz="7200" b="1" u="sng" dirty="0" smtClean="0">
              <a:solidFill>
                <a:srgbClr val="FF0000"/>
              </a:solidFill>
            </a:endParaRPr>
          </a:p>
          <a:p>
            <a:pPr marL="722313" marR="0" lvl="0" indent="-722313" algn="just" defTabSz="914400" rtl="0" eaLnBrk="1" fontAlgn="auto" latinLnBrk="0" hangingPunct="1">
              <a:lnSpc>
                <a:spcPct val="100000"/>
              </a:lnSpc>
              <a:spcBef>
                <a:spcPct val="20000"/>
              </a:spcBef>
              <a:spcAft>
                <a:spcPts val="0"/>
              </a:spcAft>
              <a:buClrTx/>
              <a:buSzTx/>
              <a:tabLst>
                <a:tab pos="269875" algn="l"/>
              </a:tabLst>
              <a:defRPr/>
            </a:pPr>
            <a:r>
              <a:rPr kumimoji="0" lang="tr-TR" sz="7200" i="0" u="none" strike="noStrike" kern="1200" cap="none" spc="0" normalizeH="0" baseline="0" noProof="0" dirty="0" smtClean="0">
                <a:ln>
                  <a:noFill/>
                </a:ln>
                <a:effectLst/>
                <a:uLnTx/>
                <a:uFillTx/>
                <a:latin typeface="+mn-lt"/>
                <a:ea typeface="+mn-ea"/>
                <a:cs typeface="+mn-cs"/>
              </a:rPr>
              <a:t>Proje ile </a:t>
            </a:r>
            <a:r>
              <a:rPr kumimoji="0" lang="tr-TR" sz="7200" b="0" i="0" u="none" strike="noStrike" kern="1200" cap="none" spc="0" normalizeH="0" baseline="0" noProof="0" dirty="0" smtClean="0">
                <a:ln>
                  <a:noFill/>
                </a:ln>
                <a:solidFill>
                  <a:schemeClr val="tx1"/>
                </a:solidFill>
                <a:effectLst/>
                <a:uLnTx/>
                <a:uFillTx/>
                <a:latin typeface="+mn-lt"/>
                <a:ea typeface="+mn-ea"/>
                <a:cs typeface="+mn-cs"/>
              </a:rPr>
              <a:t>ülke çapında ulaşım bilgilerinin ihtiyaç sahiplerine tek bir</a:t>
            </a:r>
            <a:r>
              <a:rPr kumimoji="0" lang="tr-TR" sz="7200" b="0" i="0" u="none" strike="noStrike" kern="1200" cap="none" spc="0" normalizeH="0" noProof="0" dirty="0" smtClean="0">
                <a:ln>
                  <a:noFill/>
                </a:ln>
                <a:solidFill>
                  <a:schemeClr val="tx1"/>
                </a:solidFill>
                <a:effectLst/>
                <a:uLnTx/>
                <a:uFillTx/>
                <a:latin typeface="+mn-lt"/>
                <a:ea typeface="+mn-ea"/>
                <a:cs typeface="+mn-cs"/>
              </a:rPr>
              <a:t> </a:t>
            </a:r>
            <a:r>
              <a:rPr kumimoji="0" lang="tr-TR" sz="7200" b="0" i="0" u="none" strike="noStrike" kern="1200" cap="none" spc="0" normalizeH="0" baseline="0" noProof="0" dirty="0" smtClean="0">
                <a:ln>
                  <a:noFill/>
                </a:ln>
                <a:solidFill>
                  <a:schemeClr val="tx1"/>
                </a:solidFill>
                <a:effectLst/>
                <a:uLnTx/>
                <a:uFillTx/>
                <a:latin typeface="+mn-lt"/>
                <a:ea typeface="+mn-ea"/>
                <a:cs typeface="+mn-cs"/>
              </a:rPr>
              <a:t>noktadan</a:t>
            </a:r>
          </a:p>
          <a:p>
            <a:pPr marL="722313" marR="0" lvl="0" indent="-722313" algn="just" defTabSz="914400" rtl="0" eaLnBrk="1" fontAlgn="auto" latinLnBrk="0" hangingPunct="1">
              <a:lnSpc>
                <a:spcPct val="100000"/>
              </a:lnSpc>
              <a:spcBef>
                <a:spcPct val="20000"/>
              </a:spcBef>
              <a:spcAft>
                <a:spcPts val="0"/>
              </a:spcAft>
              <a:buClrTx/>
              <a:buSzTx/>
              <a:tabLst>
                <a:tab pos="269875" algn="l"/>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sunulacağı bir </a:t>
            </a:r>
            <a:r>
              <a:rPr kumimoji="0" lang="tr-TR" sz="7200" b="0" i="0" u="none" strike="noStrike" kern="1200" cap="none" spc="0" normalizeH="0" baseline="0" noProof="0" dirty="0" err="1" smtClean="0">
                <a:ln>
                  <a:noFill/>
                </a:ln>
                <a:solidFill>
                  <a:schemeClr val="tx1"/>
                </a:solidFill>
                <a:effectLst/>
                <a:uLnTx/>
                <a:uFillTx/>
                <a:latin typeface="+mn-lt"/>
                <a:ea typeface="+mn-ea"/>
                <a:cs typeface="+mn-cs"/>
              </a:rPr>
              <a:t>portalın</a:t>
            </a:r>
            <a:r>
              <a:rPr kumimoji="0" lang="tr-TR" sz="7200" b="0" i="0" u="none" strike="noStrike" kern="1200" cap="none" spc="0" normalizeH="0" baseline="0" noProof="0" dirty="0" smtClean="0">
                <a:ln>
                  <a:noFill/>
                </a:ln>
                <a:solidFill>
                  <a:schemeClr val="tx1"/>
                </a:solidFill>
                <a:effectLst/>
                <a:uLnTx/>
                <a:uFillTx/>
                <a:latin typeface="+mn-lt"/>
                <a:ea typeface="+mn-ea"/>
                <a:cs typeface="+mn-cs"/>
              </a:rPr>
              <a:t> oluşturulması.</a:t>
            </a:r>
          </a:p>
          <a:p>
            <a:pPr marL="722313" marR="0" lvl="0" indent="-722313" algn="l" defTabSz="914400" rtl="0" eaLnBrk="1" fontAlgn="auto" latinLnBrk="0" hangingPunct="1">
              <a:lnSpc>
                <a:spcPct val="100000"/>
              </a:lnSpc>
              <a:spcBef>
                <a:spcPct val="20000"/>
              </a:spcBef>
              <a:spcAft>
                <a:spcPts val="0"/>
              </a:spcAft>
              <a:buClrTx/>
              <a:buSzTx/>
              <a:buFont typeface="Arial" pitchFamily="34" charset="0"/>
              <a:buChar char="•"/>
              <a:tabLst>
                <a:tab pos="269875" algn="l"/>
              </a:tabLst>
              <a:defRPr/>
            </a:pPr>
            <a:endParaRPr kumimoji="0" lang="tr-TR" sz="7200" b="0" i="0" u="none" strike="noStrike" kern="1200" cap="none" spc="0" normalizeH="0" baseline="0" noProof="0" dirty="0" smtClean="0">
              <a:ln>
                <a:noFill/>
              </a:ln>
              <a:solidFill>
                <a:schemeClr val="tx1"/>
              </a:solidFill>
              <a:effectLst/>
              <a:uLnTx/>
              <a:uFillTx/>
              <a:latin typeface="+mn-lt"/>
              <a:ea typeface="+mn-ea"/>
              <a:cs typeface="+mn-cs"/>
            </a:endParaRPr>
          </a:p>
          <a:p>
            <a:pPr marL="722313" marR="0" lvl="0" indent="-722313" algn="l" defTabSz="914400" rtl="0" eaLnBrk="1" fontAlgn="auto" latinLnBrk="0" hangingPunct="1">
              <a:lnSpc>
                <a:spcPct val="100000"/>
              </a:lnSpc>
              <a:spcBef>
                <a:spcPct val="20000"/>
              </a:spcBef>
              <a:spcAft>
                <a:spcPts val="0"/>
              </a:spcAft>
              <a:buClrTx/>
              <a:buSzTx/>
              <a:tabLst>
                <a:tab pos="269875" algn="l"/>
              </a:tabLst>
              <a:defRPr/>
            </a:pPr>
            <a:r>
              <a:rPr kumimoji="0" lang="tr-TR" sz="7200" b="1" i="0" strike="noStrike" kern="1200" cap="none" spc="0" normalizeH="0" baseline="0" noProof="0" dirty="0" err="1" smtClean="0">
                <a:ln>
                  <a:noFill/>
                </a:ln>
                <a:solidFill>
                  <a:srgbClr val="FF0000"/>
                </a:solidFill>
                <a:effectLst/>
                <a:uLnTx/>
                <a:uFillTx/>
                <a:latin typeface="+mn-lt"/>
                <a:ea typeface="+mn-ea"/>
                <a:cs typeface="+mn-cs"/>
              </a:rPr>
              <a:t>Portalda</a:t>
            </a:r>
            <a:r>
              <a:rPr kumimoji="0" lang="tr-TR" sz="7200" b="1" i="0" strike="noStrike" kern="1200" cap="none" spc="0" normalizeH="0" baseline="0" noProof="0" dirty="0" smtClean="0">
                <a:ln>
                  <a:noFill/>
                </a:ln>
                <a:solidFill>
                  <a:srgbClr val="FF0000"/>
                </a:solidFill>
                <a:effectLst/>
                <a:uLnTx/>
                <a:uFillTx/>
                <a:latin typeface="+mn-lt"/>
                <a:ea typeface="+mn-ea"/>
                <a:cs typeface="+mn-cs"/>
              </a:rPr>
              <a:t> Yer Alacak Fonksiyonlar</a:t>
            </a:r>
          </a:p>
          <a:p>
            <a:pPr marL="722313" marR="0" lvl="0" indent="-722313" algn="l" defTabSz="914400" rtl="0" eaLnBrk="1" fontAlgn="auto" latinLnBrk="0" hangingPunct="1">
              <a:lnSpc>
                <a:spcPct val="100000"/>
              </a:lnSpc>
              <a:spcBef>
                <a:spcPct val="20000"/>
              </a:spcBef>
              <a:spcAft>
                <a:spcPts val="0"/>
              </a:spcAft>
              <a:buClrTx/>
              <a:buSzTx/>
              <a:buFont typeface="Arial" pitchFamily="34" charset="0"/>
              <a:buChar char="•"/>
              <a:tabLst>
                <a:tab pos="269875" algn="l"/>
              </a:tabLst>
              <a:defRPr/>
            </a:pPr>
            <a:endParaRPr kumimoji="0" lang="tr-TR" sz="7200" b="0" i="0" u="none" strike="noStrike" kern="1200" cap="none" spc="0" normalizeH="0" baseline="0" noProof="0" dirty="0" smtClean="0">
              <a:ln>
                <a:noFill/>
              </a:ln>
              <a:solidFill>
                <a:schemeClr val="tx1"/>
              </a:solidFill>
              <a:effectLst/>
              <a:uLnTx/>
              <a:uFillTx/>
              <a:latin typeface="+mn-lt"/>
              <a:ea typeface="+mn-ea"/>
              <a:cs typeface="+mn-cs"/>
            </a:endParaRPr>
          </a:p>
          <a:p>
            <a:pPr marL="539750" marR="0" lvl="0" indent="-357188"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Bir yerden başka bir yere belli bir tarih ve saatte nasıl gidilebileceğine dair alternatif ulaşım yollarının tahmini varış süresi ve yolculuk maliyeti detayı ile birlikte sunulacaktır, </a:t>
            </a:r>
          </a:p>
          <a:p>
            <a:pPr marL="539750" marR="0" lvl="0" indent="-357188"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Toplu taşıma ve özel araçla yolculuk seçenekleri birleştirilebilecektir,</a:t>
            </a:r>
          </a:p>
          <a:p>
            <a:pPr marL="539750" marR="0" lvl="0" indent="-357188"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İki nokta arasında ulaşıma ilişkin aramalar maliyet, zaman, belli bir yolun kullanılmaması gibi kriterlere dayandırılabilecektir,</a:t>
            </a:r>
          </a:p>
          <a:p>
            <a:pPr marL="539750" marR="0" lvl="0" indent="-357188"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İstenen yerin haritasına çevrimiçi ulaşılabilecektir, </a:t>
            </a:r>
          </a:p>
          <a:p>
            <a:pPr marL="539750" marR="0" lvl="0" indent="-357188"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Ülke çapında ulaşımla ilgili acil durum ve önemli uyarılar (yol çalışması, kaza, vs) elektronik kanallardan sunulacaktır, </a:t>
            </a:r>
          </a:p>
          <a:p>
            <a:pPr marL="539750" marR="0" lvl="0" indent="-357188"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7200" b="0" i="0" u="none" strike="noStrike" kern="1200" cap="none" spc="0" normalizeH="0" baseline="0" noProof="0" dirty="0" err="1" smtClean="0">
                <a:ln>
                  <a:noFill/>
                </a:ln>
                <a:solidFill>
                  <a:schemeClr val="tx1"/>
                </a:solidFill>
                <a:effectLst/>
                <a:uLnTx/>
                <a:uFillTx/>
                <a:latin typeface="+mn-lt"/>
                <a:ea typeface="+mn-ea"/>
                <a:cs typeface="+mn-cs"/>
              </a:rPr>
              <a:t>Portaldan</a:t>
            </a:r>
            <a:r>
              <a:rPr kumimoji="0" lang="tr-TR" sz="7200" b="0" i="0" u="none" strike="noStrike" kern="1200" cap="none" spc="0" normalizeH="0" baseline="0" noProof="0" dirty="0" smtClean="0">
                <a:ln>
                  <a:noFill/>
                </a:ln>
                <a:solidFill>
                  <a:schemeClr val="tx1"/>
                </a:solidFill>
                <a:effectLst/>
                <a:uLnTx/>
                <a:uFillTx/>
                <a:latin typeface="+mn-lt"/>
                <a:ea typeface="+mn-ea"/>
                <a:cs typeface="+mn-cs"/>
              </a:rPr>
              <a:t> ilgili iş ortaklarına sağlanan bağlantılarla çevrimiçi olarak tren, gemi, uçak, otobüs bileti alınabilecektir,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4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71</a:t>
            </a:fld>
            <a:endParaRPr lang="tr-TR"/>
          </a:p>
        </p:txBody>
      </p:sp>
      <p:sp>
        <p:nvSpPr>
          <p:cNvPr id="4" name="1 Başlık"/>
          <p:cNvSpPr txBox="1">
            <a:spLocks/>
          </p:cNvSpPr>
          <p:nvPr/>
        </p:nvSpPr>
        <p:spPr>
          <a:xfrm>
            <a:off x="35496" y="620688"/>
            <a:ext cx="8541099" cy="72008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FF0000"/>
                </a:solidFill>
                <a:effectLst>
                  <a:outerShdw blurRad="38100" dist="38100" dir="2700000" algn="tl">
                    <a:srgbClr val="C0C0C0"/>
                  </a:outerShdw>
                </a:effectLst>
              </a:rPr>
              <a:t>59 </a:t>
            </a:r>
            <a:r>
              <a:rPr lang="tr-TR" sz="2800" dirty="0" err="1" smtClean="0">
                <a:solidFill>
                  <a:srgbClr val="FF0000"/>
                </a:solidFill>
                <a:effectLst>
                  <a:outerShdw blurRad="38100" dist="38100" dir="2700000" algn="tl">
                    <a:srgbClr val="C0C0C0"/>
                  </a:outerShdw>
                </a:effectLst>
              </a:rPr>
              <a:t>Nolu</a:t>
            </a:r>
            <a:r>
              <a:rPr lang="tr-TR" sz="2800" dirty="0" smtClean="0">
                <a:solidFill>
                  <a:srgbClr val="FF0000"/>
                </a:solidFill>
                <a:effectLst>
                  <a:outerShdw blurRad="38100" dist="38100" dir="2700000" algn="tl">
                    <a:srgbClr val="C0C0C0"/>
                  </a:outerShdw>
                </a:effectLst>
              </a:rPr>
              <a:t> Eylem Planı - Ulusal Ulaştırma </a:t>
            </a:r>
            <a:r>
              <a:rPr lang="tr-TR" sz="2800" dirty="0" err="1" smtClean="0">
                <a:solidFill>
                  <a:srgbClr val="FF0000"/>
                </a:solidFill>
                <a:effectLst>
                  <a:outerShdw blurRad="38100" dist="38100" dir="2700000" algn="tl">
                    <a:srgbClr val="C0C0C0"/>
                  </a:outerShdw>
                </a:effectLst>
              </a:rPr>
              <a:t>Portalı</a:t>
            </a:r>
            <a:endParaRPr lang="tr-TR" sz="2800" dirty="0" smtClean="0">
              <a:solidFill>
                <a:srgbClr val="FF0000"/>
              </a:solidFill>
              <a:effectLst>
                <a:outerShdw blurRad="38100" dist="38100" dir="2700000" algn="tl">
                  <a:srgbClr val="C0C0C0"/>
                </a:outerShdw>
              </a:effectLst>
            </a:endParaRPr>
          </a:p>
        </p:txBody>
      </p:sp>
      <p:sp>
        <p:nvSpPr>
          <p:cNvPr id="5" name="2 Alt Başlık"/>
          <p:cNvSpPr txBox="1">
            <a:spLocks/>
          </p:cNvSpPr>
          <p:nvPr/>
        </p:nvSpPr>
        <p:spPr>
          <a:xfrm>
            <a:off x="971601" y="1604392"/>
            <a:ext cx="7200800" cy="4128864"/>
          </a:xfrm>
          <a:prstGeom prst="rect">
            <a:avLst/>
          </a:prstGeom>
        </p:spPr>
        <p:txBody>
          <a:bodyPr>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tr-TR" b="1" i="0" strike="noStrike" kern="1200" cap="none" spc="0" normalizeH="0" baseline="0" noProof="0" dirty="0" smtClean="0">
                <a:ln>
                  <a:noFill/>
                </a:ln>
                <a:solidFill>
                  <a:srgbClr val="FF0000"/>
                </a:solidFill>
                <a:effectLst/>
                <a:uLnTx/>
                <a:uFillTx/>
                <a:latin typeface="+mn-lt"/>
                <a:ea typeface="+mn-ea"/>
                <a:cs typeface="+mn-cs"/>
              </a:rPr>
              <a:t>Beklenen Faydalar</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b="0" i="0" u="none" strike="noStrike" kern="1200" cap="none" spc="0" normalizeH="0" baseline="0" noProof="0" dirty="0" smtClean="0">
              <a:ln>
                <a:noFill/>
              </a:ln>
              <a:solidFill>
                <a:srgbClr val="FF0000"/>
              </a:solidFill>
              <a:effectLst/>
              <a:uLnTx/>
              <a:uFillTx/>
              <a:latin typeface="+mn-lt"/>
              <a:ea typeface="+mn-ea"/>
              <a:cs typeface="+mn-cs"/>
            </a:endParaRP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Alternatif ulaşım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metodları</a:t>
            </a:r>
            <a:r>
              <a:rPr kumimoji="0" lang="tr-TR" b="0" i="0" u="none" strike="noStrike" kern="1200" cap="none" spc="0" normalizeH="0" baseline="0" noProof="0" dirty="0" smtClean="0">
                <a:ln>
                  <a:noFill/>
                </a:ln>
                <a:solidFill>
                  <a:schemeClr val="tx1"/>
                </a:solidFill>
                <a:effectLst/>
                <a:uLnTx/>
                <a:uFillTx/>
                <a:latin typeface="+mn-lt"/>
                <a:ea typeface="+mn-ea"/>
                <a:cs typeface="+mn-cs"/>
              </a:rPr>
              <a:t> konusunda detaylı bilgilendirme gerek vatandaşların gerek turistlerin yurt içi seyahatlerini daha kolay bir şekilde planlamasına yardımcı olacaktır. Ulaşım alternatiflerinin tamamına tek bir noktadan ulaşılabilmesi, farklı kurumların bu amaca yönelik bağımsız uygulamalar geliştirmeleri ihtiyacını da ortadan kaldıracaktır. </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tr-TR" b="0" i="0" u="none" strike="noStrike" kern="1200" cap="none" spc="0" normalizeH="0" baseline="0" noProof="0" dirty="0" smtClean="0">
              <a:ln>
                <a:noFill/>
              </a:ln>
              <a:solidFill>
                <a:schemeClr val="tx1"/>
              </a:solidFill>
              <a:effectLst/>
              <a:uLnTx/>
              <a:uFillTx/>
              <a:latin typeface="+mn-lt"/>
              <a:ea typeface="+mn-ea"/>
              <a:cs typeface="+mn-cs"/>
            </a:endParaRP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Bazı ulaşım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metodlarının</a:t>
            </a:r>
            <a:r>
              <a:rPr kumimoji="0" lang="tr-TR" b="0" i="0" u="none" strike="noStrike" kern="1200" cap="none" spc="0" normalizeH="0" baseline="0" noProof="0" dirty="0" smtClean="0">
                <a:ln>
                  <a:noFill/>
                </a:ln>
                <a:solidFill>
                  <a:schemeClr val="tx1"/>
                </a:solidFill>
                <a:effectLst/>
                <a:uLnTx/>
                <a:uFillTx/>
                <a:latin typeface="+mn-lt"/>
                <a:ea typeface="+mn-ea"/>
                <a:cs typeface="+mn-cs"/>
              </a:rPr>
              <a:t>  (demiryolu, deniz taşımacılığı, vb) çeşitli güzergahlardaki kullanımının bilgi eksikliği nedeniyle düşük kalmasının önüne geçilebilecektir. </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tr-TR" b="0" i="0" u="none" strike="noStrike" kern="1200" cap="none" spc="0" normalizeH="0" baseline="0" noProof="0" dirty="0" smtClean="0">
              <a:ln>
                <a:noFill/>
              </a:ln>
              <a:solidFill>
                <a:schemeClr val="tx1"/>
              </a:solidFill>
              <a:effectLst/>
              <a:uLnTx/>
              <a:uFillTx/>
              <a:latin typeface="+mn-lt"/>
              <a:ea typeface="+mn-ea"/>
              <a:cs typeface="+mn-cs"/>
            </a:endParaRP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Ulaşımla ilgili acil durum uyarılarının çevrimiçi sunumu vatandaşların önceden tedbir alabilmesini mümkün kılacaktır. </a:t>
            </a:r>
          </a:p>
          <a:p>
            <a:pPr marL="0" marR="0" lvl="1" indent="-285750" algn="l"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72</a:t>
            </a:fld>
            <a:endParaRPr lang="tr-TR"/>
          </a:p>
        </p:txBody>
      </p:sp>
      <p:sp>
        <p:nvSpPr>
          <p:cNvPr id="4" name="1 Başlık"/>
          <p:cNvSpPr txBox="1">
            <a:spLocks/>
          </p:cNvSpPr>
          <p:nvPr/>
        </p:nvSpPr>
        <p:spPr>
          <a:xfrm>
            <a:off x="251520" y="548680"/>
            <a:ext cx="7772400" cy="72008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FF0000"/>
                </a:solidFill>
                <a:effectLst>
                  <a:outerShdw blurRad="38100" dist="38100" dir="2700000" algn="tl">
                    <a:srgbClr val="C0C0C0"/>
                  </a:outerShdw>
                </a:effectLst>
              </a:rPr>
              <a:t>59 </a:t>
            </a:r>
            <a:r>
              <a:rPr lang="tr-TR" sz="2800" dirty="0" err="1" smtClean="0">
                <a:solidFill>
                  <a:srgbClr val="FF0000"/>
                </a:solidFill>
                <a:effectLst>
                  <a:outerShdw blurRad="38100" dist="38100" dir="2700000" algn="tl">
                    <a:srgbClr val="C0C0C0"/>
                  </a:outerShdw>
                </a:effectLst>
              </a:rPr>
              <a:t>Nolu</a:t>
            </a:r>
            <a:r>
              <a:rPr lang="tr-TR" sz="2800" dirty="0" smtClean="0">
                <a:solidFill>
                  <a:srgbClr val="FF0000"/>
                </a:solidFill>
                <a:effectLst>
                  <a:outerShdw blurRad="38100" dist="38100" dir="2700000" algn="tl">
                    <a:srgbClr val="C0C0C0"/>
                  </a:outerShdw>
                </a:effectLst>
              </a:rPr>
              <a:t> Eylem Planı - Ulusal Ulaştırma </a:t>
            </a:r>
            <a:r>
              <a:rPr lang="tr-TR" sz="2800" dirty="0" err="1" smtClean="0">
                <a:solidFill>
                  <a:srgbClr val="FF0000"/>
                </a:solidFill>
                <a:effectLst>
                  <a:outerShdw blurRad="38100" dist="38100" dir="2700000" algn="tl">
                    <a:srgbClr val="C0C0C0"/>
                  </a:outerShdw>
                </a:effectLst>
              </a:rPr>
              <a:t>Portalı</a:t>
            </a:r>
            <a:endParaRPr lang="tr-TR" sz="2800" dirty="0" smtClean="0">
              <a:solidFill>
                <a:srgbClr val="FF0000"/>
              </a:solidFill>
              <a:effectLst>
                <a:outerShdw blurRad="38100" dist="38100" dir="2700000" algn="tl">
                  <a:srgbClr val="C0C0C0"/>
                </a:outerShdw>
              </a:effectLst>
            </a:endParaRPr>
          </a:p>
        </p:txBody>
      </p:sp>
      <p:sp>
        <p:nvSpPr>
          <p:cNvPr id="5" name="2 Alt Başlık"/>
          <p:cNvSpPr txBox="1">
            <a:spLocks/>
          </p:cNvSpPr>
          <p:nvPr/>
        </p:nvSpPr>
        <p:spPr>
          <a:xfrm>
            <a:off x="827584" y="1340768"/>
            <a:ext cx="7848872" cy="5328592"/>
          </a:xfrm>
          <a:prstGeom prst="rect">
            <a:avLst/>
          </a:prstGeom>
        </p:spPr>
        <p:txBody>
          <a:bodyPr>
            <a:noAutofit/>
          </a:bodyPr>
          <a:lstStyle/>
          <a:p>
            <a:pPr marL="269875" marR="0" lvl="0" indent="-269875" algn="just" defTabSz="914400" rtl="0" eaLnBrk="1" fontAlgn="auto" latinLnBrk="0" hangingPunct="1">
              <a:lnSpc>
                <a:spcPct val="100000"/>
              </a:lnSpc>
              <a:spcBef>
                <a:spcPct val="20000"/>
              </a:spcBef>
              <a:spcAft>
                <a:spcPts val="0"/>
              </a:spcAft>
              <a:buClrTx/>
              <a:buSzTx/>
              <a:tabLst/>
              <a:defRPr/>
            </a:pPr>
            <a:r>
              <a:rPr kumimoji="0" lang="tr-TR" b="1" i="0" strike="noStrike" kern="1200" cap="none" spc="0" normalizeH="0" baseline="0" noProof="0" dirty="0" smtClean="0">
                <a:ln>
                  <a:noFill/>
                </a:ln>
                <a:solidFill>
                  <a:srgbClr val="FF0000"/>
                </a:solidFill>
                <a:effectLst/>
                <a:uLnTx/>
                <a:uFillTx/>
                <a:latin typeface="+mn-lt"/>
                <a:ea typeface="+mn-ea"/>
                <a:cs typeface="+mn-cs"/>
              </a:rPr>
              <a:t>Beklenen Faydalar</a:t>
            </a:r>
            <a:endParaRPr kumimoji="0" lang="tr-TR" b="0" i="0" u="sng" strike="noStrike" kern="1200" cap="none" spc="0" normalizeH="0" baseline="0" noProof="0" dirty="0" smtClean="0">
              <a:ln>
                <a:noFill/>
              </a:ln>
              <a:solidFill>
                <a:srgbClr val="FF0000"/>
              </a:solidFill>
              <a:effectLst/>
              <a:uLnTx/>
              <a:uFillTx/>
              <a:latin typeface="+mn-lt"/>
              <a:ea typeface="+mn-ea"/>
              <a:cs typeface="+mn-cs"/>
            </a:endParaRPr>
          </a:p>
          <a:p>
            <a:pPr marL="269875" marR="0" lvl="0" indent="-269875"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Vatandaş odaklı hizmet dönüşümü stratejisi çerçevesinde elektronik hizmet geliştirilmesi ve sunumunda vatandaş odaklılık öncelikli prensipler arasında yer almaktadır. Yurtiçi yolculuklar  birçok vatandaş için olduğu kadar ülkemize gelen turistler için de önem taşımaktadır. Bu kapsamda, yolculuk planlamaya ve ilgili kuruluşlarla yapılacak ortaklıklarla bilet satışı gibi hizmetlerin tek bir noktadan sunulması önemli bir kullanıcı faydasına sahiptir. </a:t>
            </a:r>
          </a:p>
          <a:p>
            <a:pPr marL="269875" marR="0" lvl="0" indent="-269875"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Kullanıcılar böylelikle zaman tasarrufu sağlamanın yanı sıra,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portal</a:t>
            </a:r>
            <a:r>
              <a:rPr kumimoji="0" lang="tr-TR" b="0" i="0" u="none" strike="noStrike" kern="1200" cap="none" spc="0" normalizeH="0" baseline="0" noProof="0" dirty="0" smtClean="0">
                <a:ln>
                  <a:noFill/>
                </a:ln>
                <a:solidFill>
                  <a:schemeClr val="tx1"/>
                </a:solidFill>
                <a:effectLst/>
                <a:uLnTx/>
                <a:uFillTx/>
                <a:latin typeface="+mn-lt"/>
                <a:ea typeface="+mn-ea"/>
                <a:cs typeface="+mn-cs"/>
              </a:rPr>
              <a:t> üzerinden yapabilecekleri aramalarla yolculuklarını daha düşük maliyetle de gerçekleştirebileceklerdir. Vatandaşın ulaşımla ilgili bilgi ihtiyaçlarını bir bütün olarak karşılamayı amaçlayan bu proje kullanıcı memnuniyetinde de artış sağlayacaktır. </a:t>
            </a:r>
          </a:p>
          <a:p>
            <a:pPr marL="269875" marR="0" lvl="0" indent="-269875"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err="1" smtClean="0">
                <a:ln>
                  <a:noFill/>
                </a:ln>
                <a:solidFill>
                  <a:schemeClr val="tx1"/>
                </a:solidFill>
                <a:effectLst/>
                <a:uLnTx/>
                <a:uFillTx/>
                <a:latin typeface="+mn-lt"/>
                <a:ea typeface="+mn-ea"/>
                <a:cs typeface="+mn-cs"/>
              </a:rPr>
              <a:t>Portalın</a:t>
            </a:r>
            <a:r>
              <a:rPr kumimoji="0" lang="tr-TR" b="0" i="0" u="none" strike="noStrike" kern="1200" cap="none" spc="0" normalizeH="0" baseline="0" noProof="0" dirty="0" smtClean="0">
                <a:ln>
                  <a:noFill/>
                </a:ln>
                <a:solidFill>
                  <a:schemeClr val="tx1"/>
                </a:solidFill>
                <a:effectLst/>
                <a:uLnTx/>
                <a:uFillTx/>
                <a:latin typeface="+mn-lt"/>
                <a:ea typeface="+mn-ea"/>
                <a:cs typeface="+mn-cs"/>
              </a:rPr>
              <a:t> hayata geçmesi için gereken sistemsel çalışmalar, farklı ulaşım sistemleri arasındaki fiziksel ilişkilerin elektronik ortamda da kurulmasını gerektirdiğinden kamuda etkin ve veriye dayalı ulaştırma yönetimi için gereken veri paylaşımı altyapısının kurulmasına da temel oluşturacaktır.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73</a:t>
            </a:fld>
            <a:endParaRPr lang="tr-TR"/>
          </a:p>
        </p:txBody>
      </p:sp>
      <p:sp>
        <p:nvSpPr>
          <p:cNvPr id="4" name="1 Başlık"/>
          <p:cNvSpPr txBox="1">
            <a:spLocks/>
          </p:cNvSpPr>
          <p:nvPr/>
        </p:nvSpPr>
        <p:spPr>
          <a:xfrm>
            <a:off x="611560" y="620688"/>
            <a:ext cx="7772400" cy="72008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FF0000"/>
                </a:solidFill>
                <a:effectLst>
                  <a:outerShdw blurRad="38100" dist="38100" dir="2700000" algn="tl">
                    <a:srgbClr val="C0C0C0"/>
                  </a:outerShdw>
                </a:effectLst>
              </a:rPr>
              <a:t>59 </a:t>
            </a:r>
            <a:r>
              <a:rPr lang="tr-TR" sz="2800" dirty="0" err="1" smtClean="0">
                <a:solidFill>
                  <a:srgbClr val="FF0000"/>
                </a:solidFill>
                <a:effectLst>
                  <a:outerShdw blurRad="38100" dist="38100" dir="2700000" algn="tl">
                    <a:srgbClr val="C0C0C0"/>
                  </a:outerShdw>
                </a:effectLst>
              </a:rPr>
              <a:t>Nolu</a:t>
            </a:r>
            <a:r>
              <a:rPr lang="tr-TR" sz="2800" dirty="0" smtClean="0">
                <a:solidFill>
                  <a:srgbClr val="FF0000"/>
                </a:solidFill>
                <a:effectLst>
                  <a:outerShdw blurRad="38100" dist="38100" dir="2700000" algn="tl">
                    <a:srgbClr val="C0C0C0"/>
                  </a:outerShdw>
                </a:effectLst>
              </a:rPr>
              <a:t> Eylem Planı - Ulusal Ulaştırma </a:t>
            </a:r>
            <a:r>
              <a:rPr lang="tr-TR" sz="2800" dirty="0" err="1" smtClean="0">
                <a:solidFill>
                  <a:srgbClr val="FF0000"/>
                </a:solidFill>
                <a:effectLst>
                  <a:outerShdw blurRad="38100" dist="38100" dir="2700000" algn="tl">
                    <a:srgbClr val="C0C0C0"/>
                  </a:outerShdw>
                </a:effectLst>
              </a:rPr>
              <a:t>Portalı</a:t>
            </a:r>
            <a:endParaRPr lang="tr-TR" sz="2800" dirty="0" smtClean="0">
              <a:solidFill>
                <a:srgbClr val="FF0000"/>
              </a:solidFill>
              <a:effectLst>
                <a:outerShdw blurRad="38100" dist="38100" dir="2700000" algn="tl">
                  <a:srgbClr val="C0C0C0"/>
                </a:outerShdw>
              </a:effectLst>
            </a:endParaRPr>
          </a:p>
        </p:txBody>
      </p:sp>
      <p:sp>
        <p:nvSpPr>
          <p:cNvPr id="5" name="2 İçerik Yer Tutucusu"/>
          <p:cNvSpPr txBox="1">
            <a:spLocks/>
          </p:cNvSpPr>
          <p:nvPr/>
        </p:nvSpPr>
        <p:spPr>
          <a:xfrm>
            <a:off x="827584" y="1388144"/>
            <a:ext cx="7344816" cy="4129088"/>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tab pos="0" algn="l"/>
              </a:tabLst>
              <a:defRPr/>
            </a:pPr>
            <a:endParaRPr kumimoji="0" lang="tr-TR"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tab pos="0" algn="l"/>
              </a:tabLst>
              <a:defRPr/>
            </a:pPr>
            <a:r>
              <a:rPr kumimoji="0" lang="tr-TR" b="1" i="0" u="none" strike="noStrike" kern="1200" cap="none" spc="0" normalizeH="0" baseline="0" noProof="0" dirty="0" smtClean="0">
                <a:ln>
                  <a:noFill/>
                </a:ln>
                <a:solidFill>
                  <a:schemeClr val="tx1"/>
                </a:solidFill>
                <a:effectLst/>
                <a:uLnTx/>
                <a:uFillTx/>
                <a:latin typeface="+mn-lt"/>
                <a:ea typeface="+mn-ea"/>
                <a:cs typeface="+mn-cs"/>
              </a:rPr>
              <a:t>     </a:t>
            </a:r>
            <a:r>
              <a:rPr kumimoji="0" lang="tr-TR" b="1" i="0" u="none" strike="noStrike" kern="1200" cap="none" spc="0" normalizeH="0" baseline="0" noProof="0" dirty="0" smtClean="0">
                <a:ln>
                  <a:noFill/>
                </a:ln>
                <a:solidFill>
                  <a:srgbClr val="FF0000"/>
                </a:solidFill>
                <a:effectLst/>
                <a:uLnTx/>
                <a:uFillTx/>
                <a:latin typeface="+mn-lt"/>
                <a:ea typeface="+mn-ea"/>
                <a:cs typeface="+mn-cs"/>
              </a:rPr>
              <a:t> </a:t>
            </a:r>
            <a:r>
              <a:rPr kumimoji="0" lang="tr-TR" b="1" i="0" strike="noStrike" kern="1200" cap="none" spc="0" normalizeH="0" baseline="0" noProof="0" dirty="0" smtClean="0">
                <a:ln>
                  <a:noFill/>
                </a:ln>
                <a:solidFill>
                  <a:srgbClr val="FF0000"/>
                </a:solidFill>
                <a:effectLst/>
                <a:uLnTx/>
                <a:uFillTx/>
                <a:latin typeface="+mn-lt"/>
                <a:ea typeface="+mn-ea"/>
                <a:cs typeface="+mn-cs"/>
              </a:rPr>
              <a:t>Proje aşamaları</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tab pos="0" algn="l"/>
              </a:tabLst>
              <a:defRPr/>
            </a:pPr>
            <a:endParaRPr kumimoji="0" lang="tr-TR" b="0" i="0" u="sng" strike="noStrike" kern="1200" cap="none" spc="0" normalizeH="0" baseline="0" noProof="0" dirty="0" smtClean="0">
              <a:ln>
                <a:noFill/>
              </a:ln>
              <a:solidFill>
                <a:srgbClr val="FF0000"/>
              </a:solidFill>
              <a:effectLst/>
              <a:uLnTx/>
              <a:uFillTx/>
              <a:latin typeface="+mn-lt"/>
              <a:ea typeface="+mn-ea"/>
              <a:cs typeface="+mn-cs"/>
            </a:endParaRPr>
          </a:p>
          <a:p>
            <a:pPr marL="0" marR="0" lvl="1" indent="0" algn="just" defTabSz="914400" rtl="0" eaLnBrk="1" fontAlgn="auto" latinLnBrk="0" hangingPunct="1">
              <a:lnSpc>
                <a:spcPct val="100000"/>
              </a:lnSpc>
              <a:spcBef>
                <a:spcPct val="0"/>
              </a:spcBef>
              <a:spcAft>
                <a:spcPts val="0"/>
              </a:spcAft>
              <a:buClrTx/>
              <a:buSzTx/>
              <a:tabLst>
                <a:tab pos="0" algn="l"/>
              </a:tabLst>
              <a:defRPr/>
            </a:pPr>
            <a:r>
              <a:rPr lang="tr-TR" dirty="0" smtClean="0"/>
              <a:t>      </a:t>
            </a:r>
            <a:r>
              <a:rPr kumimoji="0" lang="tr-TR" b="0" i="0" u="none" strike="noStrike" kern="1200" cap="none" spc="0" normalizeH="0" baseline="0" noProof="0" dirty="0" smtClean="0">
                <a:ln>
                  <a:noFill/>
                </a:ln>
                <a:solidFill>
                  <a:schemeClr val="tx1"/>
                </a:solidFill>
                <a:effectLst/>
                <a:uLnTx/>
                <a:uFillTx/>
                <a:latin typeface="+mn-lt"/>
                <a:ea typeface="+mn-ea"/>
                <a:cs typeface="+mn-cs"/>
              </a:rPr>
              <a:t>“Ulusal Ulaştırma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Portalı</a:t>
            </a:r>
            <a:r>
              <a:rPr kumimoji="0" lang="tr-TR" b="0" i="0" u="none" strike="noStrike" kern="1200" cap="none" spc="0" normalizeH="0" baseline="0" noProof="0" dirty="0" smtClean="0">
                <a:ln>
                  <a:noFill/>
                </a:ln>
                <a:solidFill>
                  <a:schemeClr val="tx1"/>
                </a:solidFill>
                <a:effectLst/>
                <a:uLnTx/>
                <a:uFillTx/>
                <a:latin typeface="+mn-lt"/>
                <a:ea typeface="+mn-ea"/>
                <a:cs typeface="+mn-cs"/>
              </a:rPr>
              <a:t>” iki ana aşamadan oluşmaktadır; </a:t>
            </a:r>
          </a:p>
          <a:p>
            <a:pPr marL="0" marR="0" lvl="1" indent="0" algn="just" defTabSz="914400" rtl="0" eaLnBrk="1" fontAlgn="auto" latinLnBrk="0" hangingPunct="1">
              <a:lnSpc>
                <a:spcPct val="100000"/>
              </a:lnSpc>
              <a:spcBef>
                <a:spcPct val="0"/>
              </a:spcBef>
              <a:spcAft>
                <a:spcPts val="0"/>
              </a:spcAft>
              <a:buClrTx/>
              <a:buSzTx/>
              <a:buFont typeface="Wingdings" pitchFamily="2" charset="2"/>
              <a:buChar char="Ø"/>
              <a:tabLst>
                <a:tab pos="0" algn="l"/>
              </a:tabLst>
              <a:defRPr/>
            </a:pPr>
            <a:endParaRPr kumimoji="0" lang="tr-TR" b="0" i="0" u="none" strike="noStrike" kern="1200" cap="none" spc="0" normalizeH="0" baseline="0" noProof="0" dirty="0" smtClean="0">
              <a:ln>
                <a:noFill/>
              </a:ln>
              <a:solidFill>
                <a:schemeClr val="tx1"/>
              </a:solidFill>
              <a:effectLst/>
              <a:uLnTx/>
              <a:uFillTx/>
              <a:latin typeface="+mn-lt"/>
              <a:ea typeface="+mn-ea"/>
              <a:cs typeface="+mn-cs"/>
            </a:endParaRPr>
          </a:p>
          <a:p>
            <a:pPr marL="1371600" lvl="4" indent="-452438" algn="just">
              <a:lnSpc>
                <a:spcPct val="150000"/>
              </a:lnSpc>
              <a:spcBef>
                <a:spcPct val="0"/>
              </a:spcBef>
              <a:buAutoNum type="arabicPeriod"/>
              <a:tabLst>
                <a:tab pos="0" algn="l"/>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Projenin nasıl olacağı ve yapılabilirliğinin kanıtlanması için “Prototip geliştirme” </a:t>
            </a:r>
          </a:p>
          <a:p>
            <a:pPr marL="1371600" lvl="4" indent="-452438" algn="just">
              <a:lnSpc>
                <a:spcPct val="150000"/>
              </a:lnSpc>
              <a:spcBef>
                <a:spcPct val="0"/>
              </a:spcBef>
              <a:tabLst>
                <a:tab pos="0" algn="l"/>
              </a:tabLst>
              <a:defRPr/>
            </a:pPr>
            <a:endParaRPr kumimoji="0" lang="tr-TR" b="0" i="0" u="none" strike="noStrike" kern="1200" cap="none" spc="0" normalizeH="0" baseline="0" noProof="0" dirty="0" smtClean="0">
              <a:ln>
                <a:noFill/>
              </a:ln>
              <a:solidFill>
                <a:schemeClr val="tx1"/>
              </a:solidFill>
              <a:effectLst/>
              <a:uLnTx/>
              <a:uFillTx/>
              <a:latin typeface="+mn-lt"/>
              <a:ea typeface="+mn-ea"/>
              <a:cs typeface="+mn-cs"/>
            </a:endParaRPr>
          </a:p>
          <a:p>
            <a:pPr marL="1371600" lvl="4" indent="-452438" algn="just">
              <a:lnSpc>
                <a:spcPct val="150000"/>
              </a:lnSpc>
              <a:spcBef>
                <a:spcPct val="0"/>
              </a:spcBef>
              <a:tabLst>
                <a:tab pos="0" algn="l"/>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2.    “Ürün geliştirme” </a:t>
            </a:r>
          </a:p>
          <a:p>
            <a:pPr marL="0" marR="0" lvl="1"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74</a:t>
            </a:fld>
            <a:endParaRPr lang="tr-TR"/>
          </a:p>
        </p:txBody>
      </p:sp>
      <p:sp>
        <p:nvSpPr>
          <p:cNvPr id="4" name="1 Başlık"/>
          <p:cNvSpPr txBox="1">
            <a:spLocks/>
          </p:cNvSpPr>
          <p:nvPr/>
        </p:nvSpPr>
        <p:spPr>
          <a:xfrm>
            <a:off x="251520" y="404664"/>
            <a:ext cx="7772400" cy="72008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FF0000"/>
                </a:solidFill>
                <a:effectLst>
                  <a:outerShdw blurRad="38100" dist="38100" dir="2700000" algn="tl">
                    <a:srgbClr val="C0C0C0"/>
                  </a:outerShdw>
                </a:effectLst>
              </a:rPr>
              <a:t>59 </a:t>
            </a:r>
            <a:r>
              <a:rPr lang="tr-TR" sz="2800" dirty="0" err="1" smtClean="0">
                <a:solidFill>
                  <a:srgbClr val="FF0000"/>
                </a:solidFill>
                <a:effectLst>
                  <a:outerShdw blurRad="38100" dist="38100" dir="2700000" algn="tl">
                    <a:srgbClr val="C0C0C0"/>
                  </a:outerShdw>
                </a:effectLst>
              </a:rPr>
              <a:t>Nolu</a:t>
            </a:r>
            <a:r>
              <a:rPr lang="tr-TR" sz="2800" dirty="0" smtClean="0">
                <a:solidFill>
                  <a:srgbClr val="FF0000"/>
                </a:solidFill>
                <a:effectLst>
                  <a:outerShdw blurRad="38100" dist="38100" dir="2700000" algn="tl">
                    <a:srgbClr val="C0C0C0"/>
                  </a:outerShdw>
                </a:effectLst>
              </a:rPr>
              <a:t> Eylem Planı - Ulusal Ulaştırma </a:t>
            </a:r>
            <a:r>
              <a:rPr lang="tr-TR" sz="2800" dirty="0" err="1" smtClean="0">
                <a:solidFill>
                  <a:srgbClr val="FF0000"/>
                </a:solidFill>
                <a:effectLst>
                  <a:outerShdw blurRad="38100" dist="38100" dir="2700000" algn="tl">
                    <a:srgbClr val="C0C0C0"/>
                  </a:outerShdw>
                </a:effectLst>
              </a:rPr>
              <a:t>Portalı</a:t>
            </a:r>
            <a:endParaRPr lang="tr-TR" sz="2800" dirty="0" smtClean="0">
              <a:solidFill>
                <a:srgbClr val="FF0000"/>
              </a:solidFill>
              <a:effectLst>
                <a:outerShdw blurRad="38100" dist="38100" dir="2700000" algn="tl">
                  <a:srgbClr val="C0C0C0"/>
                </a:outerShdw>
              </a:effectLst>
            </a:endParaRPr>
          </a:p>
        </p:txBody>
      </p:sp>
      <p:sp>
        <p:nvSpPr>
          <p:cNvPr id="5" name="2 Alt Başlık"/>
          <p:cNvSpPr txBox="1">
            <a:spLocks/>
          </p:cNvSpPr>
          <p:nvPr/>
        </p:nvSpPr>
        <p:spPr>
          <a:xfrm>
            <a:off x="827584" y="1196752"/>
            <a:ext cx="7848872" cy="1008112"/>
          </a:xfrm>
          <a:prstGeom prst="rect">
            <a:avLst/>
          </a:prstGeom>
        </p:spPr>
        <p:txBody>
          <a:bodyPr>
            <a:normAutofit fontScale="25000" lnSpcReduction="20000"/>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tr-TR" sz="7200" b="1" i="0" strike="noStrike" kern="1200" cap="none" spc="0" normalizeH="0" baseline="0" noProof="0" dirty="0" smtClean="0">
                <a:ln>
                  <a:noFill/>
                </a:ln>
                <a:solidFill>
                  <a:srgbClr val="FF0000"/>
                </a:solidFill>
                <a:effectLst/>
                <a:uLnTx/>
                <a:uFillTx/>
                <a:latin typeface="+mn-lt"/>
                <a:ea typeface="+mn-ea"/>
                <a:cs typeface="+mn-cs"/>
              </a:rPr>
              <a:t>Prototip</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sng" strike="noStrike" kern="1200" cap="none" spc="0" normalizeH="0" baseline="0" noProof="0" dirty="0" smtClean="0">
              <a:ln>
                <a:noFill/>
              </a:ln>
              <a:solidFill>
                <a:srgbClr val="FF0000"/>
              </a:solidFill>
              <a:effectLst/>
              <a:uLnTx/>
              <a:uFillTx/>
              <a:latin typeface="+mn-lt"/>
              <a:ea typeface="+mn-ea"/>
              <a:cs typeface="+mn-cs"/>
            </a:endParaRPr>
          </a:p>
          <a:p>
            <a:pPr marR="0" lvl="0" indent="-342900" algn="just" defTabSz="914400" rtl="0" eaLnBrk="1" fontAlgn="auto" latinLnBrk="0" hangingPunct="1">
              <a:lnSpc>
                <a:spcPct val="100000"/>
              </a:lnSpc>
              <a:spcBef>
                <a:spcPts val="600"/>
              </a:spcBef>
              <a:spcAft>
                <a:spcPts val="1200"/>
              </a:spcAft>
              <a:buClrTx/>
              <a:buSzTx/>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Hazırlanan prototip ile Nisan 2011’den itibaren </a:t>
            </a:r>
            <a:r>
              <a:rPr kumimoji="0" lang="tr-TR" sz="7200" b="0" i="0" u="none" strike="noStrike" kern="1200" cap="none" spc="0" normalizeH="0" baseline="0" noProof="0" dirty="0" smtClean="0">
                <a:ln>
                  <a:noFill/>
                </a:ln>
                <a:solidFill>
                  <a:schemeClr val="tx1"/>
                </a:solidFill>
                <a:effectLst/>
                <a:uLnTx/>
                <a:uFillTx/>
                <a:latin typeface="+mn-lt"/>
                <a:ea typeface="+mn-ea"/>
                <a:cs typeface="+mn-cs"/>
                <a:hlinkClick r:id="rId2"/>
              </a:rPr>
              <a:t>www.</a:t>
            </a:r>
            <a:r>
              <a:rPr kumimoji="0" lang="tr-TR" sz="7200" b="0" i="0" u="none" strike="noStrike" kern="1200" cap="none" spc="0" normalizeH="0" baseline="0" noProof="0" dirty="0" err="1" smtClean="0">
                <a:ln>
                  <a:noFill/>
                </a:ln>
                <a:solidFill>
                  <a:schemeClr val="tx1"/>
                </a:solidFill>
                <a:effectLst/>
                <a:uLnTx/>
                <a:uFillTx/>
                <a:latin typeface="+mn-lt"/>
                <a:ea typeface="+mn-ea"/>
                <a:cs typeface="+mn-cs"/>
                <a:hlinkClick r:id="rId2"/>
              </a:rPr>
              <a:t>ulasim</a:t>
            </a:r>
            <a:r>
              <a:rPr kumimoji="0" lang="tr-TR" sz="7200" b="0" i="0" u="none" strike="noStrike" kern="1200" cap="none" spc="0" normalizeH="0" baseline="0" noProof="0" dirty="0" smtClean="0">
                <a:ln>
                  <a:noFill/>
                </a:ln>
                <a:solidFill>
                  <a:schemeClr val="tx1"/>
                </a:solidFill>
                <a:effectLst/>
                <a:uLnTx/>
                <a:uFillTx/>
                <a:latin typeface="+mn-lt"/>
                <a:ea typeface="+mn-ea"/>
                <a:cs typeface="+mn-cs"/>
                <a:hlinkClick r:id="rId2"/>
              </a:rPr>
              <a:t>.gov.tr</a:t>
            </a:r>
            <a:r>
              <a:rPr kumimoji="0" lang="tr-TR" sz="7200" b="0" i="0" u="none" strike="noStrike" kern="1200" cap="none" spc="0" normalizeH="0" baseline="0" noProof="0" dirty="0" smtClean="0">
                <a:ln>
                  <a:noFill/>
                </a:ln>
                <a:solidFill>
                  <a:schemeClr val="tx1"/>
                </a:solidFill>
                <a:effectLst/>
                <a:uLnTx/>
                <a:uFillTx/>
                <a:latin typeface="+mn-lt"/>
                <a:ea typeface="+mn-ea"/>
                <a:cs typeface="+mn-cs"/>
              </a:rPr>
              <a:t> web adresinden hizmet verilmeye başlanmıştır.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827584" y="2276872"/>
            <a:ext cx="7200800" cy="3975442"/>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75</a:t>
            </a:fld>
            <a:endParaRPr lang="tr-TR"/>
          </a:p>
        </p:txBody>
      </p:sp>
      <p:sp>
        <p:nvSpPr>
          <p:cNvPr id="5" name="1 Başlık"/>
          <p:cNvSpPr txBox="1">
            <a:spLocks/>
          </p:cNvSpPr>
          <p:nvPr/>
        </p:nvSpPr>
        <p:spPr>
          <a:xfrm>
            <a:off x="539552" y="2060848"/>
            <a:ext cx="7772400" cy="4104456"/>
          </a:xfrm>
          <a:prstGeom prst="rect">
            <a:avLst/>
          </a:prstGeom>
        </p:spPr>
        <p:txBody>
          <a:bodyPr vert="horz" lIns="91440" tIns="45720" rIns="91440" bIns="45720" rtlCol="0" anchor="ctr">
            <a:noAutofit/>
          </a:bodyPr>
          <a:lstStyle/>
          <a:p>
            <a:pPr marL="0" lvl="1">
              <a:spcBef>
                <a:spcPct val="0"/>
              </a:spcBef>
            </a:pPr>
            <a:endParaRPr kumimoji="0" lang="tr-TR" sz="2000" b="1" i="0" u="none" strike="noStrike" kern="0" cap="none" spc="0" normalizeH="0" baseline="0" noProof="0" dirty="0" smtClean="0">
              <a:ln>
                <a:noFill/>
              </a:ln>
              <a:solidFill>
                <a:srgbClr val="FF0000"/>
              </a:solidFill>
              <a:effectLst/>
              <a:uLnTx/>
              <a:uFillTx/>
            </a:endParaRPr>
          </a:p>
          <a:p>
            <a:pPr marL="0" lvl="1">
              <a:spcBef>
                <a:spcPct val="0"/>
              </a:spcBef>
            </a:pPr>
            <a:r>
              <a:rPr lang="tr-TR" b="1" kern="0" dirty="0" err="1" smtClean="0">
                <a:solidFill>
                  <a:srgbClr val="FF0000"/>
                </a:solidFill>
              </a:rPr>
              <a:t>Portal</a:t>
            </a:r>
            <a:r>
              <a:rPr lang="tr-TR" b="1" kern="0" dirty="0" smtClean="0">
                <a:solidFill>
                  <a:srgbClr val="FF0000"/>
                </a:solidFill>
              </a:rPr>
              <a:t> Üzerinden Sunulan </a:t>
            </a:r>
            <a:r>
              <a:rPr lang="tr-TR" b="1" kern="0" dirty="0" smtClean="0">
                <a:solidFill>
                  <a:srgbClr val="FF0000"/>
                </a:solidFill>
              </a:rPr>
              <a:t>Hizmetler</a:t>
            </a:r>
          </a:p>
          <a:p>
            <a:pPr marL="0" lvl="1">
              <a:spcBef>
                <a:spcPct val="0"/>
              </a:spcBef>
            </a:pPr>
            <a:endParaRPr lang="tr-TR" b="1" u="sng" kern="0" dirty="0" smtClean="0">
              <a:solidFill>
                <a:srgbClr val="FF0000"/>
              </a:solidFill>
            </a:endParaRPr>
          </a:p>
          <a:p>
            <a:pPr marL="0" lvl="1">
              <a:lnSpc>
                <a:spcPct val="150000"/>
              </a:lnSpc>
              <a:spcBef>
                <a:spcPct val="0"/>
              </a:spcBef>
              <a:buFont typeface="Wingdings" pitchFamily="2" charset="2"/>
              <a:buChar char="Ø"/>
            </a:pPr>
            <a:r>
              <a:rPr lang="tr-TR" dirty="0" smtClean="0"/>
              <a:t>Alternatif ulaşım yolları,</a:t>
            </a:r>
          </a:p>
          <a:p>
            <a:pPr marL="0" lvl="1">
              <a:lnSpc>
                <a:spcPct val="150000"/>
              </a:lnSpc>
              <a:spcBef>
                <a:spcPct val="0"/>
              </a:spcBef>
              <a:buFont typeface="Wingdings" pitchFamily="2" charset="2"/>
              <a:buChar char="Ø"/>
            </a:pPr>
            <a:r>
              <a:rPr lang="tr-TR" dirty="0" smtClean="0"/>
              <a:t>Tahmini varış süresi,</a:t>
            </a:r>
          </a:p>
          <a:p>
            <a:pPr marL="0" lvl="1">
              <a:lnSpc>
                <a:spcPct val="150000"/>
              </a:lnSpc>
              <a:spcBef>
                <a:spcPct val="0"/>
              </a:spcBef>
              <a:buFont typeface="Wingdings" pitchFamily="2" charset="2"/>
              <a:buChar char="Ø"/>
            </a:pPr>
            <a:r>
              <a:rPr lang="tr-TR" dirty="0" smtClean="0"/>
              <a:t>Güzergah üzerindeki hava durumu ve önemli ihtiyaç noktaları (POI),</a:t>
            </a:r>
          </a:p>
          <a:p>
            <a:pPr marL="0" lvl="1">
              <a:lnSpc>
                <a:spcPct val="150000"/>
              </a:lnSpc>
              <a:spcBef>
                <a:spcPct val="0"/>
              </a:spcBef>
              <a:buFont typeface="Wingdings" pitchFamily="2" charset="2"/>
              <a:buChar char="Ø"/>
            </a:pPr>
            <a:r>
              <a:rPr lang="tr-TR" dirty="0" smtClean="0"/>
              <a:t>İstenen yerin haritasına çevrimiçi ulaşım,</a:t>
            </a:r>
          </a:p>
          <a:p>
            <a:pPr marL="0" lvl="1">
              <a:lnSpc>
                <a:spcPct val="150000"/>
              </a:lnSpc>
              <a:spcBef>
                <a:spcPct val="0"/>
              </a:spcBef>
              <a:buFont typeface="Wingdings" pitchFamily="2" charset="2"/>
              <a:buChar char="Ø"/>
            </a:pPr>
            <a:r>
              <a:rPr lang="tr-TR" dirty="0" smtClean="0"/>
              <a:t>Ulaştırma ile ilgili e-Devlet hizmetlerinin sunulması,</a:t>
            </a:r>
          </a:p>
          <a:p>
            <a:pPr marL="0" lvl="1">
              <a:lnSpc>
                <a:spcPct val="150000"/>
              </a:lnSpc>
              <a:spcBef>
                <a:spcPct val="0"/>
              </a:spcBef>
              <a:buFont typeface="Wingdings" pitchFamily="2" charset="2"/>
              <a:buChar char="Ø"/>
            </a:pPr>
            <a:r>
              <a:rPr lang="tr-TR" dirty="0" smtClean="0"/>
              <a:t>Ülke çapında ulaşımla ilgili acil durum ve önemli uyarıların (yol çalışması, kaza, vs) elektronik kanallardan sunumu,</a:t>
            </a:r>
          </a:p>
          <a:p>
            <a:pPr marL="0" lvl="1">
              <a:lnSpc>
                <a:spcPct val="150000"/>
              </a:lnSpc>
              <a:spcBef>
                <a:spcPct val="0"/>
              </a:spcBef>
              <a:buFont typeface="Wingdings" pitchFamily="2" charset="2"/>
              <a:buChar char="Ø"/>
            </a:pPr>
            <a:r>
              <a:rPr lang="tr-TR" dirty="0" smtClean="0"/>
              <a:t>İlgili iş ortakları ile sağlanan bağlantılarla tren, gemi, uçak, otobüs bileti satış hizmetlerine erişim sağlanması, </a:t>
            </a:r>
            <a:r>
              <a:rPr kumimoji="0" lang="tr-TR" sz="2000" b="0" i="0" u="none" strike="noStrike" kern="0" cap="none" spc="0" normalizeH="0" baseline="0" noProof="0" dirty="0" smtClean="0">
                <a:ln>
                  <a:noFill/>
                </a:ln>
                <a:solidFill>
                  <a:schemeClr val="tx1"/>
                </a:solidFill>
                <a:effectLst/>
                <a:uLnTx/>
                <a:uFillTx/>
              </a:rPr>
              <a:t/>
            </a:r>
            <a:br>
              <a:rPr kumimoji="0" lang="tr-TR" sz="2000" b="0" i="0" u="none" strike="noStrike" kern="0" cap="none" spc="0" normalizeH="0" baseline="0" noProof="0" dirty="0" smtClean="0">
                <a:ln>
                  <a:noFill/>
                </a:ln>
                <a:solidFill>
                  <a:schemeClr val="tx1"/>
                </a:solidFill>
                <a:effectLst/>
                <a:uLnTx/>
                <a:uFillTx/>
              </a:rPr>
            </a:br>
            <a:r>
              <a:rPr kumimoji="0" lang="tr-TR" sz="2000" b="1" i="0" u="none" strike="noStrike" kern="0" cap="none" spc="0" normalizeH="0" baseline="0" noProof="0" dirty="0" smtClean="0">
                <a:ln>
                  <a:noFill/>
                </a:ln>
                <a:solidFill>
                  <a:srgbClr val="FF0000"/>
                </a:solidFill>
                <a:effectLst/>
                <a:uLnTx/>
                <a:uFillTx/>
              </a:rPr>
              <a:t/>
            </a:r>
            <a:br>
              <a:rPr kumimoji="0" lang="tr-TR" sz="2000" b="1" i="0" u="none" strike="noStrike" kern="0" cap="none" spc="0" normalizeH="0" baseline="0" noProof="0" dirty="0" smtClean="0">
                <a:ln>
                  <a:noFill/>
                </a:ln>
                <a:solidFill>
                  <a:srgbClr val="FF0000"/>
                </a:solidFill>
                <a:effectLst/>
                <a:uLnTx/>
                <a:uFillTx/>
              </a:rPr>
            </a:br>
            <a:r>
              <a:rPr kumimoji="0" lang="tr-TR" sz="2000" b="1" i="0" u="none" strike="noStrike" kern="0" cap="none" spc="0" normalizeH="0" baseline="0" noProof="0" dirty="0" smtClean="0">
                <a:ln>
                  <a:noFill/>
                </a:ln>
                <a:solidFill>
                  <a:srgbClr val="FF0000"/>
                </a:solidFill>
                <a:effectLst/>
                <a:uLnTx/>
                <a:uFillTx/>
              </a:rPr>
              <a:t/>
            </a:r>
            <a:br>
              <a:rPr kumimoji="0" lang="tr-TR" sz="2000" b="1" i="0" u="none" strike="noStrike" kern="0" cap="none" spc="0" normalizeH="0" baseline="0" noProof="0" dirty="0" smtClean="0">
                <a:ln>
                  <a:noFill/>
                </a:ln>
                <a:solidFill>
                  <a:srgbClr val="FF0000"/>
                </a:solidFill>
                <a:effectLst/>
                <a:uLnTx/>
                <a:uFillTx/>
              </a:rPr>
            </a:br>
            <a:endParaRPr kumimoji="0" lang="tr-TR" sz="2000" b="1" i="0" u="none" strike="noStrike" kern="0" cap="none" spc="0" normalizeH="0" baseline="0" noProof="0" dirty="0" smtClean="0">
              <a:ln>
                <a:noFill/>
              </a:ln>
              <a:solidFill>
                <a:srgbClr val="FF0000"/>
              </a:solidFill>
              <a:effectLst/>
              <a:uLnTx/>
              <a:uFillTx/>
            </a:endParaRPr>
          </a:p>
        </p:txBody>
      </p:sp>
      <p:sp>
        <p:nvSpPr>
          <p:cNvPr id="6" name="5 Dikdörtgen"/>
          <p:cNvSpPr/>
          <p:nvPr/>
        </p:nvSpPr>
        <p:spPr>
          <a:xfrm>
            <a:off x="539552" y="692696"/>
            <a:ext cx="7632848" cy="523220"/>
          </a:xfrm>
          <a:prstGeom prst="rect">
            <a:avLst/>
          </a:prstGeom>
        </p:spPr>
        <p:txBody>
          <a:bodyPr wrap="square">
            <a:spAutoFit/>
          </a:bodyPr>
          <a:lstStyle/>
          <a:p>
            <a:r>
              <a:rPr lang="tr-TR" sz="2800" dirty="0" smtClean="0">
                <a:solidFill>
                  <a:srgbClr val="FF0000"/>
                </a:solidFill>
                <a:effectLst>
                  <a:outerShdw blurRad="38100" dist="38100" dir="2700000" algn="tl">
                    <a:srgbClr val="C0C0C0"/>
                  </a:outerShdw>
                </a:effectLst>
              </a:rPr>
              <a:t>59 </a:t>
            </a:r>
            <a:r>
              <a:rPr lang="tr-TR" sz="2800" dirty="0" err="1" smtClean="0">
                <a:solidFill>
                  <a:srgbClr val="FF0000"/>
                </a:solidFill>
                <a:effectLst>
                  <a:outerShdw blurRad="38100" dist="38100" dir="2700000" algn="tl">
                    <a:srgbClr val="C0C0C0"/>
                  </a:outerShdw>
                </a:effectLst>
              </a:rPr>
              <a:t>Nolu</a:t>
            </a:r>
            <a:r>
              <a:rPr lang="tr-TR" sz="2800" dirty="0" smtClean="0">
                <a:solidFill>
                  <a:srgbClr val="FF0000"/>
                </a:solidFill>
                <a:effectLst>
                  <a:outerShdw blurRad="38100" dist="38100" dir="2700000" algn="tl">
                    <a:srgbClr val="C0C0C0"/>
                  </a:outerShdw>
                </a:effectLst>
              </a:rPr>
              <a:t> Eylem Planı - Ulusal Ulaştırma </a:t>
            </a:r>
            <a:r>
              <a:rPr lang="tr-TR" sz="2800" dirty="0" err="1" smtClean="0">
                <a:solidFill>
                  <a:srgbClr val="FF0000"/>
                </a:solidFill>
                <a:effectLst>
                  <a:outerShdw blurRad="38100" dist="38100" dir="2700000" algn="tl">
                    <a:srgbClr val="C0C0C0"/>
                  </a:outerShdw>
                </a:effectLst>
              </a:rPr>
              <a:t>Portalı</a:t>
            </a:r>
            <a:endParaRPr lang="tr-TR"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76</a:t>
            </a:fld>
            <a:endParaRPr lang="tr-TR"/>
          </a:p>
        </p:txBody>
      </p:sp>
      <p:sp>
        <p:nvSpPr>
          <p:cNvPr id="4" name="1 Başlık"/>
          <p:cNvSpPr txBox="1">
            <a:spLocks/>
          </p:cNvSpPr>
          <p:nvPr/>
        </p:nvSpPr>
        <p:spPr>
          <a:xfrm>
            <a:off x="467544" y="332656"/>
            <a:ext cx="7772400"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5" name="1 Başlık"/>
          <p:cNvSpPr txBox="1">
            <a:spLocks/>
          </p:cNvSpPr>
          <p:nvPr/>
        </p:nvSpPr>
        <p:spPr>
          <a:xfrm>
            <a:off x="755576" y="1412776"/>
            <a:ext cx="7776864" cy="3888432"/>
          </a:xfrm>
          <a:prstGeom prst="rect">
            <a:avLst/>
          </a:prstGeom>
        </p:spPr>
        <p:txBody>
          <a:bodyPr vert="horz" lIns="91440" tIns="45720" rIns="91440" bIns="45720" rtlCol="0" anchor="ctr">
            <a:noAutofit/>
          </a:bodyPr>
          <a:lstStyle/>
          <a:p>
            <a:pPr marL="0" marR="0" lvl="1" indent="-285750" algn="l" defTabSz="914400" rtl="0" eaLnBrk="1" fontAlgn="auto" latinLnBrk="0" hangingPunct="1">
              <a:lnSpc>
                <a:spcPct val="100000"/>
              </a:lnSpc>
              <a:spcBef>
                <a:spcPct val="0"/>
              </a:spcBef>
              <a:spcAft>
                <a:spcPts val="0"/>
              </a:spcAft>
              <a:buClrTx/>
              <a:buSzTx/>
              <a:tabLst/>
              <a:defRPr/>
            </a:pPr>
            <a:endParaRPr kumimoji="0" lang="tr-TR" b="1" i="0" strike="noStrike" kern="0" cap="none" spc="0" normalizeH="0" baseline="0" noProof="0" dirty="0" smtClean="0">
              <a:ln>
                <a:noFill/>
              </a:ln>
              <a:solidFill>
                <a:srgbClr val="FF0000"/>
              </a:solidFill>
              <a:effectLst/>
              <a:uLnTx/>
              <a:uFillTx/>
              <a:latin typeface="+mn-lt"/>
              <a:ea typeface="+mn-ea"/>
              <a:cs typeface="+mn-cs"/>
            </a:endParaRPr>
          </a:p>
          <a:p>
            <a:pPr marL="0" marR="0" lvl="1" indent="-285750" algn="l" defTabSz="914400" rtl="0" eaLnBrk="1" fontAlgn="auto" latinLnBrk="0" hangingPunct="1">
              <a:lnSpc>
                <a:spcPct val="100000"/>
              </a:lnSpc>
              <a:spcBef>
                <a:spcPct val="0"/>
              </a:spcBef>
              <a:spcAft>
                <a:spcPts val="0"/>
              </a:spcAft>
              <a:buClrTx/>
              <a:buSzTx/>
              <a:tabLst/>
              <a:defRPr/>
            </a:pPr>
            <a:endParaRPr lang="tr-TR" b="1" kern="0" dirty="0" smtClean="0">
              <a:solidFill>
                <a:srgbClr val="FF0000"/>
              </a:solidFill>
            </a:endParaRPr>
          </a:p>
          <a:p>
            <a:pPr marL="0" marR="0" lvl="1" indent="-285750" algn="l" defTabSz="914400" rtl="0" eaLnBrk="1" fontAlgn="auto" latinLnBrk="0" hangingPunct="1">
              <a:lnSpc>
                <a:spcPct val="100000"/>
              </a:lnSpc>
              <a:spcBef>
                <a:spcPct val="0"/>
              </a:spcBef>
              <a:spcAft>
                <a:spcPts val="0"/>
              </a:spcAft>
              <a:buClrTx/>
              <a:buSzTx/>
              <a:tabLst/>
              <a:defRPr/>
            </a:pPr>
            <a:r>
              <a:rPr kumimoji="0" lang="tr-TR" b="1" i="0" strike="noStrike" kern="0" cap="none" spc="0" normalizeH="0" baseline="0" noProof="0" dirty="0" err="1" smtClean="0">
                <a:ln>
                  <a:noFill/>
                </a:ln>
                <a:solidFill>
                  <a:srgbClr val="FF0000"/>
                </a:solidFill>
                <a:effectLst/>
                <a:uLnTx/>
                <a:uFillTx/>
                <a:latin typeface="+mn-lt"/>
                <a:ea typeface="+mn-ea"/>
                <a:cs typeface="+mn-cs"/>
              </a:rPr>
              <a:t>Portalın</a:t>
            </a:r>
            <a:r>
              <a:rPr kumimoji="0" lang="tr-TR" b="1" i="0" strike="noStrike" kern="0" cap="none" spc="0" normalizeH="0" baseline="0" noProof="0" dirty="0" smtClean="0">
                <a:ln>
                  <a:noFill/>
                </a:ln>
                <a:solidFill>
                  <a:srgbClr val="FF0000"/>
                </a:solidFill>
                <a:effectLst/>
                <a:uLnTx/>
                <a:uFillTx/>
                <a:latin typeface="+mn-lt"/>
                <a:ea typeface="+mn-ea"/>
                <a:cs typeface="+mn-cs"/>
              </a:rPr>
              <a:t> Mevcut Durumu</a:t>
            </a:r>
          </a:p>
          <a:p>
            <a:pPr marL="0" marR="0" lvl="1"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tr-TR" b="1" i="0" u="sng" strike="noStrike" kern="0" cap="none" spc="0" normalizeH="0" baseline="0" noProof="0" dirty="0" smtClean="0">
              <a:ln>
                <a:noFill/>
              </a:ln>
              <a:solidFill>
                <a:srgbClr val="FF0000"/>
              </a:solidFill>
              <a:effectLst/>
              <a:uLnTx/>
              <a:uFillTx/>
              <a:latin typeface="+mn-lt"/>
              <a:ea typeface="+mn-ea"/>
              <a:cs typeface="+mn-cs"/>
            </a:endParaRP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err="1" smtClean="0">
                <a:ln>
                  <a:noFill/>
                </a:ln>
                <a:solidFill>
                  <a:schemeClr val="tx1"/>
                </a:solidFill>
                <a:effectLst/>
                <a:uLnTx/>
                <a:uFillTx/>
                <a:latin typeface="+mn-lt"/>
                <a:ea typeface="+mn-ea"/>
                <a:cs typeface="+mn-cs"/>
              </a:rPr>
              <a:t>Portalde</a:t>
            </a:r>
            <a:r>
              <a:rPr kumimoji="0" lang="tr-TR" b="0" i="0" u="none" strike="noStrike" kern="1200" cap="none" spc="0" normalizeH="0" baseline="0" noProof="0" dirty="0" smtClean="0">
                <a:ln>
                  <a:noFill/>
                </a:ln>
                <a:solidFill>
                  <a:schemeClr val="tx1"/>
                </a:solidFill>
                <a:effectLst/>
                <a:uLnTx/>
                <a:uFillTx/>
                <a:latin typeface="+mn-lt"/>
                <a:ea typeface="+mn-ea"/>
                <a:cs typeface="+mn-cs"/>
              </a:rPr>
              <a:t> Karayolu, Demiryolu,Denizyolu ve Havayolu tarifeli yolcu taşımacılığı yapılan seyahat sefer bilgileri sunulmaktadır.</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170 adet Otobüs firması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portale</a:t>
            </a:r>
            <a:r>
              <a:rPr kumimoji="0" lang="tr-TR" b="0" i="0" u="none" strike="noStrike" kern="1200" cap="none" spc="0" normalizeH="0" baseline="0" noProof="0" dirty="0" smtClean="0">
                <a:ln>
                  <a:noFill/>
                </a:ln>
                <a:solidFill>
                  <a:schemeClr val="tx1"/>
                </a:solidFill>
                <a:effectLst/>
                <a:uLnTx/>
                <a:uFillTx/>
                <a:latin typeface="+mn-lt"/>
                <a:ea typeface="+mn-ea"/>
                <a:cs typeface="+mn-cs"/>
              </a:rPr>
              <a:t> entegre olmuş durumda ve sefer sorgu,rezervasyon ve bilet satışı yapılabilmektedir.</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Uluslar arası havayolu taşımacılığı yapan 700’den fazla havayolu firmasının uluslararası sefer sorgulama işlemleri yapılabilmektedir.</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En kısa süre ve en kısa mesafeye göre harita üzerinde rota planlaması yapılabilmektedir.</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%100 yerli harita bilgi sistemi kullanılmaktadır.</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Tüm Türkiye’nin yol ağı yer almaktadır (Otoyol,Devlet Yolu,Karayolu vb.)</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Tüm Türkiye’nin adres bilgisi mevcuttur. (il,ilçe,Cadde,Bulvar,Sokak)</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Tüm Karayollarımızın yol durum bilgisi (Çalışma yapılan yollar, kapalı yollar, Kaza karar noktaları) harita üzerinden ve belirlenen rota üzerinden gösterilmektedir.</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Tüm Karayollarında yol üstü sayısal hava durumu bilgisi yer almaktadır.</a:t>
            </a:r>
          </a:p>
          <a:p>
            <a:pPr marL="0" marR="0" lvl="1" indent="-285750" algn="just"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Tüm Türkiye’nin her 4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km’de</a:t>
            </a:r>
            <a:r>
              <a:rPr kumimoji="0" lang="tr-TR" b="0" i="0" u="none" strike="noStrike" kern="1200" cap="none" spc="0" normalizeH="0" baseline="0" noProof="0" dirty="0" smtClean="0">
                <a:ln>
                  <a:noFill/>
                </a:ln>
                <a:solidFill>
                  <a:schemeClr val="tx1"/>
                </a:solidFill>
                <a:effectLst/>
                <a:uLnTx/>
                <a:uFillTx/>
                <a:latin typeface="+mn-lt"/>
                <a:ea typeface="+mn-ea"/>
                <a:cs typeface="+mn-cs"/>
              </a:rPr>
              <a:t> bir sayısal hava tahmin bilgisi sunulmaktadır.</a:t>
            </a:r>
          </a:p>
        </p:txBody>
      </p:sp>
      <p:sp>
        <p:nvSpPr>
          <p:cNvPr id="6" name="1 Başlık"/>
          <p:cNvSpPr txBox="1">
            <a:spLocks/>
          </p:cNvSpPr>
          <p:nvPr/>
        </p:nvSpPr>
        <p:spPr>
          <a:xfrm>
            <a:off x="179512" y="404664"/>
            <a:ext cx="7772400" cy="72008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FF0000"/>
                </a:solidFill>
                <a:effectLst>
                  <a:outerShdw blurRad="38100" dist="38100" dir="2700000" algn="tl">
                    <a:srgbClr val="C0C0C0"/>
                  </a:outerShdw>
                </a:effectLst>
              </a:rPr>
              <a:t>59 </a:t>
            </a:r>
            <a:r>
              <a:rPr lang="tr-TR" sz="2800" dirty="0" err="1" smtClean="0">
                <a:solidFill>
                  <a:srgbClr val="FF0000"/>
                </a:solidFill>
                <a:effectLst>
                  <a:outerShdw blurRad="38100" dist="38100" dir="2700000" algn="tl">
                    <a:srgbClr val="C0C0C0"/>
                  </a:outerShdw>
                </a:effectLst>
              </a:rPr>
              <a:t>Nolu</a:t>
            </a:r>
            <a:r>
              <a:rPr lang="tr-TR" sz="2800" dirty="0" smtClean="0">
                <a:solidFill>
                  <a:srgbClr val="FF0000"/>
                </a:solidFill>
                <a:effectLst>
                  <a:outerShdw blurRad="38100" dist="38100" dir="2700000" algn="tl">
                    <a:srgbClr val="C0C0C0"/>
                  </a:outerShdw>
                </a:effectLst>
              </a:rPr>
              <a:t> Eylem Planı - Ulusal Ulaştırma </a:t>
            </a:r>
            <a:r>
              <a:rPr lang="tr-TR" sz="2800" dirty="0" err="1" smtClean="0">
                <a:solidFill>
                  <a:srgbClr val="FF0000"/>
                </a:solidFill>
                <a:effectLst>
                  <a:outerShdw blurRad="38100" dist="38100" dir="2700000" algn="tl">
                    <a:srgbClr val="C0C0C0"/>
                  </a:outerShdw>
                </a:effectLst>
              </a:rPr>
              <a:t>Portalı</a:t>
            </a:r>
            <a:endParaRPr lang="tr-TR" sz="2800" dirty="0" smtClean="0">
              <a:solidFill>
                <a:srgbClr val="FF0000"/>
              </a:solidFill>
              <a:effectLst>
                <a:outerShdw blurRad="38100" dist="38100" dir="2700000" algn="tl">
                  <a:srgbClr val="C0C0C0"/>
                </a:outerShdw>
              </a:effectLs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77</a:t>
            </a:fld>
            <a:endParaRPr lang="tr-TR"/>
          </a:p>
        </p:txBody>
      </p:sp>
      <p:sp>
        <p:nvSpPr>
          <p:cNvPr id="4" name="1 Başlık"/>
          <p:cNvSpPr txBox="1">
            <a:spLocks/>
          </p:cNvSpPr>
          <p:nvPr/>
        </p:nvSpPr>
        <p:spPr>
          <a:xfrm>
            <a:off x="395536" y="476672"/>
            <a:ext cx="7772400" cy="72008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FF0000"/>
                </a:solidFill>
                <a:effectLst>
                  <a:outerShdw blurRad="38100" dist="38100" dir="2700000" algn="tl">
                    <a:srgbClr val="C0C0C0"/>
                  </a:outerShdw>
                </a:effectLst>
              </a:rPr>
              <a:t>59 </a:t>
            </a:r>
            <a:r>
              <a:rPr lang="tr-TR" sz="2800" dirty="0" err="1" smtClean="0">
                <a:solidFill>
                  <a:srgbClr val="FF0000"/>
                </a:solidFill>
                <a:effectLst>
                  <a:outerShdw blurRad="38100" dist="38100" dir="2700000" algn="tl">
                    <a:srgbClr val="C0C0C0"/>
                  </a:outerShdw>
                </a:effectLst>
              </a:rPr>
              <a:t>Nolu</a:t>
            </a:r>
            <a:r>
              <a:rPr lang="tr-TR" sz="2800" dirty="0" smtClean="0">
                <a:solidFill>
                  <a:srgbClr val="FF0000"/>
                </a:solidFill>
                <a:effectLst>
                  <a:outerShdw blurRad="38100" dist="38100" dir="2700000" algn="tl">
                    <a:srgbClr val="C0C0C0"/>
                  </a:outerShdw>
                </a:effectLst>
              </a:rPr>
              <a:t> Eylem Planı - Ulusal Ulaştırma </a:t>
            </a:r>
            <a:r>
              <a:rPr lang="tr-TR" sz="2800" dirty="0" err="1" smtClean="0">
                <a:solidFill>
                  <a:srgbClr val="FF0000"/>
                </a:solidFill>
                <a:effectLst>
                  <a:outerShdw blurRad="38100" dist="38100" dir="2700000" algn="tl">
                    <a:srgbClr val="C0C0C0"/>
                  </a:outerShdw>
                </a:effectLst>
              </a:rPr>
              <a:t>Portalı</a:t>
            </a:r>
            <a:endParaRPr lang="tr-TR" sz="2800" dirty="0" smtClean="0">
              <a:solidFill>
                <a:srgbClr val="FF0000"/>
              </a:solidFill>
              <a:effectLst>
                <a:outerShdw blurRad="38100" dist="38100" dir="2700000" algn="tl">
                  <a:srgbClr val="C0C0C0"/>
                </a:outerShdw>
              </a:effectLst>
            </a:endParaRPr>
          </a:p>
        </p:txBody>
      </p:sp>
      <p:sp>
        <p:nvSpPr>
          <p:cNvPr id="5" name="1 Başlık"/>
          <p:cNvSpPr txBox="1">
            <a:spLocks/>
          </p:cNvSpPr>
          <p:nvPr/>
        </p:nvSpPr>
        <p:spPr>
          <a:xfrm>
            <a:off x="971426" y="1412776"/>
            <a:ext cx="7561014" cy="4129088"/>
          </a:xfrm>
          <a:prstGeom prst="rect">
            <a:avLst/>
          </a:prstGeom>
        </p:spPr>
        <p:txBody>
          <a:bodyPr vert="horz" lIns="91440" tIns="45720" rIns="91440" bIns="45720" rtlCol="0" anchor="ctr">
            <a:noAutofit/>
          </a:bodyPr>
          <a:lstStyle/>
          <a:p>
            <a:pPr marL="0" marR="0" lvl="1" indent="-285750" algn="l" defTabSz="914400" rtl="0" eaLnBrk="1" fontAlgn="auto" latinLnBrk="0" hangingPunct="1">
              <a:lnSpc>
                <a:spcPct val="100000"/>
              </a:lnSpc>
              <a:spcBef>
                <a:spcPct val="0"/>
              </a:spcBef>
              <a:spcAft>
                <a:spcPts val="0"/>
              </a:spcAft>
              <a:buClrTx/>
              <a:buSzTx/>
              <a:tabLst/>
              <a:defRPr/>
            </a:pPr>
            <a:r>
              <a:rPr kumimoji="0" lang="tr-TR" b="1" i="0" strike="noStrike" kern="0" cap="none" spc="0" normalizeH="0" baseline="0" noProof="0" dirty="0" err="1" smtClean="0">
                <a:ln>
                  <a:noFill/>
                </a:ln>
                <a:solidFill>
                  <a:srgbClr val="FF0000"/>
                </a:solidFill>
                <a:effectLst/>
                <a:uLnTx/>
                <a:uFillTx/>
                <a:latin typeface="+mn-lt"/>
                <a:ea typeface="+mn-ea"/>
                <a:cs typeface="+mn-cs"/>
              </a:rPr>
              <a:t>Portalın</a:t>
            </a:r>
            <a:r>
              <a:rPr kumimoji="0" lang="tr-TR" b="1" i="0" strike="noStrike" kern="0" cap="none" spc="0" normalizeH="0" baseline="0" noProof="0" dirty="0" smtClean="0">
                <a:ln>
                  <a:noFill/>
                </a:ln>
                <a:solidFill>
                  <a:srgbClr val="FF0000"/>
                </a:solidFill>
                <a:effectLst/>
                <a:uLnTx/>
                <a:uFillTx/>
                <a:latin typeface="+mn-lt"/>
                <a:ea typeface="+mn-ea"/>
                <a:cs typeface="+mn-cs"/>
              </a:rPr>
              <a:t> Mevcut Durumu</a:t>
            </a:r>
          </a:p>
          <a:p>
            <a:pPr marL="0" marR="0" lvl="1"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tr-TR" b="1" i="0" u="sng"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Tüm Türkiye genelinde 23 ayrı başlıkta, 250 bin ihtiyaç  merkezi bilgisi (Akaryakıt istasyonu,alışveriş merkezi,sağlık kurumları,emniyet birimleri, dini tesisler, dinlenme tesisleri vb.) sunulmaktadır,</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Havalimanlarımızdaki yurtiçi ve yurt dışı uçuş bilgileri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Boarding</a:t>
            </a:r>
            <a:r>
              <a:rPr kumimoji="0" lang="tr-TR" b="0" i="0" u="none" strike="noStrike" kern="1200" cap="none" spc="0" normalizeH="0" baseline="0" noProof="0" dirty="0" smtClean="0">
                <a:ln>
                  <a:noFill/>
                </a:ln>
                <a:solidFill>
                  <a:schemeClr val="tx1"/>
                </a:solidFill>
                <a:effectLst/>
                <a:uLnTx/>
                <a:uFillTx/>
                <a:latin typeface="+mn-lt"/>
                <a:ea typeface="+mn-ea"/>
                <a:cs typeface="+mn-cs"/>
              </a:rPr>
              <a:t>) sunulmaktadır.</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Tren sefer bilgileri sorgulanabilmektedir.</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e-Devlet kapısına entegre olarak ulaştırma e-Devlet hizmetlerine erişim sağlanmaktadır.</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Başta Karayolları Genel Müdürlüğü (KGM), TCDD Genel Müdürlüğü, Devlet Hava Meydanları İşletmesi Genel Müdürlüğü (DHMİ) olmak üzere ondan fazla kamu kurumumuz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portale</a:t>
            </a:r>
            <a:r>
              <a:rPr kumimoji="0" lang="tr-TR" b="0" i="0" u="none" strike="noStrike" kern="1200" cap="none" spc="0" normalizeH="0" baseline="0" noProof="0" dirty="0" smtClean="0">
                <a:ln>
                  <a:noFill/>
                </a:ln>
                <a:solidFill>
                  <a:schemeClr val="tx1"/>
                </a:solidFill>
                <a:effectLst/>
                <a:uLnTx/>
                <a:uFillTx/>
                <a:latin typeface="+mn-lt"/>
                <a:ea typeface="+mn-ea"/>
                <a:cs typeface="+mn-cs"/>
              </a:rPr>
              <a:t> entegre olmuştur.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405880" y="2099989"/>
            <a:ext cx="4647033" cy="3888432"/>
          </a:xfrm>
          <a:prstGeom prst="rect">
            <a:avLst/>
          </a:prstGeom>
          <a:noFill/>
          <a:ln w="9525">
            <a:noFill/>
            <a:miter lim="800000"/>
            <a:headEnd/>
            <a:tailEnd/>
          </a:ln>
          <a:effectLst/>
        </p:spPr>
      </p:pic>
      <p:sp>
        <p:nvSpPr>
          <p:cNvPr id="3" name="2 Slayt Numarası Yer Tutucusu"/>
          <p:cNvSpPr>
            <a:spLocks noGrp="1"/>
          </p:cNvSpPr>
          <p:nvPr>
            <p:ph type="sldNum" sz="quarter" idx="12"/>
          </p:nvPr>
        </p:nvSpPr>
        <p:spPr/>
        <p:txBody>
          <a:bodyPr/>
          <a:lstStyle/>
          <a:p>
            <a:fld id="{44C7C163-67D6-4C9C-8723-B0A284654E5E}" type="slidenum">
              <a:rPr lang="tr-TR" smtClean="0"/>
              <a:pPr/>
              <a:t>78</a:t>
            </a:fld>
            <a:endParaRPr lang="tr-TR"/>
          </a:p>
        </p:txBody>
      </p:sp>
      <p:sp>
        <p:nvSpPr>
          <p:cNvPr id="4" name="1 Başlık"/>
          <p:cNvSpPr>
            <a:spLocks noGrp="1"/>
          </p:cNvSpPr>
          <p:nvPr>
            <p:ph type="title"/>
          </p:nvPr>
        </p:nvSpPr>
        <p:spPr>
          <a:xfrm>
            <a:off x="-345232" y="169763"/>
            <a:ext cx="8229600" cy="1143000"/>
          </a:xfrm>
        </p:spPr>
        <p:txBody>
          <a:bodyPr>
            <a:normAutofit/>
          </a:bodyPr>
          <a:lstStyle/>
          <a:p>
            <a:pPr lvl="0">
              <a:defRPr/>
            </a:pPr>
            <a:r>
              <a:rPr lang="tr-TR" sz="2800" dirty="0" smtClean="0">
                <a:solidFill>
                  <a:srgbClr val="FF0000"/>
                </a:solidFill>
                <a:effectLst>
                  <a:outerShdw blurRad="38100" dist="38100" dir="2700000" algn="tl">
                    <a:srgbClr val="C0C0C0"/>
                  </a:outerShdw>
                </a:effectLst>
              </a:rPr>
              <a:t>59 </a:t>
            </a:r>
            <a:r>
              <a:rPr lang="tr-TR" sz="2800" dirty="0" err="1" smtClean="0">
                <a:solidFill>
                  <a:srgbClr val="FF0000"/>
                </a:solidFill>
                <a:effectLst>
                  <a:outerShdw blurRad="38100" dist="38100" dir="2700000" algn="tl">
                    <a:srgbClr val="C0C0C0"/>
                  </a:outerShdw>
                </a:effectLst>
              </a:rPr>
              <a:t>Nolu</a:t>
            </a:r>
            <a:r>
              <a:rPr lang="tr-TR" sz="2800" dirty="0" smtClean="0">
                <a:solidFill>
                  <a:srgbClr val="FF0000"/>
                </a:solidFill>
                <a:effectLst>
                  <a:outerShdw blurRad="38100" dist="38100" dir="2700000" algn="tl">
                    <a:srgbClr val="C0C0C0"/>
                  </a:outerShdw>
                </a:effectLst>
              </a:rPr>
              <a:t> Eylem Planı - Ulusal Ulaştırma </a:t>
            </a:r>
            <a:r>
              <a:rPr lang="tr-TR" sz="2800" dirty="0" err="1" smtClean="0">
                <a:solidFill>
                  <a:srgbClr val="FF0000"/>
                </a:solidFill>
                <a:effectLst>
                  <a:outerShdw blurRad="38100" dist="38100" dir="2700000" algn="tl">
                    <a:srgbClr val="C0C0C0"/>
                  </a:outerShdw>
                </a:effectLst>
              </a:rPr>
              <a:t>Portalı</a:t>
            </a:r>
            <a:endParaRPr lang="tr-TR" sz="2800" dirty="0" smtClean="0">
              <a:solidFill>
                <a:srgbClr val="FF0000"/>
              </a:solidFill>
              <a:effectLst>
                <a:outerShdw blurRad="38100" dist="38100" dir="2700000" algn="tl">
                  <a:srgbClr val="C0C0C0"/>
                </a:outerShdw>
              </a:effectLst>
            </a:endParaRPr>
          </a:p>
        </p:txBody>
      </p:sp>
      <p:sp>
        <p:nvSpPr>
          <p:cNvPr id="5" name="3 İçerik Yer Tutucusu"/>
          <p:cNvSpPr txBox="1">
            <a:spLocks/>
          </p:cNvSpPr>
          <p:nvPr/>
        </p:nvSpPr>
        <p:spPr>
          <a:xfrm>
            <a:off x="5076056" y="2099989"/>
            <a:ext cx="4032448" cy="3993307"/>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tr-TR" sz="1700" b="0" i="0" u="none" strike="noStrike" kern="1200" cap="none" spc="0" normalizeH="0" baseline="0" noProof="0" dirty="0" smtClean="0">
                <a:ln>
                  <a:noFill/>
                </a:ln>
                <a:solidFill>
                  <a:schemeClr val="tx1"/>
                </a:solidFill>
                <a:effectLst/>
                <a:uLnTx/>
                <a:uFillTx/>
                <a:latin typeface="+mn-lt"/>
                <a:ea typeface="+mn-ea"/>
                <a:cs typeface="+mn-cs"/>
              </a:rPr>
              <a:t>Seyahat planlayıcısının iyileştirilmesi,</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tr-TR" sz="1700" b="0" i="0" u="none" strike="noStrike" kern="1200" cap="none" spc="0" normalizeH="0" baseline="0" noProof="0" dirty="0" smtClean="0">
                <a:ln>
                  <a:noFill/>
                </a:ln>
                <a:solidFill>
                  <a:schemeClr val="tx1"/>
                </a:solidFill>
                <a:effectLst/>
                <a:uLnTx/>
                <a:uFillTx/>
                <a:latin typeface="+mn-lt"/>
                <a:ea typeface="+mn-ea"/>
                <a:cs typeface="+mn-cs"/>
              </a:rPr>
              <a:t>Tüm ulaşım türlerinin </a:t>
            </a:r>
            <a:r>
              <a:rPr kumimoji="0" lang="tr-TR" sz="1700" b="0" i="0" u="none" strike="noStrike" kern="1200" cap="none" spc="0" normalizeH="0" baseline="0" noProof="0" dirty="0" err="1" smtClean="0">
                <a:ln>
                  <a:noFill/>
                </a:ln>
                <a:solidFill>
                  <a:schemeClr val="tx1"/>
                </a:solidFill>
                <a:effectLst/>
                <a:uLnTx/>
                <a:uFillTx/>
                <a:latin typeface="+mn-lt"/>
                <a:ea typeface="+mn-ea"/>
                <a:cs typeface="+mn-cs"/>
              </a:rPr>
              <a:t>içerilmesi</a:t>
            </a:r>
            <a:r>
              <a:rPr kumimoji="0" lang="tr-TR" sz="17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tr-TR" sz="1700" b="0" i="0" u="none" strike="noStrike" kern="1200" cap="none" spc="0" normalizeH="0" baseline="0" noProof="0" dirty="0" smtClean="0">
                <a:ln>
                  <a:noFill/>
                </a:ln>
                <a:solidFill>
                  <a:schemeClr val="tx1"/>
                </a:solidFill>
                <a:effectLst/>
                <a:uLnTx/>
                <a:uFillTx/>
                <a:latin typeface="+mn-lt"/>
                <a:ea typeface="+mn-ea"/>
                <a:cs typeface="+mn-cs"/>
              </a:rPr>
              <a:t>Birden çok ulaşım türleri (kombine) </a:t>
            </a:r>
            <a:r>
              <a:rPr kumimoji="0" lang="tr-TR" sz="1700" b="0" i="0" u="none" strike="noStrike" kern="1200" cap="none" spc="0" normalizeH="0" baseline="0" noProof="0" dirty="0" err="1" smtClean="0">
                <a:ln>
                  <a:noFill/>
                </a:ln>
                <a:solidFill>
                  <a:schemeClr val="tx1"/>
                </a:solidFill>
                <a:effectLst/>
                <a:uLnTx/>
                <a:uFillTx/>
                <a:latin typeface="+mn-lt"/>
                <a:ea typeface="+mn-ea"/>
                <a:cs typeface="+mn-cs"/>
              </a:rPr>
              <a:t>içerilen</a:t>
            </a:r>
            <a:r>
              <a:rPr kumimoji="0" lang="tr-TR" sz="1700" b="0" i="0" u="none" strike="noStrike" kern="1200" cap="none" spc="0" normalizeH="0" baseline="0" noProof="0" dirty="0" smtClean="0">
                <a:ln>
                  <a:noFill/>
                </a:ln>
                <a:solidFill>
                  <a:schemeClr val="tx1"/>
                </a:solidFill>
                <a:effectLst/>
                <a:uLnTx/>
                <a:uFillTx/>
                <a:latin typeface="+mn-lt"/>
                <a:ea typeface="+mn-ea"/>
                <a:cs typeface="+mn-cs"/>
              </a:rPr>
              <a:t> seçeneklerin sunulması,</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tr-TR" sz="1700" b="0" i="0" u="none" strike="noStrike" kern="1200" cap="none" spc="0" normalizeH="0" baseline="0" noProof="0" dirty="0" smtClean="0">
                <a:ln>
                  <a:noFill/>
                </a:ln>
                <a:solidFill>
                  <a:schemeClr val="tx1"/>
                </a:solidFill>
                <a:effectLst/>
                <a:uLnTx/>
                <a:uFillTx/>
                <a:latin typeface="+mn-lt"/>
                <a:ea typeface="+mn-ea"/>
                <a:cs typeface="+mn-cs"/>
              </a:rPr>
              <a:t>Tüm ulaşım türlerinin ayrı ayrı ya da bir arada sunulması,</a:t>
            </a:r>
            <a:r>
              <a:rPr kumimoji="0" lang="tr-TR" sz="1700" b="0" i="0" u="none" strike="noStrike" kern="1200" cap="none" spc="5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tr-TR" sz="1700" b="0" i="0" u="none" strike="noStrike" kern="1200" cap="none" spc="50" normalizeH="0" baseline="0" noProof="0" dirty="0" smtClean="0">
                <a:ln>
                  <a:noFill/>
                </a:ln>
                <a:solidFill>
                  <a:schemeClr val="tx1"/>
                </a:solidFill>
                <a:effectLst/>
                <a:uLnTx/>
                <a:uFillTx/>
                <a:latin typeface="+mn-lt"/>
                <a:ea typeface="+mn-ea"/>
                <a:cs typeface="+mn-cs"/>
              </a:rPr>
              <a:t>Ulaştırma </a:t>
            </a:r>
            <a:r>
              <a:rPr kumimoji="0" lang="tr-TR" sz="1700" b="0" i="0" u="none" strike="noStrike" kern="1200" cap="none" spc="50" normalizeH="0" baseline="0" noProof="0" dirty="0" err="1" smtClean="0">
                <a:ln>
                  <a:noFill/>
                </a:ln>
                <a:solidFill>
                  <a:schemeClr val="tx1"/>
                </a:solidFill>
                <a:effectLst/>
                <a:uLnTx/>
                <a:uFillTx/>
                <a:latin typeface="+mn-lt"/>
                <a:ea typeface="+mn-ea"/>
                <a:cs typeface="+mn-cs"/>
              </a:rPr>
              <a:t>Portalı’nın</a:t>
            </a:r>
            <a:r>
              <a:rPr kumimoji="0" lang="tr-TR" sz="1700" b="0" i="0" u="none" strike="noStrike" kern="1200" cap="none" spc="50" normalizeH="0" baseline="0" noProof="0" dirty="0" smtClean="0">
                <a:ln>
                  <a:noFill/>
                </a:ln>
                <a:solidFill>
                  <a:schemeClr val="tx1"/>
                </a:solidFill>
                <a:effectLst/>
                <a:uLnTx/>
                <a:uFillTx/>
                <a:latin typeface="+mn-lt"/>
                <a:ea typeface="+mn-ea"/>
                <a:cs typeface="+mn-cs"/>
              </a:rPr>
              <a:t> farklı işletim sistemli mobil   telefonlarda çalışacak versiyonlarının geliştirilmesi,</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tr-TR" sz="1700" b="0" i="0" u="none" strike="noStrike" kern="1200" cap="none" spc="0" normalizeH="0" baseline="0" noProof="0" dirty="0" smtClean="0">
                <a:ln>
                  <a:noFill/>
                </a:ln>
                <a:solidFill>
                  <a:schemeClr val="tx1"/>
                </a:solidFill>
                <a:effectLst/>
                <a:uLnTx/>
                <a:uFillTx/>
                <a:latin typeface="+mn-lt"/>
                <a:ea typeface="+mn-ea"/>
                <a:cs typeface="+mn-cs"/>
              </a:rPr>
              <a:t>Şehir içi toplu taşımanın </a:t>
            </a:r>
            <a:r>
              <a:rPr kumimoji="0" lang="tr-TR" sz="1700" b="0" i="0" u="none" strike="noStrike" kern="1200" cap="none" spc="0" normalizeH="0" baseline="0" noProof="0" dirty="0" err="1" smtClean="0">
                <a:ln>
                  <a:noFill/>
                </a:ln>
                <a:solidFill>
                  <a:schemeClr val="tx1"/>
                </a:solidFill>
                <a:effectLst/>
                <a:uLnTx/>
                <a:uFillTx/>
                <a:latin typeface="+mn-lt"/>
                <a:ea typeface="+mn-ea"/>
                <a:cs typeface="+mn-cs"/>
              </a:rPr>
              <a:t>portale</a:t>
            </a:r>
            <a:r>
              <a:rPr kumimoji="0" lang="tr-TR" sz="1700" b="0" i="0" u="none" strike="noStrike" kern="1200" cap="none" spc="0" normalizeH="0" baseline="0" noProof="0" dirty="0" smtClean="0">
                <a:ln>
                  <a:noFill/>
                </a:ln>
                <a:solidFill>
                  <a:schemeClr val="tx1"/>
                </a:solidFill>
                <a:effectLst/>
                <a:uLnTx/>
                <a:uFillTx/>
                <a:latin typeface="+mn-lt"/>
                <a:ea typeface="+mn-ea"/>
                <a:cs typeface="+mn-cs"/>
              </a:rPr>
              <a:t> entegre edilmesi için gerekli olan alt yapının hazırlanması,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Dikdörtgen"/>
          <p:cNvSpPr/>
          <p:nvPr/>
        </p:nvSpPr>
        <p:spPr>
          <a:xfrm>
            <a:off x="405880" y="1163885"/>
            <a:ext cx="7992888" cy="1107483"/>
          </a:xfrm>
          <a:prstGeom prst="rect">
            <a:avLst/>
          </a:prstGeom>
        </p:spPr>
        <p:txBody>
          <a:bodyPr wrap="square">
            <a:spAutoFit/>
          </a:bodyPr>
          <a:lstStyle/>
          <a:p>
            <a:pPr marL="514350" indent="-514350">
              <a:lnSpc>
                <a:spcPct val="80000"/>
              </a:lnSpc>
            </a:pPr>
            <a:r>
              <a:rPr lang="tr-TR" b="1" dirty="0" smtClean="0">
                <a:solidFill>
                  <a:srgbClr val="FF0000"/>
                </a:solidFill>
              </a:rPr>
              <a:t>Ürün Geliştirme</a:t>
            </a:r>
          </a:p>
          <a:p>
            <a:pPr marL="514350" indent="-514350">
              <a:lnSpc>
                <a:spcPct val="80000"/>
              </a:lnSpc>
            </a:pPr>
            <a:endParaRPr lang="tr-TR" b="1" dirty="0" smtClean="0">
              <a:solidFill>
                <a:srgbClr val="FF0000"/>
              </a:solidFill>
            </a:endParaRPr>
          </a:p>
          <a:p>
            <a:pPr>
              <a:lnSpc>
                <a:spcPts val="2300"/>
              </a:lnSpc>
            </a:pPr>
            <a:r>
              <a:rPr lang="tr-TR" dirty="0" smtClean="0"/>
              <a:t>“Ürün Geliştirme” aşamasında prototipte sunulan hizmetlere ilave olarak;</a:t>
            </a:r>
          </a:p>
          <a:p>
            <a:endParaRPr lang="tr-T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79</a:t>
            </a:fld>
            <a:endParaRPr lang="tr-TR"/>
          </a:p>
        </p:txBody>
      </p:sp>
      <p:sp>
        <p:nvSpPr>
          <p:cNvPr id="4" name="1 Başlık"/>
          <p:cNvSpPr txBox="1">
            <a:spLocks/>
          </p:cNvSpPr>
          <p:nvPr/>
        </p:nvSpPr>
        <p:spPr>
          <a:xfrm>
            <a:off x="107504" y="548680"/>
            <a:ext cx="7772400" cy="720080"/>
          </a:xfrm>
          <a:prstGeom prst="rect">
            <a:avLst/>
          </a:prstGeom>
        </p:spPr>
        <p:txBody>
          <a:bodyPr vert="horz" lIns="91440" tIns="45720" rIns="91440" bIns="45720" rtlCol="0" anchor="ctr">
            <a:normAutofit/>
          </a:bodyPr>
          <a:lstStyle/>
          <a:p>
            <a:pPr lvl="0" algn="ctr">
              <a:spcBef>
                <a:spcPct val="0"/>
              </a:spcBef>
              <a:defRPr/>
            </a:pPr>
            <a:r>
              <a:rPr lang="tr-TR" sz="2800" dirty="0" smtClean="0">
                <a:solidFill>
                  <a:srgbClr val="FF0000"/>
                </a:solidFill>
                <a:effectLst>
                  <a:outerShdw blurRad="38100" dist="38100" dir="2700000" algn="tl">
                    <a:srgbClr val="C0C0C0"/>
                  </a:outerShdw>
                </a:effectLst>
              </a:rPr>
              <a:t>59 </a:t>
            </a:r>
            <a:r>
              <a:rPr lang="tr-TR" sz="2800" dirty="0" err="1" smtClean="0">
                <a:solidFill>
                  <a:srgbClr val="FF0000"/>
                </a:solidFill>
                <a:effectLst>
                  <a:outerShdw blurRad="38100" dist="38100" dir="2700000" algn="tl">
                    <a:srgbClr val="C0C0C0"/>
                  </a:outerShdw>
                </a:effectLst>
              </a:rPr>
              <a:t>Nolu</a:t>
            </a:r>
            <a:r>
              <a:rPr lang="tr-TR" sz="2800" dirty="0" smtClean="0">
                <a:solidFill>
                  <a:srgbClr val="FF0000"/>
                </a:solidFill>
                <a:effectLst>
                  <a:outerShdw blurRad="38100" dist="38100" dir="2700000" algn="tl">
                    <a:srgbClr val="C0C0C0"/>
                  </a:outerShdw>
                </a:effectLst>
              </a:rPr>
              <a:t> Eylem Planı - Ulusal Ulaştırma </a:t>
            </a:r>
            <a:r>
              <a:rPr lang="tr-TR" sz="2800" dirty="0" err="1" smtClean="0">
                <a:solidFill>
                  <a:srgbClr val="FF0000"/>
                </a:solidFill>
                <a:effectLst>
                  <a:outerShdw blurRad="38100" dist="38100" dir="2700000" algn="tl">
                    <a:srgbClr val="C0C0C0"/>
                  </a:outerShdw>
                </a:effectLst>
              </a:rPr>
              <a:t>Portalı</a:t>
            </a:r>
            <a:endParaRPr lang="tr-TR" sz="2800" dirty="0" smtClean="0">
              <a:solidFill>
                <a:srgbClr val="FF0000"/>
              </a:solidFill>
              <a:effectLst>
                <a:outerShdw blurRad="38100" dist="38100" dir="2700000" algn="tl">
                  <a:srgbClr val="C0C0C0"/>
                </a:outerShdw>
              </a:effectLst>
            </a:endParaRPr>
          </a:p>
        </p:txBody>
      </p:sp>
      <p:sp>
        <p:nvSpPr>
          <p:cNvPr id="5" name="2 Alt Başlık"/>
          <p:cNvSpPr txBox="1">
            <a:spLocks/>
          </p:cNvSpPr>
          <p:nvPr/>
        </p:nvSpPr>
        <p:spPr>
          <a:xfrm>
            <a:off x="683568" y="1340768"/>
            <a:ext cx="8064896" cy="4248472"/>
          </a:xfrm>
          <a:prstGeom prst="rect">
            <a:avLst/>
          </a:prstGeom>
        </p:spPr>
        <p:txBody>
          <a:bodyPr>
            <a:normAutofit fontScale="25000" lnSpcReduction="20000"/>
          </a:bodyPr>
          <a:lstStyle/>
          <a:p>
            <a:pPr marL="514350" marR="0" lvl="0" indent="-5143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7200" b="1" i="0" strike="noStrike" kern="1200" cap="none" spc="0" normalizeH="0" baseline="0" noProof="0" dirty="0" smtClean="0">
              <a:ln>
                <a:noFill/>
              </a:ln>
              <a:solidFill>
                <a:srgbClr val="FF0000"/>
              </a:solidFill>
              <a:effectLst/>
              <a:uLnTx/>
              <a:uFillTx/>
              <a:latin typeface="+mn-lt"/>
              <a:ea typeface="+mn-ea"/>
              <a:cs typeface="+mn-cs"/>
            </a:endParaRPr>
          </a:p>
          <a:p>
            <a:pPr marL="514350" marR="0" lvl="0" indent="-514350" algn="l" defTabSz="914400" rtl="0" eaLnBrk="1" fontAlgn="auto" latinLnBrk="0" hangingPunct="1">
              <a:lnSpc>
                <a:spcPct val="80000"/>
              </a:lnSpc>
              <a:spcBef>
                <a:spcPct val="20000"/>
              </a:spcBef>
              <a:spcAft>
                <a:spcPts val="0"/>
              </a:spcAft>
              <a:buClrTx/>
              <a:buSzTx/>
              <a:tabLst/>
              <a:defRPr/>
            </a:pPr>
            <a:r>
              <a:rPr kumimoji="0" lang="tr-TR" sz="7200" b="1" i="0" strike="noStrike" kern="1200" cap="none" spc="0" normalizeH="0" baseline="0" noProof="0" dirty="0" smtClean="0">
                <a:ln>
                  <a:noFill/>
                </a:ln>
                <a:solidFill>
                  <a:srgbClr val="FF0000"/>
                </a:solidFill>
                <a:effectLst/>
                <a:uLnTx/>
                <a:uFillTx/>
                <a:latin typeface="+mn-lt"/>
                <a:ea typeface="+mn-ea"/>
                <a:cs typeface="+mn-cs"/>
              </a:rPr>
              <a:t>Ürün Geliştirme</a:t>
            </a:r>
          </a:p>
          <a:p>
            <a:pPr marL="514350" marR="0" lvl="0" indent="-5143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7200" b="0" i="0" u="sng"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just" defTabSz="914400" rtl="0" eaLnBrk="1" fontAlgn="auto" latinLnBrk="0" hangingPunct="1">
              <a:lnSpc>
                <a:spcPts val="2300"/>
              </a:lnSpc>
              <a:spcBef>
                <a:spcPct val="20000"/>
              </a:spcBef>
              <a:spcAft>
                <a:spcPts val="0"/>
              </a:spcAft>
              <a:buClrTx/>
              <a:buSzTx/>
              <a:buFont typeface="Wingdings" pitchFamily="2" charset="2"/>
              <a:buChar char="Ø"/>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Büyükşehir belediyelerinin merkez ilçelerinin ana arterlerinin üç boyutlu görüntülerinin </a:t>
            </a:r>
            <a:r>
              <a:rPr kumimoji="0" lang="tr-TR" sz="7200" b="0" i="0" u="none" strike="noStrike" kern="1200" cap="none" spc="0" normalizeH="0" baseline="0" noProof="0" dirty="0" err="1" smtClean="0">
                <a:ln>
                  <a:noFill/>
                </a:ln>
                <a:solidFill>
                  <a:schemeClr val="tx1"/>
                </a:solidFill>
                <a:effectLst/>
                <a:uLnTx/>
                <a:uFillTx/>
                <a:latin typeface="+mn-lt"/>
                <a:ea typeface="+mn-ea"/>
                <a:cs typeface="+mn-cs"/>
              </a:rPr>
              <a:t>UUP'ye</a:t>
            </a:r>
            <a:r>
              <a:rPr kumimoji="0" lang="tr-TR" sz="7200" b="0" i="0" u="none" strike="noStrike" kern="1200" cap="none" spc="0" normalizeH="0" baseline="0" noProof="0" dirty="0" smtClean="0">
                <a:ln>
                  <a:noFill/>
                </a:ln>
                <a:solidFill>
                  <a:schemeClr val="tx1"/>
                </a:solidFill>
                <a:effectLst/>
                <a:uLnTx/>
                <a:uFillTx/>
                <a:latin typeface="+mn-lt"/>
                <a:ea typeface="+mn-ea"/>
                <a:cs typeface="+mn-cs"/>
              </a:rPr>
              <a:t> entegre edilmesi ,</a:t>
            </a:r>
          </a:p>
          <a:p>
            <a:pPr marL="342900" marR="0" lvl="0" indent="-342900" algn="just" defTabSz="914400" rtl="0" eaLnBrk="1" fontAlgn="auto" latinLnBrk="0" hangingPunct="1">
              <a:lnSpc>
                <a:spcPts val="2300"/>
              </a:lnSpc>
              <a:spcBef>
                <a:spcPct val="20000"/>
              </a:spcBef>
              <a:spcAft>
                <a:spcPts val="0"/>
              </a:spcAft>
              <a:buClrTx/>
              <a:buSzTx/>
              <a:buFont typeface="Wingdings" pitchFamily="2" charset="2"/>
              <a:buChar char="Ø"/>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Ulaştırma </a:t>
            </a:r>
            <a:r>
              <a:rPr kumimoji="0" lang="tr-TR" sz="7200" b="0" i="0" u="none" strike="noStrike" kern="1200" cap="none" spc="0" normalizeH="0" baseline="0" noProof="0" dirty="0" err="1" smtClean="0">
                <a:ln>
                  <a:noFill/>
                </a:ln>
                <a:solidFill>
                  <a:schemeClr val="tx1"/>
                </a:solidFill>
                <a:effectLst/>
                <a:uLnTx/>
                <a:uFillTx/>
                <a:latin typeface="+mn-lt"/>
                <a:ea typeface="+mn-ea"/>
                <a:cs typeface="+mn-cs"/>
              </a:rPr>
              <a:t>Portalının</a:t>
            </a:r>
            <a:r>
              <a:rPr kumimoji="0" lang="tr-TR" sz="7200" b="0" i="0" u="none" strike="noStrike" kern="1200" cap="none" spc="0" normalizeH="0" baseline="0" noProof="0" dirty="0" smtClean="0">
                <a:ln>
                  <a:noFill/>
                </a:ln>
                <a:solidFill>
                  <a:schemeClr val="tx1"/>
                </a:solidFill>
                <a:effectLst/>
                <a:uLnTx/>
                <a:uFillTx/>
                <a:latin typeface="+mn-lt"/>
                <a:ea typeface="+mn-ea"/>
                <a:cs typeface="+mn-cs"/>
              </a:rPr>
              <a:t> 4 farklı yabancı dildeki versiyonlarının geliştirilmesi,</a:t>
            </a:r>
          </a:p>
          <a:p>
            <a:pPr marL="342900" marR="0" lvl="0" indent="-342900" algn="just" defTabSz="914400" rtl="0" eaLnBrk="1" fontAlgn="auto" latinLnBrk="0" hangingPunct="1">
              <a:lnSpc>
                <a:spcPts val="2300"/>
              </a:lnSpc>
              <a:spcBef>
                <a:spcPct val="20000"/>
              </a:spcBef>
              <a:spcAft>
                <a:spcPts val="0"/>
              </a:spcAft>
              <a:buClrTx/>
              <a:buSzTx/>
              <a:buFont typeface="Wingdings" pitchFamily="2" charset="2"/>
              <a:buChar char="Ø"/>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Ülke rehberi, turistik merkezler v.b. bilgi kaynaklarının  sunulması,</a:t>
            </a:r>
          </a:p>
          <a:p>
            <a:pPr marL="342900" marR="0" lvl="0" indent="-342900" algn="just" defTabSz="914400" rtl="0" eaLnBrk="1" fontAlgn="auto" latinLnBrk="0" hangingPunct="1">
              <a:lnSpc>
                <a:spcPts val="2300"/>
              </a:lnSpc>
              <a:spcBef>
                <a:spcPct val="20000"/>
              </a:spcBef>
              <a:spcAft>
                <a:spcPts val="0"/>
              </a:spcAft>
              <a:buClrTx/>
              <a:buSzTx/>
              <a:buFont typeface="Wingdings" pitchFamily="2" charset="2"/>
              <a:buChar char="Ø"/>
              <a:tabLst/>
              <a:defRPr/>
            </a:pPr>
            <a:r>
              <a:rPr kumimoji="0" lang="tr-TR" sz="7200" b="0" i="0" u="none" strike="noStrike" kern="1200" cap="none" spc="0" normalizeH="0" baseline="0" noProof="0" dirty="0" err="1" smtClean="0">
                <a:ln>
                  <a:noFill/>
                </a:ln>
                <a:solidFill>
                  <a:schemeClr val="tx1"/>
                </a:solidFill>
                <a:effectLst/>
                <a:uLnTx/>
                <a:uFillTx/>
                <a:latin typeface="+mn-lt"/>
                <a:ea typeface="+mn-ea"/>
                <a:cs typeface="+mn-cs"/>
              </a:rPr>
              <a:t>Portalde</a:t>
            </a:r>
            <a:r>
              <a:rPr kumimoji="0" lang="tr-TR" sz="7200" b="0" i="0" u="none" strike="noStrike" kern="1200" cap="none" spc="0" normalizeH="0" baseline="0" noProof="0" dirty="0" smtClean="0">
                <a:ln>
                  <a:noFill/>
                </a:ln>
                <a:solidFill>
                  <a:schemeClr val="tx1"/>
                </a:solidFill>
                <a:effectLst/>
                <a:uLnTx/>
                <a:uFillTx/>
                <a:latin typeface="+mn-lt"/>
                <a:ea typeface="+mn-ea"/>
                <a:cs typeface="+mn-cs"/>
              </a:rPr>
              <a:t> öğretici trafik bilgilendirme animasyon ve oyunlarının geliştirilmesi,</a:t>
            </a:r>
          </a:p>
          <a:p>
            <a:pPr marL="342900" marR="0" lvl="0" indent="-342900" algn="just" defTabSz="914400" rtl="0" eaLnBrk="1" fontAlgn="auto" latinLnBrk="0" hangingPunct="1">
              <a:lnSpc>
                <a:spcPts val="2300"/>
              </a:lnSpc>
              <a:spcBef>
                <a:spcPct val="20000"/>
              </a:spcBef>
              <a:spcAft>
                <a:spcPts val="0"/>
              </a:spcAft>
              <a:buClrTx/>
              <a:buSzTx/>
              <a:buFont typeface="Arial" pitchFamily="34" charset="0"/>
              <a:buChar char="•"/>
              <a:tabLst/>
              <a:defRPr/>
            </a:pPr>
            <a:endParaRPr kumimoji="0" lang="tr-TR" sz="7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ts val="2300"/>
              </a:lnSpc>
              <a:spcBef>
                <a:spcPct val="20000"/>
              </a:spcBef>
              <a:spcAft>
                <a:spcPts val="0"/>
              </a:spcAft>
              <a:buClrTx/>
              <a:buSzTx/>
              <a:tabLst/>
              <a:defRPr/>
            </a:pPr>
            <a:r>
              <a:rPr lang="tr-TR" sz="7200" dirty="0" smtClean="0"/>
              <a:t>a</a:t>
            </a:r>
            <a:r>
              <a:rPr kumimoji="0" lang="tr-TR" sz="7200" b="0" i="0" u="none" strike="noStrike" kern="1200" cap="none" spc="0" normalizeH="0" baseline="0" noProof="0" dirty="0" err="1" smtClean="0">
                <a:ln>
                  <a:noFill/>
                </a:ln>
                <a:solidFill>
                  <a:schemeClr val="tx1"/>
                </a:solidFill>
                <a:effectLst/>
                <a:uLnTx/>
                <a:uFillTx/>
                <a:latin typeface="+mn-lt"/>
                <a:ea typeface="+mn-ea"/>
                <a:cs typeface="+mn-cs"/>
              </a:rPr>
              <a:t>maçlanmaktadır</a:t>
            </a:r>
            <a:r>
              <a:rPr kumimoji="0" lang="tr-TR" sz="7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ts val="2300"/>
              </a:lnSpc>
              <a:spcBef>
                <a:spcPct val="20000"/>
              </a:spcBef>
              <a:spcAft>
                <a:spcPts val="0"/>
              </a:spcAft>
              <a:buClrTx/>
              <a:buSzTx/>
              <a:tabLst/>
              <a:defRPr/>
            </a:pPr>
            <a:endParaRPr kumimoji="0" lang="tr-TR" sz="7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ts val="2300"/>
              </a:lnSpc>
              <a:spcBef>
                <a:spcPct val="20000"/>
              </a:spcBef>
              <a:spcAft>
                <a:spcPts val="0"/>
              </a:spcAft>
              <a:buClrTx/>
              <a:buSzTx/>
              <a:tabLst/>
              <a:defRPr/>
            </a:pPr>
            <a:r>
              <a:rPr kumimoji="0" lang="tr-TR" sz="7200" b="0" i="0" u="none" strike="noStrike" kern="1200" cap="none" spc="0" normalizeH="0" baseline="0" noProof="0" dirty="0" smtClean="0">
                <a:ln>
                  <a:noFill/>
                </a:ln>
                <a:solidFill>
                  <a:schemeClr val="tx1"/>
                </a:solidFill>
                <a:effectLst/>
                <a:uLnTx/>
                <a:uFillTx/>
                <a:latin typeface="+mn-lt"/>
                <a:ea typeface="+mn-ea"/>
                <a:cs typeface="+mn-cs"/>
              </a:rPr>
              <a:t>“Ürün Geliştirme Aşamasının” 2012 yılı sonu itibarı ile tamamlanması planlanmıştır.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3510" y="692696"/>
            <a:ext cx="5035550" cy="692150"/>
          </a:xfrm>
          <a:prstGeom prst="rect">
            <a:avLst/>
          </a:prstGeom>
          <a:noFill/>
          <a:ln/>
        </p:spPr>
        <p:txBody>
          <a:bodyPr vert="horz" lIns="92075" tIns="46038" rIns="92075" bIns="4603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dirty="0" smtClean="0">
                <a:solidFill>
                  <a:srgbClr val="FF0000"/>
                </a:solidFill>
                <a:effectLst>
                  <a:outerShdw blurRad="38100" dist="38100" dir="2700000" algn="tl">
                    <a:srgbClr val="000000">
                      <a:alpha val="43137"/>
                    </a:srgbClr>
                  </a:outerShdw>
                </a:effectLst>
                <a:latin typeface="+mn-lt"/>
              </a:rPr>
              <a:t>Kimler Faydalanmaktadır</a:t>
            </a:r>
            <a:endParaRPr lang="tr-TR" sz="2800" dirty="0">
              <a:solidFill>
                <a:srgbClr val="FF0000"/>
              </a:solidFill>
              <a:effectLst>
                <a:outerShdw blurRad="38100" dist="38100" dir="2700000" algn="tl">
                  <a:srgbClr val="000000">
                    <a:alpha val="43137"/>
                  </a:srgbClr>
                </a:outerShdw>
              </a:effectLst>
              <a:latin typeface="+mn-lt"/>
            </a:endParaRPr>
          </a:p>
        </p:txBody>
      </p:sp>
      <p:sp>
        <p:nvSpPr>
          <p:cNvPr id="3" name="Rectangle 3"/>
          <p:cNvSpPr txBox="1">
            <a:spLocks noChangeArrowheads="1"/>
          </p:cNvSpPr>
          <p:nvPr/>
        </p:nvSpPr>
        <p:spPr>
          <a:xfrm>
            <a:off x="479424" y="1412528"/>
            <a:ext cx="8269039" cy="4248720"/>
          </a:xfrm>
          <a:prstGeom prst="rect">
            <a:avLst/>
          </a:prstGeom>
          <a:noFill/>
          <a:ln/>
        </p:spPr>
        <p:txBody>
          <a:bodyPr vert="horz" lIns="92075" tIns="46038" rIns="92075" bIns="46038"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220000"/>
              </a:lnSpc>
              <a:buSzPct val="110000"/>
              <a:buFont typeface="Wingdings" pitchFamily="2" charset="2"/>
              <a:buChar char="v"/>
            </a:pPr>
            <a:r>
              <a:rPr lang="tr-TR" sz="2000" dirty="0" smtClean="0">
                <a:solidFill>
                  <a:schemeClr val="tx1"/>
                </a:solidFill>
                <a:latin typeface="Tahoma" pitchFamily="34" charset="0"/>
              </a:rPr>
              <a:t> </a:t>
            </a:r>
            <a:r>
              <a:rPr lang="tr-TR" sz="1800" dirty="0" smtClean="0">
                <a:solidFill>
                  <a:schemeClr val="tx1"/>
                </a:solidFill>
                <a:latin typeface="+mj-lt"/>
              </a:rPr>
              <a:t>Bakanlığımız çalışanları, </a:t>
            </a:r>
          </a:p>
          <a:p>
            <a:pPr algn="l">
              <a:lnSpc>
                <a:spcPct val="220000"/>
              </a:lnSpc>
              <a:buSzPct val="110000"/>
              <a:buFont typeface="Wingdings" pitchFamily="2" charset="2"/>
              <a:buChar char="v"/>
            </a:pPr>
            <a:r>
              <a:rPr lang="tr-TR" sz="1800" dirty="0" smtClean="0">
                <a:solidFill>
                  <a:schemeClr val="tx1"/>
                </a:solidFill>
                <a:latin typeface="+mj-lt"/>
              </a:rPr>
              <a:t> Kapsama alınan yaklaşık 5.000.000 kişi,</a:t>
            </a:r>
          </a:p>
          <a:p>
            <a:pPr algn="l">
              <a:lnSpc>
                <a:spcPct val="220000"/>
              </a:lnSpc>
              <a:buSzPct val="110000"/>
              <a:buFont typeface="Wingdings" pitchFamily="2" charset="2"/>
              <a:buChar char="v"/>
            </a:pPr>
            <a:r>
              <a:rPr lang="tr-TR" sz="1800" dirty="0" smtClean="0">
                <a:solidFill>
                  <a:schemeClr val="tx1"/>
                </a:solidFill>
                <a:latin typeface="+mj-lt"/>
              </a:rPr>
              <a:t> Kamu kurum ve kuruluşları, </a:t>
            </a:r>
          </a:p>
          <a:p>
            <a:pPr algn="l">
              <a:lnSpc>
                <a:spcPct val="220000"/>
              </a:lnSpc>
              <a:buSzPct val="110000"/>
              <a:buFont typeface="Wingdings" pitchFamily="2" charset="2"/>
              <a:buChar char="v"/>
            </a:pPr>
            <a:r>
              <a:rPr lang="tr-TR" sz="1800" dirty="0" smtClean="0">
                <a:solidFill>
                  <a:schemeClr val="tx1"/>
                </a:solidFill>
                <a:latin typeface="+mj-lt"/>
              </a:rPr>
              <a:t>Sivil toplum kuruluşları, dernekler,  ticaret ve sanayi odaları,</a:t>
            </a:r>
          </a:p>
          <a:p>
            <a:pPr algn="l">
              <a:lnSpc>
                <a:spcPct val="220000"/>
              </a:lnSpc>
              <a:buSzPct val="110000"/>
              <a:buFont typeface="Wingdings" pitchFamily="2" charset="2"/>
              <a:buChar char="v"/>
            </a:pPr>
            <a:r>
              <a:rPr lang="tr-TR" sz="1800" dirty="0" smtClean="0">
                <a:solidFill>
                  <a:schemeClr val="tx1"/>
                </a:solidFill>
                <a:latin typeface="+mj-lt"/>
              </a:rPr>
              <a:t> Uluslararası örgütler, </a:t>
            </a:r>
          </a:p>
          <a:p>
            <a:pPr algn="l">
              <a:lnSpc>
                <a:spcPct val="220000"/>
              </a:lnSpc>
              <a:buSzPct val="110000"/>
              <a:buFont typeface="Wingdings" pitchFamily="2" charset="2"/>
              <a:buNone/>
            </a:pPr>
            <a:r>
              <a:rPr lang="tr-TR" sz="1800" dirty="0" smtClean="0">
                <a:solidFill>
                  <a:schemeClr val="tx1"/>
                </a:solidFill>
                <a:latin typeface="+mj-lt"/>
              </a:rPr>
              <a:t>    verilecek yetkiler ölçüsünde bu sistemden faydalanmaktadır.</a:t>
            </a:r>
            <a:endParaRPr lang="tr-TR" sz="1800" dirty="0">
              <a:solidFill>
                <a:schemeClr val="tx1"/>
              </a:solidFill>
              <a:latin typeface="+mj-lt"/>
            </a:endParaRPr>
          </a:p>
        </p:txBody>
      </p:sp>
      <p:sp>
        <p:nvSpPr>
          <p:cNvPr id="4" name="3 Slayt Numarası Yer Tutucusu"/>
          <p:cNvSpPr>
            <a:spLocks noGrp="1"/>
          </p:cNvSpPr>
          <p:nvPr>
            <p:ph type="sldNum" sz="quarter" idx="12"/>
          </p:nvPr>
        </p:nvSpPr>
        <p:spPr/>
        <p:txBody>
          <a:bodyPr/>
          <a:lstStyle/>
          <a:p>
            <a:fld id="{44C7C163-67D6-4C9C-8723-B0A284654E5E}" type="slidenum">
              <a:rPr lang="tr-TR" smtClean="0"/>
              <a:pPr/>
              <a:t>8</a:t>
            </a:fld>
            <a:endParaRPr lang="tr-TR"/>
          </a:p>
        </p:txBody>
      </p:sp>
    </p:spTree>
    <p:extLst>
      <p:ext uri="{BB962C8B-B14F-4D97-AF65-F5344CB8AC3E}">
        <p14:creationId xmlns="" xmlns:p14="http://schemas.microsoft.com/office/powerpoint/2010/main" val="42920715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80</a:t>
            </a:fld>
            <a:endParaRPr lang="tr-TR"/>
          </a:p>
        </p:txBody>
      </p:sp>
      <p:sp>
        <p:nvSpPr>
          <p:cNvPr id="4" name="3 Dikdörtgen"/>
          <p:cNvSpPr/>
          <p:nvPr/>
        </p:nvSpPr>
        <p:spPr>
          <a:xfrm>
            <a:off x="1760105" y="2780928"/>
            <a:ext cx="5949064" cy="1077218"/>
          </a:xfrm>
          <a:prstGeom prst="rect">
            <a:avLst/>
          </a:prstGeom>
        </p:spPr>
        <p:txBody>
          <a:bodyPr wrap="none">
            <a:spAutoFit/>
          </a:bodyPr>
          <a:lstStyle/>
          <a:p>
            <a:pPr lvl="0" algn="ctr">
              <a:spcBef>
                <a:spcPct val="0"/>
              </a:spcBef>
              <a:defRPr/>
            </a:pPr>
            <a:r>
              <a:rPr lang="tr-TR" sz="3200" dirty="0" smtClean="0">
                <a:solidFill>
                  <a:srgbClr val="FF0000"/>
                </a:solidFill>
                <a:effectLst>
                  <a:outerShdw blurRad="38100" dist="38100" dir="2700000" algn="tl">
                    <a:srgbClr val="000000">
                      <a:alpha val="43137"/>
                    </a:srgbClr>
                  </a:outerShdw>
                </a:effectLst>
              </a:rPr>
              <a:t>61 </a:t>
            </a:r>
            <a:r>
              <a:rPr lang="tr-TR" sz="3200" dirty="0" err="1" smtClean="0">
                <a:solidFill>
                  <a:srgbClr val="FF0000"/>
                </a:solidFill>
                <a:effectLst>
                  <a:outerShdw blurRad="38100" dist="38100" dir="2700000" algn="tl">
                    <a:srgbClr val="000000">
                      <a:alpha val="43137"/>
                    </a:srgbClr>
                  </a:outerShdw>
                </a:effectLst>
              </a:rPr>
              <a:t>Nolu</a:t>
            </a:r>
            <a:r>
              <a:rPr lang="tr-TR" sz="3200" dirty="0" smtClean="0">
                <a:solidFill>
                  <a:srgbClr val="FF0000"/>
                </a:solidFill>
                <a:effectLst>
                  <a:outerShdw blurRad="38100" dist="38100" dir="2700000" algn="tl">
                    <a:srgbClr val="000000">
                      <a:alpha val="43137"/>
                    </a:srgbClr>
                  </a:outerShdw>
                </a:effectLst>
              </a:rPr>
              <a:t> Eylem Planı</a:t>
            </a:r>
          </a:p>
          <a:p>
            <a:pPr lvl="0" algn="ctr">
              <a:spcBef>
                <a:spcPct val="0"/>
              </a:spcBef>
              <a:defRPr/>
            </a:pPr>
            <a:r>
              <a:rPr lang="tr-TR" sz="3200" dirty="0" smtClean="0">
                <a:solidFill>
                  <a:srgbClr val="FF0000"/>
                </a:solidFill>
                <a:effectLst>
                  <a:outerShdw blurRad="38100" dist="38100" dir="2700000" algn="tl">
                    <a:srgbClr val="000000">
                      <a:alpha val="43137"/>
                    </a:srgbClr>
                  </a:outerShdw>
                </a:effectLst>
              </a:rPr>
              <a:t> </a:t>
            </a:r>
            <a:r>
              <a:rPr lang="tr-TR" sz="3200" dirty="0" smtClean="0">
                <a:solidFill>
                  <a:srgbClr val="FF0000"/>
                </a:solidFill>
                <a:effectLst>
                  <a:outerShdw blurRad="38100" dist="38100" dir="2700000" algn="tl">
                    <a:srgbClr val="000000">
                      <a:alpha val="43137"/>
                    </a:srgbClr>
                  </a:outerShdw>
                </a:effectLst>
              </a:rPr>
              <a:t>“Ulaştırma </a:t>
            </a:r>
            <a:r>
              <a:rPr lang="tr-TR" sz="3200" dirty="0" smtClean="0">
                <a:solidFill>
                  <a:srgbClr val="FF0000"/>
                </a:solidFill>
                <a:effectLst>
                  <a:outerShdw blurRad="38100" dist="38100" dir="2700000" algn="tl">
                    <a:srgbClr val="000000">
                      <a:alpha val="43137"/>
                    </a:srgbClr>
                  </a:outerShdw>
                </a:effectLst>
              </a:rPr>
              <a:t>Talep Yönetim </a:t>
            </a:r>
            <a:r>
              <a:rPr lang="tr-TR" sz="3200" dirty="0" smtClean="0">
                <a:solidFill>
                  <a:srgbClr val="FF0000"/>
                </a:solidFill>
                <a:effectLst>
                  <a:outerShdw blurRad="38100" dist="38100" dir="2700000" algn="tl">
                    <a:srgbClr val="000000">
                      <a:alpha val="43137"/>
                    </a:srgbClr>
                  </a:outerShdw>
                </a:effectLst>
              </a:rPr>
              <a:t>Sistemi”</a:t>
            </a:r>
            <a:endParaRPr lang="tr-TR" sz="32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81</a:t>
            </a:fld>
            <a:endParaRPr lang="tr-TR"/>
          </a:p>
        </p:txBody>
      </p:sp>
      <p:sp>
        <p:nvSpPr>
          <p:cNvPr id="4" name="Başlık 1"/>
          <p:cNvSpPr txBox="1">
            <a:spLocks/>
          </p:cNvSpPr>
          <p:nvPr/>
        </p:nvSpPr>
        <p:spPr>
          <a:xfrm>
            <a:off x="611560" y="188640"/>
            <a:ext cx="8208912"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61 </a:t>
            </a:r>
            <a:r>
              <a:rPr kumimoji="0" lang="tr-TR" sz="280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Nolu</a:t>
            </a:r>
            <a:r>
              <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Eylem Planı - Ulaştırma Talep Yönetim Sistemi</a:t>
            </a:r>
            <a:endParaRPr kumimoji="0" lang="tr-TR" sz="28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5" name="Alt Başlık 2"/>
          <p:cNvSpPr txBox="1">
            <a:spLocks/>
          </p:cNvSpPr>
          <p:nvPr/>
        </p:nvSpPr>
        <p:spPr>
          <a:xfrm>
            <a:off x="755576" y="1124744"/>
            <a:ext cx="7344816" cy="5040560"/>
          </a:xfrm>
          <a:prstGeom prst="rect">
            <a:avLst/>
          </a:prstGeom>
        </p:spPr>
        <p:txBody>
          <a:bodyPr>
            <a:normAutofit fontScale="55000" lnSpcReduction="20000"/>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tr-TR" sz="3300" b="1" i="0" strike="noStrike" kern="1200" cap="none" spc="0" normalizeH="0" baseline="0" noProof="0" dirty="0" smtClean="0">
                <a:ln>
                  <a:noFill/>
                </a:ln>
                <a:solidFill>
                  <a:srgbClr val="FF0000"/>
                </a:solidFill>
                <a:effectLst/>
                <a:uLnTx/>
                <a:uFillTx/>
                <a:latin typeface="+mn-lt"/>
                <a:ea typeface="+mn-ea"/>
                <a:cs typeface="+mn-cs"/>
              </a:rPr>
              <a:t>Amaç</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300" b="1" i="0" u="sng" strike="noStrike" kern="1200" cap="none" spc="0" normalizeH="0" baseline="0" noProof="0" dirty="0" smtClean="0">
              <a:ln>
                <a:noFill/>
              </a:ln>
              <a:solidFill>
                <a:srgbClr val="FF0000"/>
              </a:solidFill>
              <a:effectLst/>
              <a:uLnTx/>
              <a:uFillTx/>
              <a:latin typeface="+mn-lt"/>
              <a:ea typeface="+mn-ea"/>
              <a:cs typeface="+mn-cs"/>
            </a:endParaRPr>
          </a:p>
          <a:p>
            <a:pPr marL="0" marR="0" lvl="2" indent="-342900" algn="just" defTabSz="914400" rtl="0" eaLnBrk="1" fontAlgn="auto" latinLnBrk="0" hangingPunct="1">
              <a:lnSpc>
                <a:spcPct val="100000"/>
              </a:lnSpc>
              <a:spcBef>
                <a:spcPct val="20000"/>
              </a:spcBef>
              <a:spcAft>
                <a:spcPts val="0"/>
              </a:spcAft>
              <a:buClrTx/>
              <a:buSzTx/>
              <a:tabLst/>
              <a:defRPr/>
            </a:pPr>
            <a:r>
              <a:rPr kumimoji="0" lang="tr-TR" sz="3300" b="0" i="0" u="none" strike="noStrike" kern="1200" cap="none" spc="0" normalizeH="0" baseline="0" noProof="0" dirty="0" smtClean="0">
                <a:ln>
                  <a:noFill/>
                </a:ln>
                <a:solidFill>
                  <a:schemeClr val="tx1"/>
                </a:solidFill>
                <a:effectLst/>
                <a:uLnTx/>
                <a:uFillTx/>
                <a:latin typeface="+mn-lt"/>
                <a:ea typeface="+mn-ea"/>
                <a:cs typeface="+mn-cs"/>
              </a:rPr>
              <a:t>Ulaşımda yoğunluğun engellenmesi ve mevcut altyapının etkin kullanılabilmesi için yeni teknolojilerden faydalanarak ulaşım talebinin yönetilmesine yönelik uygulamalar gerçekleştirilmesidir. </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3300" b="1" i="0" strike="noStrike" kern="1200" cap="none" spc="0" normalizeH="0" baseline="0" noProof="0" dirty="0" smtClean="0">
                <a:ln>
                  <a:noFill/>
                </a:ln>
                <a:solidFill>
                  <a:srgbClr val="FF0000"/>
                </a:solidFill>
                <a:effectLst/>
                <a:uLnTx/>
                <a:uFillTx/>
                <a:latin typeface="+mn-lt"/>
                <a:ea typeface="+mn-ea"/>
                <a:cs typeface="+mn-cs"/>
              </a:rPr>
              <a:t>Proje Kapsamında Yapılacaklar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300" b="1" i="0" u="sng"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3300" b="0" i="0" u="none" strike="noStrike" kern="1200" cap="none" spc="0" normalizeH="0" baseline="0" noProof="0" dirty="0" smtClean="0">
                <a:ln>
                  <a:noFill/>
                </a:ln>
                <a:solidFill>
                  <a:schemeClr val="tx1"/>
                </a:solidFill>
                <a:effectLst/>
                <a:uLnTx/>
                <a:uFillTx/>
                <a:latin typeface="+mn-lt"/>
                <a:ea typeface="+mn-ea"/>
                <a:cs typeface="+mn-cs"/>
              </a:rPr>
              <a:t>Şehirlerarası ve </a:t>
            </a:r>
            <a:r>
              <a:rPr kumimoji="0" lang="tr-TR" sz="3300" b="0" i="0" u="none" strike="noStrike" kern="1200" cap="none" spc="0" normalizeH="0" baseline="0" noProof="0" dirty="0" err="1" smtClean="0">
                <a:ln>
                  <a:noFill/>
                </a:ln>
                <a:solidFill>
                  <a:schemeClr val="tx1"/>
                </a:solidFill>
                <a:effectLst/>
                <a:uLnTx/>
                <a:uFillTx/>
                <a:latin typeface="+mn-lt"/>
                <a:ea typeface="+mn-ea"/>
                <a:cs typeface="+mn-cs"/>
              </a:rPr>
              <a:t>şehiriçi</a:t>
            </a:r>
            <a:r>
              <a:rPr kumimoji="0" lang="tr-TR" sz="3300" b="0" i="0" u="none" strike="noStrike" kern="1200" cap="none" spc="0" normalizeH="0" baseline="0" noProof="0" dirty="0" smtClean="0">
                <a:ln>
                  <a:noFill/>
                </a:ln>
                <a:solidFill>
                  <a:schemeClr val="tx1"/>
                </a:solidFill>
                <a:effectLst/>
                <a:uLnTx/>
                <a:uFillTx/>
                <a:latin typeface="+mn-lt"/>
                <a:ea typeface="+mn-ea"/>
                <a:cs typeface="+mn-cs"/>
              </a:rPr>
              <a:t> farklı ulaşım </a:t>
            </a:r>
            <a:r>
              <a:rPr kumimoji="0" lang="tr-TR" sz="3300" b="0" i="0" u="none" strike="noStrike" kern="1200" cap="none" spc="0" normalizeH="0" baseline="0" noProof="0" dirty="0" err="1" smtClean="0">
                <a:ln>
                  <a:noFill/>
                </a:ln>
                <a:solidFill>
                  <a:schemeClr val="tx1"/>
                </a:solidFill>
                <a:effectLst/>
                <a:uLnTx/>
                <a:uFillTx/>
                <a:latin typeface="+mn-lt"/>
                <a:ea typeface="+mn-ea"/>
                <a:cs typeface="+mn-cs"/>
              </a:rPr>
              <a:t>modlarına</a:t>
            </a:r>
            <a:r>
              <a:rPr kumimoji="0" lang="tr-TR" sz="3300" b="0" i="0" u="none" strike="noStrike" kern="1200" cap="none" spc="0" normalizeH="0" baseline="0" noProof="0" dirty="0" smtClean="0">
                <a:ln>
                  <a:noFill/>
                </a:ln>
                <a:solidFill>
                  <a:schemeClr val="tx1"/>
                </a:solidFill>
                <a:effectLst/>
                <a:uLnTx/>
                <a:uFillTx/>
                <a:latin typeface="+mn-lt"/>
                <a:ea typeface="+mn-ea"/>
                <a:cs typeface="+mn-cs"/>
              </a:rPr>
              <a:t> yönelik ihtiyaçlar, alışkanlıklar ve eğilimler ile hava ve ses kirliliği gibi çevresel faktörlerin belirlenmesinde ve buna bağlı politikalar geliştirilmesinde faydalanılması için </a:t>
            </a:r>
            <a:r>
              <a:rPr kumimoji="0" lang="tr-TR" sz="3300" b="1" i="0" u="none" strike="noStrike" kern="1200" cap="none" spc="0" normalizeH="0" baseline="0" noProof="0" dirty="0" smtClean="0">
                <a:ln>
                  <a:noFill/>
                </a:ln>
                <a:solidFill>
                  <a:schemeClr val="tx1"/>
                </a:solidFill>
                <a:effectLst/>
                <a:uLnTx/>
                <a:uFillTx/>
                <a:latin typeface="+mn-lt"/>
                <a:ea typeface="+mn-ea"/>
                <a:cs typeface="+mn-cs"/>
              </a:rPr>
              <a:t>veriye dayalı karar destek sistemleri kurulacaktır.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3300" b="0" i="0" u="none" strike="noStrike" kern="1200" cap="none" spc="0" normalizeH="0" baseline="0" noProof="0" dirty="0" smtClean="0">
                <a:ln>
                  <a:noFill/>
                </a:ln>
                <a:solidFill>
                  <a:schemeClr val="tx1"/>
                </a:solidFill>
                <a:effectLst/>
                <a:uLnTx/>
                <a:uFillTx/>
                <a:latin typeface="+mn-lt"/>
                <a:ea typeface="+mn-ea"/>
                <a:cs typeface="+mn-cs"/>
              </a:rPr>
              <a:t>Ulaştırma talebinin yönlendirilmesine bilgi ve iletişim teknolojileri kullanılarak farklı kanallar üzerinden (İnternet, mobil, elektronik levhalar) </a:t>
            </a:r>
            <a:r>
              <a:rPr kumimoji="0" lang="tr-TR" sz="3300" b="1" i="0" u="none" strike="noStrike" kern="1200" cap="none" spc="0" normalizeH="0" baseline="0" noProof="0" dirty="0" smtClean="0">
                <a:ln>
                  <a:noFill/>
                </a:ln>
                <a:solidFill>
                  <a:schemeClr val="tx1"/>
                </a:solidFill>
                <a:effectLst/>
                <a:uLnTx/>
                <a:uFillTx/>
                <a:latin typeface="+mn-lt"/>
                <a:ea typeface="+mn-ea"/>
                <a:cs typeface="+mn-cs"/>
              </a:rPr>
              <a:t>yolcu ve sürücü bilgilendirme sistemleri kurulacaktır.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tr-TR" sz="3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3300" b="0" i="0" u="none" strike="noStrike" kern="1200" cap="none" spc="0" normalizeH="0" baseline="0" noProof="0" dirty="0" smtClean="0">
                <a:ln>
                  <a:noFill/>
                </a:ln>
                <a:solidFill>
                  <a:schemeClr val="tx1"/>
                </a:solidFill>
                <a:effectLst/>
                <a:uLnTx/>
                <a:uFillTx/>
                <a:latin typeface="+mn-lt"/>
                <a:ea typeface="+mn-ea"/>
                <a:cs typeface="+mn-cs"/>
              </a:rPr>
              <a:t>Özel sektörle yapılacak işbirlikleri çerçevesinde </a:t>
            </a:r>
            <a:r>
              <a:rPr kumimoji="0" lang="tr-TR" sz="3300" b="1" i="0" u="none" strike="noStrike" kern="1200" cap="none" spc="0" normalizeH="0" baseline="0" noProof="0" dirty="0" smtClean="0">
                <a:ln>
                  <a:noFill/>
                </a:ln>
                <a:solidFill>
                  <a:schemeClr val="tx1"/>
                </a:solidFill>
                <a:effectLst/>
                <a:uLnTx/>
                <a:uFillTx/>
                <a:latin typeface="+mn-lt"/>
                <a:ea typeface="+mn-ea"/>
                <a:cs typeface="+mn-cs"/>
              </a:rPr>
              <a:t>ulaştırma ihtiyaçlarına yönelik veri ve bilgi paylaşımı sağlanacaktır.</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82</a:t>
            </a:fld>
            <a:endParaRPr lang="tr-TR"/>
          </a:p>
        </p:txBody>
      </p:sp>
      <p:sp>
        <p:nvSpPr>
          <p:cNvPr id="6" name="İçerik Yer Tutucusu 2"/>
          <p:cNvSpPr txBox="1">
            <a:spLocks/>
          </p:cNvSpPr>
          <p:nvPr/>
        </p:nvSpPr>
        <p:spPr>
          <a:xfrm>
            <a:off x="714348" y="1196752"/>
            <a:ext cx="8054804" cy="5328592"/>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1800" b="1" i="0" strike="noStrike" kern="1200" cap="none" spc="0" normalizeH="0" baseline="0" noProof="0" dirty="0" smtClean="0">
                <a:ln>
                  <a:noFill/>
                </a:ln>
                <a:solidFill>
                  <a:srgbClr val="FF0000"/>
                </a:solidFill>
                <a:effectLst/>
                <a:uLnTx/>
                <a:uFillTx/>
                <a:latin typeface="+mn-lt"/>
                <a:ea typeface="+mn-ea"/>
                <a:cs typeface="+mn-cs"/>
              </a:rPr>
              <a:t> Beklenen Faydalar</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sng"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Mevcut ulaştırma altyapısı kullanılarak ulaşım talebinin etkin bir şekilde dağıtılması, trafik sıkışıklığını engellemenin yanı sıra olumsuz çevresel etkilerinin de (hava kirliliği, ses kirliliği, vb) azalmasını sağlayacaktır.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Ana arterlerdeki ve şehirler arası yollardaki talebin elde edilen verilere dayalı şekilde değerlendirilmesiyle etkin yol ücretlendirme politikaları oluşturulabilecektir.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Kentlerde trafik talep yönetiminde işverenlerle işbirliği önem taşımaktadır. Çalışanların ulaşım taleplerinin toplulaştırılması ve etkili olabilecek teşvik mekanizmalarının kurulabilmesi için bu konuda bilgi paylaşımı önem taşımaktadır. Bilgi ve iletişim teknolojilerinin de kullanılmasıyla kurulacak işbirliği sistemleri; hem işverenlere, hem çalışanlara, hem de kent sakinlerinin tamamına fayda sağlayacaktır. </a:t>
            </a:r>
          </a:p>
        </p:txBody>
      </p:sp>
      <p:sp>
        <p:nvSpPr>
          <p:cNvPr id="9" name="Başlık 1"/>
          <p:cNvSpPr txBox="1">
            <a:spLocks/>
          </p:cNvSpPr>
          <p:nvPr/>
        </p:nvSpPr>
        <p:spPr>
          <a:xfrm>
            <a:off x="611560" y="188640"/>
            <a:ext cx="8208912"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61 </a:t>
            </a:r>
            <a:r>
              <a:rPr kumimoji="0" lang="tr-TR" sz="280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Nolu</a:t>
            </a:r>
            <a:r>
              <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Eylem Planı - Ulaştırma Talep Yönetim Sistemi</a:t>
            </a:r>
            <a:endParaRPr kumimoji="0" lang="tr-TR" sz="28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83</a:t>
            </a:fld>
            <a:endParaRPr lang="tr-TR"/>
          </a:p>
        </p:txBody>
      </p:sp>
      <p:sp>
        <p:nvSpPr>
          <p:cNvPr id="5" name="İçerik Yer Tutucusu 2"/>
          <p:cNvSpPr txBox="1">
            <a:spLocks/>
          </p:cNvSpPr>
          <p:nvPr/>
        </p:nvSpPr>
        <p:spPr>
          <a:xfrm>
            <a:off x="467544" y="1340768"/>
            <a:ext cx="8229600" cy="4608512"/>
          </a:xfrm>
          <a:prstGeom prst="rect">
            <a:avLst/>
          </a:prstGeom>
        </p:spPr>
        <p:txBody>
          <a:bodyPr>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b="1" i="0" strike="noStrike" kern="1200" cap="none" spc="0" normalizeH="0" baseline="0" noProof="0" dirty="0" smtClean="0">
                <a:ln>
                  <a:noFill/>
                </a:ln>
                <a:solidFill>
                  <a:srgbClr val="FF0000"/>
                </a:solidFill>
                <a:effectLst/>
                <a:uLnTx/>
                <a:uFillTx/>
                <a:latin typeface="+mn-lt"/>
                <a:ea typeface="+mn-ea"/>
                <a:cs typeface="+mn-cs"/>
              </a:rPr>
              <a:t>Çalışmalarda Mevcut Durum</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1" i="0" strike="noStrike" kern="1200" cap="none" spc="0" normalizeH="0" baseline="0" noProof="0" dirty="0" smtClean="0">
              <a:ln>
                <a:noFill/>
              </a:ln>
              <a:solidFill>
                <a:srgbClr val="FF0000"/>
              </a:solidFill>
              <a:effectLst/>
              <a:uLnTx/>
              <a:uFillTx/>
              <a:latin typeface="+mn-lt"/>
              <a:ea typeface="+mn-ea"/>
              <a:cs typeface="+mn-cs"/>
            </a:endParaRPr>
          </a:p>
          <a:p>
            <a:pPr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Ulaştırma Talep Yönetim Sistemi’nin e-Devlet dönüşüm sürecinde </a:t>
            </a:r>
            <a:r>
              <a:rPr lang="tr-TR" dirty="0" smtClean="0"/>
              <a:t> </a:t>
            </a:r>
            <a:r>
              <a:rPr kumimoji="0" lang="tr-TR" b="0" i="0" u="none" strike="noStrike" kern="1200" cap="none" spc="0" normalizeH="0" baseline="0" noProof="0" dirty="0" smtClean="0">
                <a:ln>
                  <a:noFill/>
                </a:ln>
                <a:solidFill>
                  <a:schemeClr val="tx1"/>
                </a:solidFill>
                <a:effectLst/>
                <a:uLnTx/>
                <a:uFillTx/>
                <a:latin typeface="+mn-lt"/>
                <a:ea typeface="+mn-ea"/>
                <a:cs typeface="+mn-cs"/>
              </a:rPr>
              <a:t>planlanması, tasarlanması ve projelendirilmesi amacıyla Bakanlığımız </a:t>
            </a:r>
            <a:r>
              <a:rPr kumimoji="0" lang="tr-TR" b="0" i="0" u="none" strike="noStrike" kern="1200" cap="none" spc="0" normalizeH="0" noProof="0" dirty="0" smtClean="0">
                <a:ln>
                  <a:noFill/>
                </a:ln>
                <a:solidFill>
                  <a:schemeClr val="tx1"/>
                </a:solidFill>
                <a:effectLst/>
                <a:uLnTx/>
                <a:uFillTx/>
                <a:latin typeface="+mn-lt"/>
                <a:ea typeface="+mn-ea"/>
                <a:cs typeface="+mn-cs"/>
              </a:rPr>
              <a:t> </a:t>
            </a:r>
            <a:r>
              <a:rPr kumimoji="0" lang="tr-TR" b="0" i="0" u="none" strike="noStrike" kern="1200" cap="none" spc="0" normalizeH="0" baseline="0" noProof="0" dirty="0" smtClean="0">
                <a:ln>
                  <a:noFill/>
                </a:ln>
                <a:solidFill>
                  <a:schemeClr val="tx1"/>
                </a:solidFill>
                <a:effectLst/>
                <a:uLnTx/>
                <a:uFillTx/>
                <a:latin typeface="+mn-lt"/>
                <a:ea typeface="+mn-ea"/>
                <a:cs typeface="+mn-cs"/>
              </a:rPr>
              <a:t>tarafından fizibilite hazırlanması işi gerçekleştirilmiştir.</a:t>
            </a:r>
          </a:p>
          <a:p>
            <a:pPr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Fizibilite </a:t>
            </a:r>
            <a:r>
              <a:rPr kumimoji="0" lang="tr-TR" b="0" i="0" u="none" strike="noStrike" kern="1200" cap="none" spc="0" normalizeH="0" baseline="0" noProof="0" dirty="0" smtClean="0">
                <a:ln>
                  <a:noFill/>
                </a:ln>
                <a:solidFill>
                  <a:schemeClr val="tx1"/>
                </a:solidFill>
                <a:effectLst/>
                <a:uLnTx/>
                <a:uFillTx/>
                <a:latin typeface="+mn-lt"/>
                <a:ea typeface="+mn-ea"/>
                <a:cs typeface="+mn-cs"/>
              </a:rPr>
              <a:t>kapsamında Bakanlığımızın ilgili kurum ve kuruluşları, yerel</a:t>
            </a:r>
            <a:r>
              <a:rPr kumimoji="0" lang="tr-TR" b="0" i="0" u="none" strike="noStrike" kern="1200" cap="none" spc="0" normalizeH="0" noProof="0" dirty="0" smtClean="0">
                <a:ln>
                  <a:noFill/>
                </a:ln>
                <a:solidFill>
                  <a:schemeClr val="tx1"/>
                </a:solidFill>
                <a:effectLst/>
                <a:uLnTx/>
                <a:uFillTx/>
                <a:latin typeface="+mn-lt"/>
                <a:ea typeface="+mn-ea"/>
                <a:cs typeface="+mn-cs"/>
              </a:rPr>
              <a:t> </a:t>
            </a:r>
            <a:r>
              <a:rPr kumimoji="0" lang="tr-TR" b="0" i="0" u="none" strike="noStrike" kern="1200" cap="none" spc="0" normalizeH="0" baseline="0" noProof="0" dirty="0" smtClean="0">
                <a:ln>
                  <a:noFill/>
                </a:ln>
                <a:solidFill>
                  <a:schemeClr val="tx1"/>
                </a:solidFill>
                <a:effectLst/>
                <a:uLnTx/>
                <a:uFillTx/>
                <a:latin typeface="+mn-lt"/>
                <a:ea typeface="+mn-ea"/>
                <a:cs typeface="+mn-cs"/>
              </a:rPr>
              <a:t>yönetimler, Mahalli İdareler Genel Müdürlüğü ve Emniyet Genel Müdürlüğünün proje kapsamına giren çalışmaları ve sistemleri incelenmiştir.</a:t>
            </a:r>
          </a:p>
          <a:p>
            <a:pPr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Diğer </a:t>
            </a:r>
            <a:r>
              <a:rPr kumimoji="0" lang="tr-TR" b="0" i="0" u="none" strike="noStrike" kern="1200" cap="none" spc="0" normalizeH="0" baseline="0" noProof="0" dirty="0" smtClean="0">
                <a:ln>
                  <a:noFill/>
                </a:ln>
                <a:solidFill>
                  <a:schemeClr val="tx1"/>
                </a:solidFill>
                <a:effectLst/>
                <a:uLnTx/>
                <a:uFillTx/>
                <a:latin typeface="+mn-lt"/>
                <a:ea typeface="+mn-ea"/>
                <a:cs typeface="+mn-cs"/>
              </a:rPr>
              <a:t>ülkelerdeki başarılı UTYS projeleri ve ülkemizde uygulanabilirlikleri araştırılmıştır.</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Başlık 1"/>
          <p:cNvSpPr txBox="1">
            <a:spLocks/>
          </p:cNvSpPr>
          <p:nvPr/>
        </p:nvSpPr>
        <p:spPr>
          <a:xfrm>
            <a:off x="395536" y="332656"/>
            <a:ext cx="8208912"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61 </a:t>
            </a:r>
            <a:r>
              <a:rPr kumimoji="0" lang="tr-TR" sz="280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Nolu</a:t>
            </a:r>
            <a:r>
              <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Eylem Planı - Ulaştırma Talep Yönetim Sistemi</a:t>
            </a:r>
            <a:endParaRPr kumimoji="0" lang="tr-TR" sz="28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84</a:t>
            </a:fld>
            <a:endParaRPr lang="tr-TR"/>
          </a:p>
        </p:txBody>
      </p:sp>
      <p:sp>
        <p:nvSpPr>
          <p:cNvPr id="5" name="İçerik Yer Tutucusu 2"/>
          <p:cNvSpPr txBox="1">
            <a:spLocks/>
          </p:cNvSpPr>
          <p:nvPr/>
        </p:nvSpPr>
        <p:spPr>
          <a:xfrm>
            <a:off x="323528" y="1340768"/>
            <a:ext cx="5184576" cy="475252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b="1" i="0" strike="noStrike" kern="1200" cap="none" spc="0" normalizeH="0" baseline="0" noProof="0" dirty="0" smtClean="0">
                <a:ln>
                  <a:noFill/>
                </a:ln>
                <a:solidFill>
                  <a:srgbClr val="FF0000"/>
                </a:solidFill>
                <a:effectLst/>
                <a:uLnTx/>
                <a:uFillTx/>
                <a:latin typeface="+mn-lt"/>
                <a:ea typeface="+mn-ea"/>
                <a:cs typeface="+mn-cs"/>
              </a:rPr>
              <a:t>UTYS Kapsamında İncelenen Kurum/Kuruluşlar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b="0" i="0" u="sng"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Karayolları Genel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Müd</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Sivil Havacılık Genel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Müd</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Devlet Hava Meydanları İşletmesi Gen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Müd</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TCDD</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Deniz Ticareti Genel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Müd</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Deniz ve İç Sular Genel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Müd</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Tersaneler ve Kıyı Yapıları Genel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Müd</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Altyapı Yatırımları Genel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Müd</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Emniyet Genel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Müd</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Mahalli İdareler Genel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Müd</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İstanbul BŞB.</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İzmir BŞB.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İçerik Yer Tutucusu 2"/>
          <p:cNvSpPr txBox="1">
            <a:spLocks/>
          </p:cNvSpPr>
          <p:nvPr/>
        </p:nvSpPr>
        <p:spPr>
          <a:xfrm>
            <a:off x="5652120" y="1340768"/>
            <a:ext cx="2880320" cy="42484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b="1" i="0" strike="noStrike" kern="1200" cap="none" spc="0" normalizeH="0" baseline="0" noProof="0" dirty="0" smtClean="0">
                <a:ln>
                  <a:noFill/>
                </a:ln>
                <a:solidFill>
                  <a:srgbClr val="FF0000"/>
                </a:solidFill>
                <a:effectLst/>
                <a:uLnTx/>
                <a:uFillTx/>
                <a:latin typeface="+mn-lt"/>
                <a:ea typeface="+mn-ea"/>
                <a:cs typeface="+mn-cs"/>
              </a:rPr>
              <a:t>İncelenen Ülke Örnekleri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b="0" i="0" u="sng"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Kanada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Almanya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Hindistan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İngiltere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Singapur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tr-TR" dirty="0" smtClean="0"/>
              <a:t>Çin</a:t>
            </a:r>
            <a:endParaRPr kumimoji="0" lang="tr-TR"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Başlık 1"/>
          <p:cNvSpPr txBox="1">
            <a:spLocks/>
          </p:cNvSpPr>
          <p:nvPr/>
        </p:nvSpPr>
        <p:spPr>
          <a:xfrm>
            <a:off x="179512" y="332656"/>
            <a:ext cx="8208912"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61 </a:t>
            </a:r>
            <a:r>
              <a:rPr kumimoji="0" lang="tr-TR" sz="280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Nolu</a:t>
            </a:r>
            <a:r>
              <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Eylem Planı - Ulaştırma Talep Yönetim Sistemi</a:t>
            </a:r>
            <a:endParaRPr kumimoji="0" lang="tr-TR" sz="28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85</a:t>
            </a:fld>
            <a:endParaRPr lang="tr-TR"/>
          </a:p>
        </p:txBody>
      </p:sp>
      <p:sp>
        <p:nvSpPr>
          <p:cNvPr id="5" name="İçerik Yer Tutucusu 2"/>
          <p:cNvSpPr txBox="1">
            <a:spLocks/>
          </p:cNvSpPr>
          <p:nvPr/>
        </p:nvSpPr>
        <p:spPr>
          <a:xfrm>
            <a:off x="467544" y="1431586"/>
            <a:ext cx="8229600" cy="4157654"/>
          </a:xfrm>
          <a:prstGeom prst="rect">
            <a:avLst/>
          </a:prstGeom>
        </p:spPr>
        <p:txBody>
          <a:bodyPr>
            <a:noAutofit/>
          </a:bodyPr>
          <a:lstStyle/>
          <a:p>
            <a:pPr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b="1" i="0" strike="noStrike" kern="1200" cap="none" spc="0" normalizeH="0" baseline="0" noProof="0" dirty="0" smtClean="0">
                <a:ln>
                  <a:noFill/>
                </a:ln>
                <a:solidFill>
                  <a:srgbClr val="FF0000"/>
                </a:solidFill>
                <a:effectLst/>
                <a:uLnTx/>
                <a:uFillTx/>
                <a:latin typeface="+mn-lt"/>
                <a:ea typeface="+mn-ea"/>
                <a:cs typeface="+mn-cs"/>
              </a:rPr>
              <a:t>Projenin Yol Haritası</a:t>
            </a:r>
          </a:p>
          <a:p>
            <a:pPr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b="0" i="0" u="sng" strike="noStrike" kern="1200" cap="none" spc="0" normalizeH="0" baseline="0" noProof="0" dirty="0" smtClean="0">
              <a:ln>
                <a:noFill/>
              </a:ln>
              <a:solidFill>
                <a:srgbClr val="FF0000"/>
              </a:solidFill>
              <a:effectLst/>
              <a:uLnTx/>
              <a:uFillTx/>
              <a:latin typeface="+mn-lt"/>
              <a:ea typeface="+mn-ea"/>
              <a:cs typeface="+mn-cs"/>
            </a:endParaRPr>
          </a:p>
          <a:p>
            <a:pPr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Ulaştırma Ana Plan Stratejisinin en önemli girdilerinden biri UTYS diğeri de Akıllı Ulaştırma Sistemleridir.</a:t>
            </a:r>
          </a:p>
          <a:p>
            <a:pPr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Bu </a:t>
            </a:r>
            <a:r>
              <a:rPr kumimoji="0" lang="tr-TR" b="0" i="0" u="none" strike="noStrike" kern="1200" cap="none" spc="0" normalizeH="0" baseline="0" noProof="0" dirty="0" smtClean="0">
                <a:ln>
                  <a:noFill/>
                </a:ln>
                <a:solidFill>
                  <a:schemeClr val="tx1"/>
                </a:solidFill>
                <a:effectLst/>
                <a:uLnTx/>
                <a:uFillTx/>
                <a:latin typeface="+mn-lt"/>
                <a:ea typeface="+mn-ea"/>
                <a:cs typeface="+mn-cs"/>
              </a:rPr>
              <a:t>kapsamda UTYS için Akıllı Ulaştırma sisteminin ve buradan elde edilecek bilgilerin karar destek sistemleri ile etkili bir şekilde kullanılmasını sağlayacak yöntemler oluşturulacaktır</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endParaRPr kumimoji="0" lang="tr-TR" b="0" i="0" u="none" strike="noStrike" kern="1200" cap="none" spc="0" normalizeH="0" baseline="0" noProof="0" dirty="0" smtClean="0">
              <a:ln>
                <a:noFill/>
              </a:ln>
              <a:solidFill>
                <a:schemeClr val="tx1"/>
              </a:solidFill>
              <a:effectLst/>
              <a:uLnTx/>
              <a:uFillTx/>
              <a:latin typeface="+mn-lt"/>
              <a:ea typeface="+mn-ea"/>
              <a:cs typeface="+mn-cs"/>
            </a:endParaRPr>
          </a:p>
          <a:p>
            <a:pPr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Ulaştırma Ana Planı ve Akıllı Ulaştırma Sistemleri Strateji Belgesinin hazırlanması ile bundan sonraki çalışmalar için yol haritası belirlenecektir.</a:t>
            </a:r>
          </a:p>
          <a:p>
            <a:pPr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7" name="Başlık 1"/>
          <p:cNvSpPr txBox="1">
            <a:spLocks/>
          </p:cNvSpPr>
          <p:nvPr/>
        </p:nvSpPr>
        <p:spPr>
          <a:xfrm>
            <a:off x="323528" y="404664"/>
            <a:ext cx="8208912"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61 </a:t>
            </a:r>
            <a:r>
              <a:rPr kumimoji="0" lang="tr-TR" sz="280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Nolu</a:t>
            </a:r>
            <a:r>
              <a:rPr kumimoji="0" lang="tr-TR"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Eylem Planı - Ulaştırma Talep Yönetim Sistemi</a:t>
            </a:r>
            <a:endParaRPr kumimoji="0" lang="tr-TR" sz="28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86</a:t>
            </a:fld>
            <a:endParaRPr lang="tr-TR"/>
          </a:p>
        </p:txBody>
      </p:sp>
      <p:sp>
        <p:nvSpPr>
          <p:cNvPr id="4" name="3 Dikdörtgen"/>
          <p:cNvSpPr/>
          <p:nvPr/>
        </p:nvSpPr>
        <p:spPr>
          <a:xfrm>
            <a:off x="107504" y="2636912"/>
            <a:ext cx="8892480" cy="1175706"/>
          </a:xfrm>
          <a:prstGeom prst="rect">
            <a:avLst/>
          </a:prstGeom>
        </p:spPr>
        <p:txBody>
          <a:bodyPr wrap="square">
            <a:spAutoFit/>
          </a:bodyPr>
          <a:lstStyle/>
          <a:p>
            <a:pPr lvl="0" algn="ctr">
              <a:lnSpc>
                <a:spcPct val="110000"/>
              </a:lnSpc>
              <a:spcBef>
                <a:spcPct val="0"/>
              </a:spcBef>
              <a:defRPr/>
            </a:pPr>
            <a:r>
              <a:rPr lang="tr-TR" sz="3200" dirty="0" smtClean="0">
                <a:solidFill>
                  <a:srgbClr val="FF0000"/>
                </a:solidFill>
                <a:effectLst>
                  <a:outerShdw blurRad="38100" dist="38100" dir="2700000" algn="tl">
                    <a:srgbClr val="000000">
                      <a:alpha val="43137"/>
                    </a:srgbClr>
                  </a:outerShdw>
                </a:effectLst>
              </a:rPr>
              <a:t>62 </a:t>
            </a:r>
            <a:r>
              <a:rPr lang="tr-TR" sz="3200" dirty="0" err="1" smtClean="0">
                <a:solidFill>
                  <a:srgbClr val="FF0000"/>
                </a:solidFill>
                <a:effectLst>
                  <a:outerShdw blurRad="38100" dist="38100" dir="2700000" algn="tl">
                    <a:srgbClr val="000000">
                      <a:alpha val="43137"/>
                    </a:srgbClr>
                  </a:outerShdw>
                </a:effectLst>
              </a:rPr>
              <a:t>Nolu</a:t>
            </a:r>
            <a:r>
              <a:rPr lang="tr-TR" sz="3200" dirty="0" smtClean="0">
                <a:solidFill>
                  <a:srgbClr val="FF0000"/>
                </a:solidFill>
                <a:effectLst>
                  <a:outerShdw blurRad="38100" dist="38100" dir="2700000" algn="tl">
                    <a:srgbClr val="000000">
                      <a:alpha val="43137"/>
                    </a:srgbClr>
                  </a:outerShdw>
                </a:effectLst>
              </a:rPr>
              <a:t> Eylem Planı</a:t>
            </a:r>
          </a:p>
          <a:p>
            <a:pPr lvl="0" algn="ctr">
              <a:lnSpc>
                <a:spcPct val="110000"/>
              </a:lnSpc>
              <a:spcBef>
                <a:spcPct val="0"/>
              </a:spcBef>
              <a:defRPr/>
            </a:pPr>
            <a:r>
              <a:rPr lang="tr-TR" sz="3200" dirty="0" smtClean="0">
                <a:solidFill>
                  <a:srgbClr val="FF0000"/>
                </a:solidFill>
                <a:effectLst>
                  <a:outerShdw blurRad="38100" dist="38100" dir="2700000" algn="tl">
                    <a:srgbClr val="000000">
                      <a:alpha val="43137"/>
                    </a:srgbClr>
                  </a:outerShdw>
                </a:effectLst>
              </a:rPr>
              <a:t>“Ulaştırma </a:t>
            </a:r>
            <a:r>
              <a:rPr lang="tr-TR" sz="3200" dirty="0" smtClean="0">
                <a:solidFill>
                  <a:srgbClr val="FF0000"/>
                </a:solidFill>
                <a:effectLst>
                  <a:outerShdw blurRad="38100" dist="38100" dir="2700000" algn="tl">
                    <a:srgbClr val="000000">
                      <a:alpha val="43137"/>
                    </a:srgbClr>
                  </a:outerShdw>
                </a:effectLst>
              </a:rPr>
              <a:t>Sistemlerinde e-Ödeme </a:t>
            </a:r>
            <a:r>
              <a:rPr lang="tr-TR" sz="3200" dirty="0" smtClean="0">
                <a:solidFill>
                  <a:srgbClr val="FF0000"/>
                </a:solidFill>
                <a:effectLst>
                  <a:outerShdw blurRad="38100" dist="38100" dir="2700000" algn="tl">
                    <a:srgbClr val="000000">
                      <a:alpha val="43137"/>
                    </a:srgbClr>
                  </a:outerShdw>
                </a:effectLst>
              </a:rPr>
              <a:t>Standartları”</a:t>
            </a:r>
            <a:endParaRPr lang="tr-TR" sz="3200" dirty="0" smtClean="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87</a:t>
            </a:fld>
            <a:endParaRPr lang="tr-TR"/>
          </a:p>
        </p:txBody>
      </p:sp>
      <p:sp>
        <p:nvSpPr>
          <p:cNvPr id="5" name="2 Alt Başlık"/>
          <p:cNvSpPr txBox="1">
            <a:spLocks/>
          </p:cNvSpPr>
          <p:nvPr/>
        </p:nvSpPr>
        <p:spPr>
          <a:xfrm>
            <a:off x="899592" y="1628800"/>
            <a:ext cx="7704856" cy="4680520"/>
          </a:xfrm>
          <a:prstGeom prst="rect">
            <a:avLst/>
          </a:prstGeom>
        </p:spPr>
        <p:txBody>
          <a:bodyPr>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900" b="1" i="0" strike="noStrike" kern="1200" cap="none" spc="0" normalizeH="0" baseline="0" noProof="0" dirty="0" smtClean="0">
                <a:ln>
                  <a:noFill/>
                </a:ln>
                <a:solidFill>
                  <a:srgbClr val="FF0000"/>
                </a:solidFill>
                <a:effectLst/>
                <a:uLnTx/>
                <a:uFillTx/>
                <a:latin typeface="+mn-lt"/>
                <a:ea typeface="+mn-ea"/>
                <a:cs typeface="+mn-cs"/>
              </a:rPr>
              <a:t>Amaç</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1" i="0" u="sng" strike="noStrike" kern="1200" cap="none" spc="0" normalizeH="0" baseline="0" noProof="0" dirty="0" smtClean="0">
              <a:ln>
                <a:noFill/>
              </a:ln>
              <a:solidFill>
                <a:srgbClr val="FF0000"/>
              </a:solidFill>
              <a:effectLst/>
              <a:uLnTx/>
              <a:uFillTx/>
              <a:latin typeface="+mn-lt"/>
              <a:ea typeface="+mn-ea"/>
              <a:cs typeface="+mn-cs"/>
            </a:endParaRPr>
          </a:p>
          <a:p>
            <a:pPr marR="0" lvl="0" indent="-342900" algn="just" defTabSz="914400" rtl="0" eaLnBrk="1" fontAlgn="auto" latinLnBrk="0" hangingPunct="1">
              <a:lnSpc>
                <a:spcPct val="100000"/>
              </a:lnSpc>
              <a:spcBef>
                <a:spcPct val="20000"/>
              </a:spcBef>
              <a:spcAft>
                <a:spcPts val="0"/>
              </a:spcAft>
              <a:buClrTx/>
              <a:buSzTx/>
              <a:tabLst/>
              <a:defRPr/>
            </a:pPr>
            <a:r>
              <a:rPr kumimoji="0" lang="tr-TR" sz="2900" b="0" i="0" u="none" strike="noStrike" kern="1200" cap="none" spc="0" normalizeH="0" baseline="0" noProof="0" dirty="0" smtClean="0">
                <a:ln>
                  <a:noFill/>
                </a:ln>
                <a:solidFill>
                  <a:schemeClr val="tx1"/>
                </a:solidFill>
                <a:effectLst/>
                <a:uLnTx/>
                <a:uFillTx/>
                <a:latin typeface="+mn-lt"/>
                <a:ea typeface="+mn-ea"/>
                <a:cs typeface="+mn-cs"/>
              </a:rPr>
              <a:t>Ülke çapında toplu taşımada elektronik ödeme sistemleri, akıllı kart, mobil ve e-bilet uygulamalarının standartlaştırılması, yaygınlaştırılması ve entegrasyonuna yönelik bir fizibilite raporu hazırlanmasıdır. </a:t>
            </a:r>
          </a:p>
          <a:p>
            <a:pPr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900" b="0" i="0" u="none" strike="noStrike" kern="1200" cap="none" spc="0" normalizeH="0" baseline="0" noProof="0" dirty="0" smtClean="0">
              <a:ln>
                <a:noFill/>
              </a:ln>
              <a:solidFill>
                <a:schemeClr val="tx1"/>
              </a:solidFill>
              <a:effectLst/>
              <a:uLnTx/>
              <a:uFillTx/>
              <a:latin typeface="+mn-lt"/>
              <a:ea typeface="+mn-ea"/>
              <a:cs typeface="+mn-cs"/>
            </a:endParaRPr>
          </a:p>
          <a:p>
            <a:pPr marR="0" lvl="0" indent="-342900" algn="just" defTabSz="914400" rtl="0" eaLnBrk="1" fontAlgn="auto" latinLnBrk="0" hangingPunct="1">
              <a:lnSpc>
                <a:spcPct val="100000"/>
              </a:lnSpc>
              <a:spcBef>
                <a:spcPct val="20000"/>
              </a:spcBef>
              <a:spcAft>
                <a:spcPts val="0"/>
              </a:spcAft>
              <a:buClrTx/>
              <a:buSzTx/>
              <a:tabLst/>
              <a:defRPr/>
            </a:pPr>
            <a:r>
              <a:rPr kumimoji="0" lang="tr-TR" sz="2900" b="0" i="0" u="none" strike="noStrike" kern="1200" cap="none" spc="0" normalizeH="0" baseline="0" noProof="0" dirty="0" smtClean="0">
                <a:ln>
                  <a:noFill/>
                </a:ln>
                <a:solidFill>
                  <a:schemeClr val="tx1"/>
                </a:solidFill>
                <a:effectLst/>
                <a:uLnTx/>
                <a:uFillTx/>
                <a:latin typeface="+mn-lt"/>
                <a:ea typeface="+mn-ea"/>
                <a:cs typeface="+mn-cs"/>
              </a:rPr>
              <a:t>Bu kapsamda Toplu Taşımadaki Ödeme Sistemleri  ile ilgili Dünya örnekleri incelenerek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900" b="0" i="0" u="none" strike="noStrike" kern="1200" cap="none" spc="0" normalizeH="0" baseline="0" noProof="0" dirty="0" smtClean="0">
                <a:ln>
                  <a:noFill/>
                </a:ln>
                <a:solidFill>
                  <a:schemeClr val="tx1"/>
                </a:solidFill>
                <a:effectLst/>
                <a:uLnTx/>
                <a:uFillTx/>
                <a:latin typeface="+mn-lt"/>
                <a:ea typeface="+mn-ea"/>
                <a:cs typeface="+mn-cs"/>
              </a:rPr>
              <a:t>Kamu toplu taşıma hizmetlerinde ülke çapında ortak bir elektronik ödeme sistemi altyapısı oluşturulması,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900" b="0" i="0" u="none" strike="noStrike" kern="1200" cap="none" spc="0" normalizeH="0" baseline="0" noProof="0" dirty="0" smtClean="0">
                <a:ln>
                  <a:noFill/>
                </a:ln>
                <a:solidFill>
                  <a:schemeClr val="tx1"/>
                </a:solidFill>
                <a:effectLst/>
                <a:uLnTx/>
                <a:uFillTx/>
                <a:latin typeface="+mn-lt"/>
                <a:ea typeface="+mn-ea"/>
                <a:cs typeface="+mn-cs"/>
              </a:rPr>
              <a:t>Özel sektör toplu taşıma şirketleriyle işbirliği potansiyeli,</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900" b="0" i="0" u="none" strike="noStrike" kern="1200" cap="none" spc="0" normalizeH="0" baseline="0" noProof="0" dirty="0" smtClean="0">
                <a:ln>
                  <a:noFill/>
                </a:ln>
                <a:solidFill>
                  <a:schemeClr val="tx1"/>
                </a:solidFill>
                <a:effectLst/>
                <a:uLnTx/>
                <a:uFillTx/>
                <a:latin typeface="+mn-lt"/>
                <a:ea typeface="+mn-ea"/>
                <a:cs typeface="+mn-cs"/>
              </a:rPr>
              <a:t> Sistemlerin entegrasyonu ve birlikte çalışabilirliği,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900" b="0" i="0" u="none" strike="noStrike" kern="1200" cap="none" spc="0" normalizeH="0" baseline="0" noProof="0" dirty="0" smtClean="0">
                <a:ln>
                  <a:noFill/>
                </a:ln>
                <a:solidFill>
                  <a:schemeClr val="tx1"/>
                </a:solidFill>
                <a:effectLst/>
                <a:uLnTx/>
                <a:uFillTx/>
                <a:latin typeface="+mn-lt"/>
                <a:ea typeface="+mn-ea"/>
                <a:cs typeface="+mn-cs"/>
              </a:rPr>
              <a:t>Gelirin dağıtımı vb.</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900" b="0" i="0" u="none" strike="noStrike" kern="1200" cap="none" spc="0" normalizeH="0" baseline="0" noProof="0" dirty="0" smtClean="0">
              <a:ln>
                <a:noFill/>
              </a:ln>
              <a:solidFill>
                <a:schemeClr val="tx1"/>
              </a:solidFill>
              <a:effectLst/>
              <a:uLnTx/>
              <a:uFillTx/>
              <a:latin typeface="+mn-lt"/>
              <a:ea typeface="+mn-ea"/>
              <a:cs typeface="+mn-cs"/>
            </a:endParaRPr>
          </a:p>
          <a:p>
            <a:pPr marR="0" lvl="0" indent="-342900" algn="just" defTabSz="914400" rtl="0" eaLnBrk="1" fontAlgn="auto" latinLnBrk="0" hangingPunct="1">
              <a:lnSpc>
                <a:spcPct val="100000"/>
              </a:lnSpc>
              <a:spcBef>
                <a:spcPct val="20000"/>
              </a:spcBef>
              <a:spcAft>
                <a:spcPts val="0"/>
              </a:spcAft>
              <a:buClrTx/>
              <a:buSzTx/>
              <a:tabLst/>
              <a:defRPr/>
            </a:pPr>
            <a:r>
              <a:rPr kumimoji="0" lang="tr-TR" sz="2900" b="0" i="0" u="none" strike="noStrike" kern="1200" cap="none" spc="0" normalizeH="0" baseline="0" noProof="0" dirty="0" smtClean="0">
                <a:ln>
                  <a:noFill/>
                </a:ln>
                <a:solidFill>
                  <a:schemeClr val="tx1"/>
                </a:solidFill>
                <a:effectLst/>
                <a:uLnTx/>
                <a:uFillTx/>
                <a:latin typeface="+mn-lt"/>
                <a:ea typeface="+mn-ea"/>
                <a:cs typeface="+mn-cs"/>
              </a:rPr>
              <a:t>konular </a:t>
            </a:r>
            <a:r>
              <a:rPr lang="tr-TR" sz="2900" dirty="0" smtClean="0"/>
              <a:t>üzerinde Türkiye için en uygun toplu taşıma ödeme sistemi modeline yönelik öneriler </a:t>
            </a:r>
            <a:r>
              <a:rPr kumimoji="0" lang="tr-TR" sz="2900" b="0" i="0" u="none" strike="noStrike" kern="1200" cap="none" spc="0" normalizeH="0" baseline="0" noProof="0" dirty="0" smtClean="0">
                <a:ln>
                  <a:noFill/>
                </a:ln>
                <a:solidFill>
                  <a:schemeClr val="tx1"/>
                </a:solidFill>
                <a:effectLst/>
                <a:uLnTx/>
                <a:uFillTx/>
                <a:latin typeface="+mn-lt"/>
                <a:ea typeface="+mn-ea"/>
                <a:cs typeface="+mn-cs"/>
              </a:rPr>
              <a:t>oluşturmaktır.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1 Başlık"/>
          <p:cNvSpPr txBox="1">
            <a:spLocks/>
          </p:cNvSpPr>
          <p:nvPr/>
        </p:nvSpPr>
        <p:spPr>
          <a:xfrm>
            <a:off x="395536" y="620688"/>
            <a:ext cx="8460432" cy="7200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62 </a:t>
            </a:r>
            <a:r>
              <a:rPr kumimoji="0" lang="tr-TR" sz="2800" b="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Nolu</a:t>
            </a: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Eylem Planı</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Ulaştırma Sistemlerinde e-Ödeme Standartları</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88</a:t>
            </a:fld>
            <a:endParaRPr lang="tr-TR"/>
          </a:p>
        </p:txBody>
      </p:sp>
      <p:sp>
        <p:nvSpPr>
          <p:cNvPr id="5" name="2 Alt Başlık"/>
          <p:cNvSpPr txBox="1">
            <a:spLocks/>
          </p:cNvSpPr>
          <p:nvPr/>
        </p:nvSpPr>
        <p:spPr>
          <a:xfrm>
            <a:off x="971600" y="1844824"/>
            <a:ext cx="7704856" cy="244827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b="1" i="0" strike="noStrike" kern="1200" cap="none" spc="0" normalizeH="0" baseline="0" noProof="0" dirty="0" smtClean="0">
                <a:ln>
                  <a:noFill/>
                </a:ln>
                <a:solidFill>
                  <a:srgbClr val="FF0000"/>
                </a:solidFill>
                <a:effectLst/>
                <a:uLnTx/>
                <a:uFillTx/>
                <a:latin typeface="+mn-lt"/>
                <a:ea typeface="+mn-ea"/>
                <a:cs typeface="+mn-cs"/>
              </a:rPr>
              <a:t>Beklenen faydalar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b="1" i="0" u="sng" strike="noStrike" kern="1200" cap="none" spc="0" normalizeH="0" baseline="0" noProof="0" dirty="0" smtClean="0">
              <a:ln>
                <a:noFill/>
              </a:ln>
              <a:solidFill>
                <a:srgbClr val="FF0000"/>
              </a:solidFill>
              <a:effectLst/>
              <a:uLnTx/>
              <a:uFillTx/>
              <a:latin typeface="+mn-lt"/>
              <a:ea typeface="+mn-ea"/>
              <a:cs typeface="+mn-cs"/>
            </a:endParaRPr>
          </a:p>
          <a:p>
            <a:pPr marR="0" lvl="0" indent="-342900" algn="just" defTabSz="914400" rtl="0" eaLnBrk="1" fontAlgn="auto" latinLnBrk="0" hangingPunct="1">
              <a:lnSpc>
                <a:spcPct val="150000"/>
              </a:lnSpc>
              <a:spcBef>
                <a:spcPct val="20000"/>
              </a:spcBef>
              <a:spcAft>
                <a:spcPts val="0"/>
              </a:spcAft>
              <a:buClrTx/>
              <a:buSzTx/>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Bilgi Toplumu Stratejisinde Vatandaş Odaklı Hizmet Dönüşümü ve Kamu Yönetimi Modernizasyonu kapsamında ulaşımda e- ödeme standartlarının belirlenerek hizmet sunumunda birliktelik oluşturulması, etkinlik sağlanması ve vatandaşında bu hizmetten memnuniyetinin sağlanması hedeflenmektedir. </a:t>
            </a:r>
          </a:p>
        </p:txBody>
      </p:sp>
      <p:sp>
        <p:nvSpPr>
          <p:cNvPr id="6" name="1 Başlık"/>
          <p:cNvSpPr txBox="1">
            <a:spLocks/>
          </p:cNvSpPr>
          <p:nvPr/>
        </p:nvSpPr>
        <p:spPr>
          <a:xfrm>
            <a:off x="395536" y="620688"/>
            <a:ext cx="8460432" cy="7200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62 </a:t>
            </a:r>
            <a:r>
              <a:rPr kumimoji="0" lang="tr-TR" sz="2800" b="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Nolu</a:t>
            </a: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Eylem Planı</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Ulaştırma Sistemlerinde e-Ödeme Standartları</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89</a:t>
            </a:fld>
            <a:endParaRPr lang="tr-TR"/>
          </a:p>
        </p:txBody>
      </p:sp>
      <p:sp>
        <p:nvSpPr>
          <p:cNvPr id="5" name="2 Alt Başlık"/>
          <p:cNvSpPr txBox="1">
            <a:spLocks/>
          </p:cNvSpPr>
          <p:nvPr/>
        </p:nvSpPr>
        <p:spPr>
          <a:xfrm>
            <a:off x="755576" y="1268760"/>
            <a:ext cx="7920880" cy="4824536"/>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1800" b="1" i="0" strike="noStrike" kern="1200" cap="none" spc="0" normalizeH="0" baseline="0" noProof="0" dirty="0" smtClean="0">
                <a:ln>
                  <a:noFill/>
                </a:ln>
                <a:solidFill>
                  <a:srgbClr val="FF0000"/>
                </a:solidFill>
                <a:effectLst/>
                <a:uLnTx/>
                <a:uFillTx/>
                <a:latin typeface="+mn-lt"/>
                <a:ea typeface="+mn-ea"/>
                <a:cs typeface="+mn-cs"/>
              </a:rPr>
              <a:t>Yapılan Çalışmalar</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Proje Ekibi Oluşturulmuştur</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Ülkemizdeki 7 Büyükşehir Belediyesinde mevcut durum tespiti yapılmıştır.</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Dünyada 10 ülke-bölgede mevcut uygulamalar incelenmiştir.</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İngiltere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Oyster</a:t>
            </a:r>
            <a:r>
              <a:rPr kumimoji="0" lang="tr-TR" b="0" i="0" u="none" strike="noStrike" kern="1200" cap="none" spc="0" normalizeH="0" baseline="0" noProof="0" dirty="0" smtClean="0">
                <a:ln>
                  <a:noFill/>
                </a:ln>
                <a:solidFill>
                  <a:schemeClr val="tx1"/>
                </a:solidFill>
                <a:effectLst/>
                <a:uLnTx/>
                <a:uFillTx/>
                <a:latin typeface="+mn-lt"/>
                <a:ea typeface="+mn-ea"/>
                <a:cs typeface="+mn-cs"/>
              </a:rPr>
              <a:t> Kart,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Hong Kong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Octopus</a:t>
            </a:r>
            <a:r>
              <a:rPr kumimoji="0" lang="tr-TR" b="0" i="0" u="none" strike="noStrike" kern="1200" cap="none" spc="0" normalizeH="0" baseline="0" noProof="0" dirty="0" smtClean="0">
                <a:ln>
                  <a:noFill/>
                </a:ln>
                <a:solidFill>
                  <a:schemeClr val="tx1"/>
                </a:solidFill>
                <a:effectLst/>
                <a:uLnTx/>
                <a:uFillTx/>
                <a:latin typeface="+mn-lt"/>
                <a:ea typeface="+mn-ea"/>
                <a:cs typeface="+mn-cs"/>
              </a:rPr>
              <a:t> Kart,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Güney Kore T-</a:t>
            </a:r>
            <a:r>
              <a:rPr kumimoji="0" lang="tr-TR" b="0" i="0" u="none" strike="noStrike" kern="1200" cap="none" spc="0" normalizeH="0" baseline="0" noProof="0" dirty="0" err="1" smtClean="0">
                <a:ln>
                  <a:noFill/>
                </a:ln>
                <a:solidFill>
                  <a:schemeClr val="tx1"/>
                </a:solidFill>
                <a:effectLst/>
                <a:uLnTx/>
                <a:uFillTx/>
                <a:latin typeface="+mn-lt"/>
                <a:ea typeface="+mn-ea"/>
                <a:cs typeface="+mn-cs"/>
              </a:rPr>
              <a:t>Card</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Singapur’daki EZ-Link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Washington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Metropolitan</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Area</a:t>
            </a:r>
            <a:r>
              <a:rPr kumimoji="0" lang="tr-TR" b="0" i="0" u="none" strike="noStrike" kern="1200" cap="none" spc="0" normalizeH="0" baseline="0" noProof="0" dirty="0" smtClean="0">
                <a:ln>
                  <a:noFill/>
                </a:ln>
                <a:solidFill>
                  <a:schemeClr val="tx1"/>
                </a:solidFill>
                <a:effectLst/>
                <a:uLnTx/>
                <a:uFillTx/>
                <a:latin typeface="+mn-lt"/>
                <a:ea typeface="+mn-ea"/>
                <a:cs typeface="+mn-cs"/>
              </a:rPr>
              <a:t> Transit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Aythority’nin</a:t>
            </a:r>
            <a:r>
              <a:rPr kumimoji="0" lang="tr-TR" b="0" i="0" u="none" strike="noStrike" kern="1200" cap="none" spc="0" normalizeH="0" baseline="0" noProof="0" dirty="0" smtClean="0">
                <a:ln>
                  <a:noFill/>
                </a:ln>
                <a:solidFill>
                  <a:schemeClr val="tx1"/>
                </a:solidFill>
                <a:effectLst/>
                <a:uLnTx/>
                <a:uFillTx/>
                <a:latin typeface="+mn-lt"/>
                <a:ea typeface="+mn-ea"/>
                <a:cs typeface="+mn-cs"/>
              </a:rPr>
              <a:t> ( WMATA)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SmarTrip</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San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Fransico</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Metropolitan</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Transportation’ının</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Translink</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ChicagoCard</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Minneapolis/</a:t>
            </a:r>
            <a:r>
              <a:rPr kumimoji="0" lang="tr-TR" b="0" i="0" u="none" strike="noStrike" kern="1200" cap="none" spc="0" normalizeH="0" baseline="0" noProof="0" dirty="0" err="1" smtClean="0">
                <a:ln>
                  <a:noFill/>
                </a:ln>
                <a:solidFill>
                  <a:schemeClr val="tx1"/>
                </a:solidFill>
                <a:effectLst/>
                <a:uLnTx/>
                <a:uFillTx/>
                <a:latin typeface="+mn-lt"/>
                <a:ea typeface="+mn-ea"/>
                <a:cs typeface="+mn-cs"/>
              </a:rPr>
              <a:t>St’deki</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Go</a:t>
            </a:r>
            <a:r>
              <a:rPr kumimoji="0" lang="tr-TR" b="0" i="0" u="none" strike="noStrike" kern="1200" cap="none" spc="0" normalizeH="0" baseline="0" noProof="0" dirty="0" smtClean="0">
                <a:ln>
                  <a:noFill/>
                </a:ln>
                <a:solidFill>
                  <a:schemeClr val="tx1"/>
                </a:solidFill>
                <a:effectLst/>
                <a:uLnTx/>
                <a:uFillTx/>
                <a:latin typeface="+mn-lt"/>
                <a:ea typeface="+mn-ea"/>
                <a:cs typeface="+mn-cs"/>
              </a:rPr>
              <a:t>-</a:t>
            </a:r>
            <a:r>
              <a:rPr kumimoji="0" lang="tr-TR" b="0" i="0" u="none" strike="noStrike" kern="1200" cap="none" spc="0" normalizeH="0" baseline="0" noProof="0" dirty="0" err="1" smtClean="0">
                <a:ln>
                  <a:noFill/>
                </a:ln>
                <a:solidFill>
                  <a:schemeClr val="tx1"/>
                </a:solidFill>
                <a:effectLst/>
                <a:uLnTx/>
                <a:uFillTx/>
                <a:latin typeface="+mn-lt"/>
                <a:ea typeface="+mn-ea"/>
                <a:cs typeface="+mn-cs"/>
              </a:rPr>
              <a:t>To</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Kard</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Orlando’daki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Oranges</a:t>
            </a:r>
            <a:r>
              <a:rPr kumimoji="0" lang="tr-TR" b="0" i="0" u="none" strike="noStrike" kern="1200" cap="none" spc="0" normalizeH="0" baseline="0" noProof="0" dirty="0" smtClean="0">
                <a:ln>
                  <a:noFill/>
                </a:ln>
                <a:solidFill>
                  <a:schemeClr val="tx1"/>
                </a:solidFill>
                <a:effectLst/>
                <a:uLnTx/>
                <a:uFillTx/>
                <a:latin typeface="+mn-lt"/>
                <a:ea typeface="+mn-ea"/>
                <a:cs typeface="+mn-cs"/>
              </a:rPr>
              <a:t> Kart,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Los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Angelesdaki</a:t>
            </a:r>
            <a:r>
              <a:rPr kumimoji="0" lang="tr-TR" b="0" i="0" u="none" strike="noStrike" kern="1200" cap="none" spc="0" normalizeH="0" baseline="0" noProof="0" dirty="0" smtClean="0">
                <a:ln>
                  <a:noFill/>
                </a:ln>
                <a:solidFill>
                  <a:schemeClr val="tx1"/>
                </a:solidFill>
                <a:effectLst/>
                <a:uLnTx/>
                <a:uFillTx/>
                <a:latin typeface="+mn-lt"/>
                <a:ea typeface="+mn-ea"/>
                <a:cs typeface="+mn-cs"/>
              </a:rPr>
              <a:t> TAO Kart,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San Diego’daki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Compass</a:t>
            </a:r>
            <a:r>
              <a:rPr kumimoji="0" lang="tr-TR" b="0" i="0" u="none" strike="noStrike" kern="1200" cap="none" spc="0" normalizeH="0" baseline="0" noProof="0" dirty="0" smtClean="0">
                <a:ln>
                  <a:noFill/>
                </a:ln>
                <a:solidFill>
                  <a:schemeClr val="tx1"/>
                </a:solidFill>
                <a:effectLst/>
                <a:uLnTx/>
                <a:uFillTx/>
                <a:latin typeface="+mn-lt"/>
                <a:ea typeface="+mn-ea"/>
                <a:cs typeface="+mn-cs"/>
              </a:rPr>
              <a:t> Kart,)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Farklı ulaşım türlerinin entegrasyonu ve birlikte çalışabilirliğini sağlayacak ülkemize ait bir  tasarım belirlenmiş olup çalışmalara devam edilmektedir.</a:t>
            </a:r>
          </a:p>
        </p:txBody>
      </p:sp>
      <p:sp>
        <p:nvSpPr>
          <p:cNvPr id="6" name="1 Başlık"/>
          <p:cNvSpPr txBox="1">
            <a:spLocks/>
          </p:cNvSpPr>
          <p:nvPr/>
        </p:nvSpPr>
        <p:spPr>
          <a:xfrm>
            <a:off x="395536" y="260648"/>
            <a:ext cx="8460432" cy="7200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62 </a:t>
            </a:r>
            <a:r>
              <a:rPr kumimoji="0" lang="tr-TR" sz="2800" b="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Nolu</a:t>
            </a: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Eylem Planı</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Ulaştırma Sistemlerinde e-Ödeme Standartları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504754" y="3876675"/>
            <a:ext cx="1049337" cy="638175"/>
            <a:chOff x="1429" y="2886"/>
            <a:chExt cx="661" cy="402"/>
          </a:xfrm>
        </p:grpSpPr>
        <p:sp>
          <p:nvSpPr>
            <p:cNvPr id="99517" name="Freeform 6"/>
            <p:cNvSpPr>
              <a:spLocks/>
            </p:cNvSpPr>
            <p:nvPr/>
          </p:nvSpPr>
          <p:spPr bwMode="auto">
            <a:xfrm>
              <a:off x="1429" y="2886"/>
              <a:ext cx="661" cy="402"/>
            </a:xfrm>
            <a:custGeom>
              <a:avLst/>
              <a:gdLst>
                <a:gd name="T0" fmla="*/ 180 w 1206"/>
                <a:gd name="T1" fmla="*/ 534 h 720"/>
                <a:gd name="T2" fmla="*/ 222 w 1206"/>
                <a:gd name="T3" fmla="*/ 606 h 720"/>
                <a:gd name="T4" fmla="*/ 276 w 1206"/>
                <a:gd name="T5" fmla="*/ 666 h 720"/>
                <a:gd name="T6" fmla="*/ 336 w 1206"/>
                <a:gd name="T7" fmla="*/ 702 h 720"/>
                <a:gd name="T8" fmla="*/ 408 w 1206"/>
                <a:gd name="T9" fmla="*/ 720 h 720"/>
                <a:gd name="T10" fmla="*/ 480 w 1206"/>
                <a:gd name="T11" fmla="*/ 714 h 720"/>
                <a:gd name="T12" fmla="*/ 546 w 1206"/>
                <a:gd name="T13" fmla="*/ 690 h 720"/>
                <a:gd name="T14" fmla="*/ 606 w 1206"/>
                <a:gd name="T15" fmla="*/ 642 h 720"/>
                <a:gd name="T16" fmla="*/ 666 w 1206"/>
                <a:gd name="T17" fmla="*/ 690 h 720"/>
                <a:gd name="T18" fmla="*/ 732 w 1206"/>
                <a:gd name="T19" fmla="*/ 714 h 720"/>
                <a:gd name="T20" fmla="*/ 804 w 1206"/>
                <a:gd name="T21" fmla="*/ 720 h 720"/>
                <a:gd name="T22" fmla="*/ 870 w 1206"/>
                <a:gd name="T23" fmla="*/ 702 h 720"/>
                <a:gd name="T24" fmla="*/ 936 w 1206"/>
                <a:gd name="T25" fmla="*/ 666 h 720"/>
                <a:gd name="T26" fmla="*/ 990 w 1206"/>
                <a:gd name="T27" fmla="*/ 606 h 720"/>
                <a:gd name="T28" fmla="*/ 1032 w 1206"/>
                <a:gd name="T29" fmla="*/ 534 h 720"/>
                <a:gd name="T30" fmla="*/ 1074 w 1206"/>
                <a:gd name="T31" fmla="*/ 540 h 720"/>
                <a:gd name="T32" fmla="*/ 1116 w 1206"/>
                <a:gd name="T33" fmla="*/ 528 h 720"/>
                <a:gd name="T34" fmla="*/ 1152 w 1206"/>
                <a:gd name="T35" fmla="*/ 504 h 720"/>
                <a:gd name="T36" fmla="*/ 1182 w 1206"/>
                <a:gd name="T37" fmla="*/ 462 h 720"/>
                <a:gd name="T38" fmla="*/ 1200 w 1206"/>
                <a:gd name="T39" fmla="*/ 414 h 720"/>
                <a:gd name="T40" fmla="*/ 1206 w 1206"/>
                <a:gd name="T41" fmla="*/ 360 h 720"/>
                <a:gd name="T42" fmla="*/ 1200 w 1206"/>
                <a:gd name="T43" fmla="*/ 306 h 720"/>
                <a:gd name="T44" fmla="*/ 1182 w 1206"/>
                <a:gd name="T45" fmla="*/ 258 h 720"/>
                <a:gd name="T46" fmla="*/ 1152 w 1206"/>
                <a:gd name="T47" fmla="*/ 216 h 720"/>
                <a:gd name="T48" fmla="*/ 1116 w 1206"/>
                <a:gd name="T49" fmla="*/ 192 h 720"/>
                <a:gd name="T50" fmla="*/ 1074 w 1206"/>
                <a:gd name="T51" fmla="*/ 180 h 720"/>
                <a:gd name="T52" fmla="*/ 1032 w 1206"/>
                <a:gd name="T53" fmla="*/ 186 h 720"/>
                <a:gd name="T54" fmla="*/ 990 w 1206"/>
                <a:gd name="T55" fmla="*/ 108 h 720"/>
                <a:gd name="T56" fmla="*/ 936 w 1206"/>
                <a:gd name="T57" fmla="*/ 54 h 720"/>
                <a:gd name="T58" fmla="*/ 870 w 1206"/>
                <a:gd name="T59" fmla="*/ 18 h 720"/>
                <a:gd name="T60" fmla="*/ 804 w 1206"/>
                <a:gd name="T61" fmla="*/ 0 h 720"/>
                <a:gd name="T62" fmla="*/ 732 w 1206"/>
                <a:gd name="T63" fmla="*/ 0 h 720"/>
                <a:gd name="T64" fmla="*/ 666 w 1206"/>
                <a:gd name="T65" fmla="*/ 30 h 720"/>
                <a:gd name="T66" fmla="*/ 606 w 1206"/>
                <a:gd name="T67" fmla="*/ 78 h 720"/>
                <a:gd name="T68" fmla="*/ 546 w 1206"/>
                <a:gd name="T69" fmla="*/ 30 h 720"/>
                <a:gd name="T70" fmla="*/ 480 w 1206"/>
                <a:gd name="T71" fmla="*/ 0 h 720"/>
                <a:gd name="T72" fmla="*/ 408 w 1206"/>
                <a:gd name="T73" fmla="*/ 0 h 720"/>
                <a:gd name="T74" fmla="*/ 336 w 1206"/>
                <a:gd name="T75" fmla="*/ 18 h 720"/>
                <a:gd name="T76" fmla="*/ 276 w 1206"/>
                <a:gd name="T77" fmla="*/ 54 h 720"/>
                <a:gd name="T78" fmla="*/ 222 w 1206"/>
                <a:gd name="T79" fmla="*/ 108 h 720"/>
                <a:gd name="T80" fmla="*/ 180 w 1206"/>
                <a:gd name="T81" fmla="*/ 186 h 720"/>
                <a:gd name="T82" fmla="*/ 138 w 1206"/>
                <a:gd name="T83" fmla="*/ 180 h 720"/>
                <a:gd name="T84" fmla="*/ 96 w 1206"/>
                <a:gd name="T85" fmla="*/ 192 h 720"/>
                <a:gd name="T86" fmla="*/ 54 w 1206"/>
                <a:gd name="T87" fmla="*/ 216 h 720"/>
                <a:gd name="T88" fmla="*/ 30 w 1206"/>
                <a:gd name="T89" fmla="*/ 258 h 720"/>
                <a:gd name="T90" fmla="*/ 6 w 1206"/>
                <a:gd name="T91" fmla="*/ 306 h 720"/>
                <a:gd name="T92" fmla="*/ 0 w 1206"/>
                <a:gd name="T93" fmla="*/ 360 h 720"/>
                <a:gd name="T94" fmla="*/ 6 w 1206"/>
                <a:gd name="T95" fmla="*/ 414 h 720"/>
                <a:gd name="T96" fmla="*/ 30 w 1206"/>
                <a:gd name="T97" fmla="*/ 462 h 720"/>
                <a:gd name="T98" fmla="*/ 54 w 1206"/>
                <a:gd name="T99" fmla="*/ 504 h 720"/>
                <a:gd name="T100" fmla="*/ 96 w 1206"/>
                <a:gd name="T101" fmla="*/ 528 h 720"/>
                <a:gd name="T102" fmla="*/ 138 w 1206"/>
                <a:gd name="T103" fmla="*/ 540 h 720"/>
                <a:gd name="T104" fmla="*/ 180 w 1206"/>
                <a:gd name="T105" fmla="*/ 534 h 7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06"/>
                <a:gd name="T160" fmla="*/ 0 h 720"/>
                <a:gd name="T161" fmla="*/ 1206 w 1206"/>
                <a:gd name="T162" fmla="*/ 720 h 7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06" h="720">
                  <a:moveTo>
                    <a:pt x="180" y="534"/>
                  </a:moveTo>
                  <a:lnTo>
                    <a:pt x="222" y="606"/>
                  </a:lnTo>
                  <a:lnTo>
                    <a:pt x="276" y="666"/>
                  </a:lnTo>
                  <a:lnTo>
                    <a:pt x="336" y="702"/>
                  </a:lnTo>
                  <a:lnTo>
                    <a:pt x="408" y="720"/>
                  </a:lnTo>
                  <a:lnTo>
                    <a:pt x="480" y="714"/>
                  </a:lnTo>
                  <a:lnTo>
                    <a:pt x="546" y="690"/>
                  </a:lnTo>
                  <a:lnTo>
                    <a:pt x="606" y="642"/>
                  </a:lnTo>
                  <a:lnTo>
                    <a:pt x="666" y="690"/>
                  </a:lnTo>
                  <a:lnTo>
                    <a:pt x="732" y="714"/>
                  </a:lnTo>
                  <a:lnTo>
                    <a:pt x="804" y="720"/>
                  </a:lnTo>
                  <a:lnTo>
                    <a:pt x="870" y="702"/>
                  </a:lnTo>
                  <a:lnTo>
                    <a:pt x="936" y="666"/>
                  </a:lnTo>
                  <a:lnTo>
                    <a:pt x="990" y="606"/>
                  </a:lnTo>
                  <a:lnTo>
                    <a:pt x="1032" y="534"/>
                  </a:lnTo>
                  <a:lnTo>
                    <a:pt x="1074" y="540"/>
                  </a:lnTo>
                  <a:lnTo>
                    <a:pt x="1116" y="528"/>
                  </a:lnTo>
                  <a:lnTo>
                    <a:pt x="1152" y="504"/>
                  </a:lnTo>
                  <a:lnTo>
                    <a:pt x="1182" y="462"/>
                  </a:lnTo>
                  <a:lnTo>
                    <a:pt x="1200" y="414"/>
                  </a:lnTo>
                  <a:lnTo>
                    <a:pt x="1206" y="360"/>
                  </a:lnTo>
                  <a:lnTo>
                    <a:pt x="1200" y="306"/>
                  </a:lnTo>
                  <a:lnTo>
                    <a:pt x="1182" y="258"/>
                  </a:lnTo>
                  <a:lnTo>
                    <a:pt x="1152" y="216"/>
                  </a:lnTo>
                  <a:lnTo>
                    <a:pt x="1116" y="192"/>
                  </a:lnTo>
                  <a:lnTo>
                    <a:pt x="1074" y="180"/>
                  </a:lnTo>
                  <a:lnTo>
                    <a:pt x="1032" y="186"/>
                  </a:lnTo>
                  <a:lnTo>
                    <a:pt x="990" y="108"/>
                  </a:lnTo>
                  <a:lnTo>
                    <a:pt x="936" y="54"/>
                  </a:lnTo>
                  <a:lnTo>
                    <a:pt x="870" y="18"/>
                  </a:lnTo>
                  <a:lnTo>
                    <a:pt x="804" y="0"/>
                  </a:lnTo>
                  <a:lnTo>
                    <a:pt x="732" y="0"/>
                  </a:lnTo>
                  <a:lnTo>
                    <a:pt x="666" y="30"/>
                  </a:lnTo>
                  <a:lnTo>
                    <a:pt x="606" y="78"/>
                  </a:lnTo>
                  <a:lnTo>
                    <a:pt x="546" y="30"/>
                  </a:lnTo>
                  <a:lnTo>
                    <a:pt x="480" y="0"/>
                  </a:lnTo>
                  <a:lnTo>
                    <a:pt x="408" y="0"/>
                  </a:lnTo>
                  <a:lnTo>
                    <a:pt x="336" y="18"/>
                  </a:lnTo>
                  <a:lnTo>
                    <a:pt x="276" y="54"/>
                  </a:lnTo>
                  <a:lnTo>
                    <a:pt x="222" y="108"/>
                  </a:lnTo>
                  <a:lnTo>
                    <a:pt x="180" y="186"/>
                  </a:lnTo>
                  <a:lnTo>
                    <a:pt x="138" y="180"/>
                  </a:lnTo>
                  <a:lnTo>
                    <a:pt x="96" y="192"/>
                  </a:lnTo>
                  <a:lnTo>
                    <a:pt x="54" y="216"/>
                  </a:lnTo>
                  <a:lnTo>
                    <a:pt x="30" y="258"/>
                  </a:lnTo>
                  <a:lnTo>
                    <a:pt x="6" y="306"/>
                  </a:lnTo>
                  <a:lnTo>
                    <a:pt x="0" y="360"/>
                  </a:lnTo>
                  <a:lnTo>
                    <a:pt x="6" y="414"/>
                  </a:lnTo>
                  <a:lnTo>
                    <a:pt x="30" y="462"/>
                  </a:lnTo>
                  <a:lnTo>
                    <a:pt x="54" y="504"/>
                  </a:lnTo>
                  <a:lnTo>
                    <a:pt x="96" y="528"/>
                  </a:lnTo>
                  <a:lnTo>
                    <a:pt x="138" y="540"/>
                  </a:lnTo>
                  <a:lnTo>
                    <a:pt x="180" y="534"/>
                  </a:lnTo>
                  <a:close/>
                </a:path>
              </a:pathLst>
            </a:custGeom>
            <a:solidFill>
              <a:srgbClr val="FFFFFF">
                <a:alpha val="59999"/>
              </a:srgbClr>
            </a:solidFill>
            <a:ln w="9525">
              <a:solidFill>
                <a:schemeClr val="tx1"/>
              </a:solidFill>
              <a:prstDash val="solid"/>
              <a:round/>
              <a:headEnd/>
              <a:tailEnd/>
            </a:ln>
          </p:spPr>
          <p:txBody>
            <a:bodyPr/>
            <a:lstStyle/>
            <a:p>
              <a:endParaRPr lang="tr-TR"/>
            </a:p>
          </p:txBody>
        </p:sp>
        <p:sp>
          <p:nvSpPr>
            <p:cNvPr id="99518" name="Rectangle 7"/>
            <p:cNvSpPr>
              <a:spLocks noChangeArrowheads="1"/>
            </p:cNvSpPr>
            <p:nvPr/>
          </p:nvSpPr>
          <p:spPr bwMode="auto">
            <a:xfrm>
              <a:off x="1606" y="3022"/>
              <a:ext cx="412" cy="134"/>
            </a:xfrm>
            <a:prstGeom prst="rect">
              <a:avLst/>
            </a:prstGeom>
            <a:noFill/>
            <a:ln w="9525">
              <a:noFill/>
              <a:miter lim="800000"/>
              <a:headEnd/>
              <a:tailEnd/>
            </a:ln>
          </p:spPr>
          <p:txBody>
            <a:bodyPr lIns="0" tIns="0" rIns="0" bIns="0">
              <a:spAutoFit/>
            </a:bodyPr>
            <a:lstStyle/>
            <a:p>
              <a:pPr algn="l">
                <a:lnSpc>
                  <a:spcPct val="100000"/>
                </a:lnSpc>
              </a:pPr>
              <a:r>
                <a:rPr lang="tr-TR" sz="1400" b="0">
                  <a:solidFill>
                    <a:schemeClr val="tx1"/>
                  </a:solidFill>
                  <a:effectLst/>
                </a:rPr>
                <a:t>TTAŞ</a:t>
              </a:r>
            </a:p>
          </p:txBody>
        </p:sp>
      </p:grpSp>
      <p:graphicFrame>
        <p:nvGraphicFramePr>
          <p:cNvPr id="99335" name="Object 7"/>
          <p:cNvGraphicFramePr>
            <a:graphicFrameLocks noChangeAspect="1"/>
          </p:cNvGraphicFramePr>
          <p:nvPr/>
        </p:nvGraphicFramePr>
        <p:xfrm>
          <a:off x="1536254" y="3714750"/>
          <a:ext cx="382587" cy="504825"/>
        </p:xfrm>
        <a:graphic>
          <a:graphicData uri="http://schemas.openxmlformats.org/presentationml/2006/ole">
            <p:oleObj spid="_x0000_s1026" name="Visio" r:id="rId4" imgW="841338" imgH="1109532" progId="">
              <p:embed/>
            </p:oleObj>
          </a:graphicData>
        </a:graphic>
      </p:graphicFrame>
      <p:grpSp>
        <p:nvGrpSpPr>
          <p:cNvPr id="3" name="Group 14"/>
          <p:cNvGrpSpPr>
            <a:grpSpLocks/>
          </p:cNvGrpSpPr>
          <p:nvPr/>
        </p:nvGrpSpPr>
        <p:grpSpPr bwMode="auto">
          <a:xfrm>
            <a:off x="3626991" y="2149475"/>
            <a:ext cx="1001713" cy="925513"/>
            <a:chOff x="4579" y="742"/>
            <a:chExt cx="991" cy="1154"/>
          </a:xfrm>
        </p:grpSpPr>
        <p:sp>
          <p:nvSpPr>
            <p:cNvPr id="99438" name="Freeform 15"/>
            <p:cNvSpPr>
              <a:spLocks/>
            </p:cNvSpPr>
            <p:nvPr/>
          </p:nvSpPr>
          <p:spPr bwMode="auto">
            <a:xfrm>
              <a:off x="4579" y="1742"/>
              <a:ext cx="991" cy="154"/>
            </a:xfrm>
            <a:custGeom>
              <a:avLst/>
              <a:gdLst>
                <a:gd name="T0" fmla="*/ 0 w 991"/>
                <a:gd name="T1" fmla="*/ 153 h 154"/>
                <a:gd name="T2" fmla="*/ 0 w 991"/>
                <a:gd name="T3" fmla="*/ 0 h 154"/>
                <a:gd name="T4" fmla="*/ 990 w 991"/>
                <a:gd name="T5" fmla="*/ 0 h 154"/>
                <a:gd name="T6" fmla="*/ 990 w 991"/>
                <a:gd name="T7" fmla="*/ 153 h 154"/>
                <a:gd name="T8" fmla="*/ 0 w 991"/>
                <a:gd name="T9" fmla="*/ 153 h 154"/>
                <a:gd name="T10" fmla="*/ 0 60000 65536"/>
                <a:gd name="T11" fmla="*/ 0 60000 65536"/>
                <a:gd name="T12" fmla="*/ 0 60000 65536"/>
                <a:gd name="T13" fmla="*/ 0 60000 65536"/>
                <a:gd name="T14" fmla="*/ 0 60000 65536"/>
                <a:gd name="T15" fmla="*/ 0 w 991"/>
                <a:gd name="T16" fmla="*/ 0 h 154"/>
                <a:gd name="T17" fmla="*/ 991 w 991"/>
                <a:gd name="T18" fmla="*/ 154 h 154"/>
              </a:gdLst>
              <a:ahLst/>
              <a:cxnLst>
                <a:cxn ang="T10">
                  <a:pos x="T0" y="T1"/>
                </a:cxn>
                <a:cxn ang="T11">
                  <a:pos x="T2" y="T3"/>
                </a:cxn>
                <a:cxn ang="T12">
                  <a:pos x="T4" y="T5"/>
                </a:cxn>
                <a:cxn ang="T13">
                  <a:pos x="T6" y="T7"/>
                </a:cxn>
                <a:cxn ang="T14">
                  <a:pos x="T8" y="T9"/>
                </a:cxn>
              </a:cxnLst>
              <a:rect l="T15" t="T16" r="T17" b="T18"/>
              <a:pathLst>
                <a:path w="991" h="154">
                  <a:moveTo>
                    <a:pt x="0" y="153"/>
                  </a:moveTo>
                  <a:lnTo>
                    <a:pt x="0" y="0"/>
                  </a:lnTo>
                  <a:lnTo>
                    <a:pt x="990" y="0"/>
                  </a:lnTo>
                  <a:lnTo>
                    <a:pt x="990" y="153"/>
                  </a:lnTo>
                  <a:lnTo>
                    <a:pt x="0" y="153"/>
                  </a:lnTo>
                </a:path>
              </a:pathLst>
            </a:custGeom>
            <a:solidFill>
              <a:srgbClr val="008000">
                <a:alpha val="59999"/>
              </a:srgbClr>
            </a:solidFill>
            <a:ln w="9525" cap="rnd">
              <a:solidFill>
                <a:schemeClr val="tx1"/>
              </a:solidFill>
              <a:round/>
              <a:headEnd type="arrow" w="sm" len="sm"/>
              <a:tailEnd type="arrow" w="sm" len="sm"/>
            </a:ln>
          </p:spPr>
          <p:txBody>
            <a:bodyPr/>
            <a:lstStyle/>
            <a:p>
              <a:endParaRPr lang="tr-TR"/>
            </a:p>
          </p:txBody>
        </p:sp>
        <p:grpSp>
          <p:nvGrpSpPr>
            <p:cNvPr id="4" name="Group 16"/>
            <p:cNvGrpSpPr>
              <a:grpSpLocks/>
            </p:cNvGrpSpPr>
            <p:nvPr/>
          </p:nvGrpSpPr>
          <p:grpSpPr bwMode="auto">
            <a:xfrm>
              <a:off x="4633" y="742"/>
              <a:ext cx="908" cy="1089"/>
              <a:chOff x="4633" y="742"/>
              <a:chExt cx="908" cy="1089"/>
            </a:xfrm>
          </p:grpSpPr>
          <p:sp>
            <p:nvSpPr>
              <p:cNvPr id="99440" name="Freeform 17"/>
              <p:cNvSpPr>
                <a:spLocks/>
              </p:cNvSpPr>
              <p:nvPr/>
            </p:nvSpPr>
            <p:spPr bwMode="auto">
              <a:xfrm>
                <a:off x="4633" y="1778"/>
                <a:ext cx="908" cy="53"/>
              </a:xfrm>
              <a:custGeom>
                <a:avLst/>
                <a:gdLst>
                  <a:gd name="T0" fmla="*/ 136 w 908"/>
                  <a:gd name="T1" fmla="*/ 4 h 53"/>
                  <a:gd name="T2" fmla="*/ 0 w 908"/>
                  <a:gd name="T3" fmla="*/ 16 h 53"/>
                  <a:gd name="T4" fmla="*/ 423 w 908"/>
                  <a:gd name="T5" fmla="*/ 52 h 53"/>
                  <a:gd name="T6" fmla="*/ 674 w 908"/>
                  <a:gd name="T7" fmla="*/ 39 h 53"/>
                  <a:gd name="T8" fmla="*/ 907 w 908"/>
                  <a:gd name="T9" fmla="*/ 7 h 53"/>
                  <a:gd name="T10" fmla="*/ 843 w 908"/>
                  <a:gd name="T11" fmla="*/ 0 h 53"/>
                  <a:gd name="T12" fmla="*/ 453 w 908"/>
                  <a:gd name="T13" fmla="*/ 20 h 53"/>
                  <a:gd name="T14" fmla="*/ 136 w 908"/>
                  <a:gd name="T15" fmla="*/ 4 h 53"/>
                  <a:gd name="T16" fmla="*/ 0 60000 65536"/>
                  <a:gd name="T17" fmla="*/ 0 60000 65536"/>
                  <a:gd name="T18" fmla="*/ 0 60000 65536"/>
                  <a:gd name="T19" fmla="*/ 0 60000 65536"/>
                  <a:gd name="T20" fmla="*/ 0 60000 65536"/>
                  <a:gd name="T21" fmla="*/ 0 60000 65536"/>
                  <a:gd name="T22" fmla="*/ 0 60000 65536"/>
                  <a:gd name="T23" fmla="*/ 0 60000 65536"/>
                  <a:gd name="T24" fmla="*/ 0 w 908"/>
                  <a:gd name="T25" fmla="*/ 0 h 53"/>
                  <a:gd name="T26" fmla="*/ 908 w 908"/>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8" h="53">
                    <a:moveTo>
                      <a:pt x="136" y="4"/>
                    </a:moveTo>
                    <a:lnTo>
                      <a:pt x="0" y="16"/>
                    </a:lnTo>
                    <a:lnTo>
                      <a:pt x="423" y="52"/>
                    </a:lnTo>
                    <a:lnTo>
                      <a:pt x="674" y="39"/>
                    </a:lnTo>
                    <a:lnTo>
                      <a:pt x="907" y="7"/>
                    </a:lnTo>
                    <a:lnTo>
                      <a:pt x="843" y="0"/>
                    </a:lnTo>
                    <a:lnTo>
                      <a:pt x="453" y="20"/>
                    </a:lnTo>
                    <a:lnTo>
                      <a:pt x="136" y="4"/>
                    </a:lnTo>
                  </a:path>
                </a:pathLst>
              </a:custGeom>
              <a:solidFill>
                <a:srgbClr val="CACACA">
                  <a:alpha val="59999"/>
                </a:srgbClr>
              </a:solidFill>
              <a:ln w="9525" cap="rnd">
                <a:solidFill>
                  <a:schemeClr val="tx1"/>
                </a:solidFill>
                <a:round/>
                <a:headEnd type="arrow" w="sm" len="sm"/>
                <a:tailEnd type="arrow" w="sm" len="sm"/>
              </a:ln>
            </p:spPr>
            <p:txBody>
              <a:bodyPr/>
              <a:lstStyle/>
              <a:p>
                <a:endParaRPr lang="tr-TR"/>
              </a:p>
            </p:txBody>
          </p:sp>
          <p:grpSp>
            <p:nvGrpSpPr>
              <p:cNvPr id="5" name="Group 18"/>
              <p:cNvGrpSpPr>
                <a:grpSpLocks/>
              </p:cNvGrpSpPr>
              <p:nvPr/>
            </p:nvGrpSpPr>
            <p:grpSpPr bwMode="auto">
              <a:xfrm>
                <a:off x="5264" y="742"/>
                <a:ext cx="215" cy="1066"/>
                <a:chOff x="5264" y="742"/>
                <a:chExt cx="215" cy="1066"/>
              </a:xfrm>
            </p:grpSpPr>
            <p:grpSp>
              <p:nvGrpSpPr>
                <p:cNvPr id="6" name="Group 19"/>
                <p:cNvGrpSpPr>
                  <a:grpSpLocks/>
                </p:cNvGrpSpPr>
                <p:nvPr/>
              </p:nvGrpSpPr>
              <p:grpSpPr bwMode="auto">
                <a:xfrm>
                  <a:off x="5272" y="743"/>
                  <a:ext cx="207" cy="1057"/>
                  <a:chOff x="5272" y="743"/>
                  <a:chExt cx="207" cy="1057"/>
                </a:xfrm>
              </p:grpSpPr>
              <p:sp>
                <p:nvSpPr>
                  <p:cNvPr id="99514" name="Freeform 20"/>
                  <p:cNvSpPr>
                    <a:spLocks/>
                  </p:cNvSpPr>
                  <p:nvPr/>
                </p:nvSpPr>
                <p:spPr bwMode="auto">
                  <a:xfrm>
                    <a:off x="5272" y="743"/>
                    <a:ext cx="207" cy="1057"/>
                  </a:xfrm>
                  <a:custGeom>
                    <a:avLst/>
                    <a:gdLst>
                      <a:gd name="T0" fmla="*/ 0 w 207"/>
                      <a:gd name="T1" fmla="*/ 7 h 1057"/>
                      <a:gd name="T2" fmla="*/ 5 w 207"/>
                      <a:gd name="T3" fmla="*/ 5 h 1057"/>
                      <a:gd name="T4" fmla="*/ 9 w 207"/>
                      <a:gd name="T5" fmla="*/ 2 h 1057"/>
                      <a:gd name="T6" fmla="*/ 14 w 207"/>
                      <a:gd name="T7" fmla="*/ 1 h 1057"/>
                      <a:gd name="T8" fmla="*/ 18 w 207"/>
                      <a:gd name="T9" fmla="*/ 1 h 1057"/>
                      <a:gd name="T10" fmla="*/ 22 w 207"/>
                      <a:gd name="T11" fmla="*/ 0 h 1057"/>
                      <a:gd name="T12" fmla="*/ 29 w 207"/>
                      <a:gd name="T13" fmla="*/ 1 h 1057"/>
                      <a:gd name="T14" fmla="*/ 35 w 207"/>
                      <a:gd name="T15" fmla="*/ 4 h 1057"/>
                      <a:gd name="T16" fmla="*/ 41 w 207"/>
                      <a:gd name="T17" fmla="*/ 6 h 1057"/>
                      <a:gd name="T18" fmla="*/ 47 w 207"/>
                      <a:gd name="T19" fmla="*/ 10 h 1057"/>
                      <a:gd name="T20" fmla="*/ 206 w 207"/>
                      <a:gd name="T21" fmla="*/ 178 h 1057"/>
                      <a:gd name="T22" fmla="*/ 206 w 207"/>
                      <a:gd name="T23" fmla="*/ 1030 h 1057"/>
                      <a:gd name="T24" fmla="*/ 0 w 207"/>
                      <a:gd name="T25" fmla="*/ 1056 h 1057"/>
                      <a:gd name="T26" fmla="*/ 0 w 207"/>
                      <a:gd name="T27" fmla="*/ 7 h 10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7"/>
                      <a:gd name="T43" fmla="*/ 0 h 1057"/>
                      <a:gd name="T44" fmla="*/ 207 w 207"/>
                      <a:gd name="T45" fmla="*/ 1057 h 10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7" h="1057">
                        <a:moveTo>
                          <a:pt x="0" y="7"/>
                        </a:moveTo>
                        <a:lnTo>
                          <a:pt x="5" y="5"/>
                        </a:lnTo>
                        <a:lnTo>
                          <a:pt x="9" y="2"/>
                        </a:lnTo>
                        <a:lnTo>
                          <a:pt x="14" y="1"/>
                        </a:lnTo>
                        <a:lnTo>
                          <a:pt x="18" y="1"/>
                        </a:lnTo>
                        <a:lnTo>
                          <a:pt x="22" y="0"/>
                        </a:lnTo>
                        <a:lnTo>
                          <a:pt x="29" y="1"/>
                        </a:lnTo>
                        <a:lnTo>
                          <a:pt x="35" y="4"/>
                        </a:lnTo>
                        <a:lnTo>
                          <a:pt x="41" y="6"/>
                        </a:lnTo>
                        <a:lnTo>
                          <a:pt x="47" y="10"/>
                        </a:lnTo>
                        <a:lnTo>
                          <a:pt x="206" y="178"/>
                        </a:lnTo>
                        <a:lnTo>
                          <a:pt x="206" y="1030"/>
                        </a:lnTo>
                        <a:lnTo>
                          <a:pt x="0" y="1056"/>
                        </a:lnTo>
                        <a:lnTo>
                          <a:pt x="0" y="7"/>
                        </a:lnTo>
                      </a:path>
                    </a:pathLst>
                  </a:custGeom>
                  <a:solidFill>
                    <a:srgbClr val="C0C0C0">
                      <a:alpha val="59999"/>
                    </a:srgbClr>
                  </a:solidFill>
                  <a:ln w="9525" cap="rnd">
                    <a:solidFill>
                      <a:schemeClr val="tx1"/>
                    </a:solidFill>
                    <a:round/>
                    <a:headEnd type="arrow" w="sm" len="sm"/>
                    <a:tailEnd type="arrow" w="sm" len="sm"/>
                  </a:ln>
                </p:spPr>
                <p:txBody>
                  <a:bodyPr/>
                  <a:lstStyle/>
                  <a:p>
                    <a:endParaRPr lang="tr-TR"/>
                  </a:p>
                </p:txBody>
              </p:sp>
              <p:sp>
                <p:nvSpPr>
                  <p:cNvPr id="99515" name="Line 21"/>
                  <p:cNvSpPr>
                    <a:spLocks noChangeShapeType="1"/>
                  </p:cNvSpPr>
                  <p:nvPr/>
                </p:nvSpPr>
                <p:spPr bwMode="auto">
                  <a:xfrm>
                    <a:off x="5355" y="791"/>
                    <a:ext cx="0" cy="901"/>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516" name="Freeform 22"/>
                  <p:cNvSpPr>
                    <a:spLocks/>
                  </p:cNvSpPr>
                  <p:nvPr/>
                </p:nvSpPr>
                <p:spPr bwMode="auto">
                  <a:xfrm>
                    <a:off x="5290" y="1692"/>
                    <a:ext cx="189" cy="108"/>
                  </a:xfrm>
                  <a:custGeom>
                    <a:avLst/>
                    <a:gdLst>
                      <a:gd name="T0" fmla="*/ 1 w 189"/>
                      <a:gd name="T1" fmla="*/ 3 h 108"/>
                      <a:gd name="T2" fmla="*/ 188 w 189"/>
                      <a:gd name="T3" fmla="*/ 0 h 108"/>
                      <a:gd name="T4" fmla="*/ 188 w 189"/>
                      <a:gd name="T5" fmla="*/ 82 h 108"/>
                      <a:gd name="T6" fmla="*/ 0 w 189"/>
                      <a:gd name="T7" fmla="*/ 107 h 108"/>
                      <a:gd name="T8" fmla="*/ 1 w 189"/>
                      <a:gd name="T9" fmla="*/ 3 h 108"/>
                      <a:gd name="T10" fmla="*/ 0 60000 65536"/>
                      <a:gd name="T11" fmla="*/ 0 60000 65536"/>
                      <a:gd name="T12" fmla="*/ 0 60000 65536"/>
                      <a:gd name="T13" fmla="*/ 0 60000 65536"/>
                      <a:gd name="T14" fmla="*/ 0 60000 65536"/>
                      <a:gd name="T15" fmla="*/ 0 w 189"/>
                      <a:gd name="T16" fmla="*/ 0 h 108"/>
                      <a:gd name="T17" fmla="*/ 189 w 189"/>
                      <a:gd name="T18" fmla="*/ 108 h 108"/>
                    </a:gdLst>
                    <a:ahLst/>
                    <a:cxnLst>
                      <a:cxn ang="T10">
                        <a:pos x="T0" y="T1"/>
                      </a:cxn>
                      <a:cxn ang="T11">
                        <a:pos x="T2" y="T3"/>
                      </a:cxn>
                      <a:cxn ang="T12">
                        <a:pos x="T4" y="T5"/>
                      </a:cxn>
                      <a:cxn ang="T13">
                        <a:pos x="T6" y="T7"/>
                      </a:cxn>
                      <a:cxn ang="T14">
                        <a:pos x="T8" y="T9"/>
                      </a:cxn>
                    </a:cxnLst>
                    <a:rect l="T15" t="T16" r="T17" b="T18"/>
                    <a:pathLst>
                      <a:path w="189" h="108">
                        <a:moveTo>
                          <a:pt x="1" y="3"/>
                        </a:moveTo>
                        <a:lnTo>
                          <a:pt x="188" y="0"/>
                        </a:lnTo>
                        <a:lnTo>
                          <a:pt x="188" y="82"/>
                        </a:lnTo>
                        <a:lnTo>
                          <a:pt x="0" y="107"/>
                        </a:lnTo>
                        <a:lnTo>
                          <a:pt x="1" y="3"/>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grpSp>
            <p:grpSp>
              <p:nvGrpSpPr>
                <p:cNvPr id="7" name="Group 23"/>
                <p:cNvGrpSpPr>
                  <a:grpSpLocks/>
                </p:cNvGrpSpPr>
                <p:nvPr/>
              </p:nvGrpSpPr>
              <p:grpSpPr bwMode="auto">
                <a:xfrm>
                  <a:off x="5375" y="851"/>
                  <a:ext cx="93" cy="830"/>
                  <a:chOff x="5375" y="851"/>
                  <a:chExt cx="93" cy="830"/>
                </a:xfrm>
              </p:grpSpPr>
              <p:sp>
                <p:nvSpPr>
                  <p:cNvPr id="99501" name="Freeform 24"/>
                  <p:cNvSpPr>
                    <a:spLocks/>
                  </p:cNvSpPr>
                  <p:nvPr/>
                </p:nvSpPr>
                <p:spPr bwMode="auto">
                  <a:xfrm>
                    <a:off x="5375" y="851"/>
                    <a:ext cx="93" cy="126"/>
                  </a:xfrm>
                  <a:custGeom>
                    <a:avLst/>
                    <a:gdLst>
                      <a:gd name="T0" fmla="*/ 0 w 93"/>
                      <a:gd name="T1" fmla="*/ 0 h 126"/>
                      <a:gd name="T2" fmla="*/ 92 w 93"/>
                      <a:gd name="T3" fmla="*/ 93 h 126"/>
                      <a:gd name="T4" fmla="*/ 92 w 93"/>
                      <a:gd name="T5" fmla="*/ 125 h 126"/>
                      <a:gd name="T6" fmla="*/ 0 w 93"/>
                      <a:gd name="T7" fmla="*/ 36 h 126"/>
                      <a:gd name="T8" fmla="*/ 0 w 93"/>
                      <a:gd name="T9" fmla="*/ 0 h 126"/>
                      <a:gd name="T10" fmla="*/ 0 60000 65536"/>
                      <a:gd name="T11" fmla="*/ 0 60000 65536"/>
                      <a:gd name="T12" fmla="*/ 0 60000 65536"/>
                      <a:gd name="T13" fmla="*/ 0 60000 65536"/>
                      <a:gd name="T14" fmla="*/ 0 60000 65536"/>
                      <a:gd name="T15" fmla="*/ 0 w 93"/>
                      <a:gd name="T16" fmla="*/ 0 h 126"/>
                      <a:gd name="T17" fmla="*/ 93 w 93"/>
                      <a:gd name="T18" fmla="*/ 126 h 126"/>
                    </a:gdLst>
                    <a:ahLst/>
                    <a:cxnLst>
                      <a:cxn ang="T10">
                        <a:pos x="T0" y="T1"/>
                      </a:cxn>
                      <a:cxn ang="T11">
                        <a:pos x="T2" y="T3"/>
                      </a:cxn>
                      <a:cxn ang="T12">
                        <a:pos x="T4" y="T5"/>
                      </a:cxn>
                      <a:cxn ang="T13">
                        <a:pos x="T6" y="T7"/>
                      </a:cxn>
                      <a:cxn ang="T14">
                        <a:pos x="T8" y="T9"/>
                      </a:cxn>
                    </a:cxnLst>
                    <a:rect l="T15" t="T16" r="T17" b="T18"/>
                    <a:pathLst>
                      <a:path w="93" h="126">
                        <a:moveTo>
                          <a:pt x="0" y="0"/>
                        </a:moveTo>
                        <a:lnTo>
                          <a:pt x="92" y="93"/>
                        </a:lnTo>
                        <a:lnTo>
                          <a:pt x="92" y="125"/>
                        </a:lnTo>
                        <a:lnTo>
                          <a:pt x="0" y="36"/>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02" name="Freeform 25"/>
                  <p:cNvSpPr>
                    <a:spLocks/>
                  </p:cNvSpPr>
                  <p:nvPr/>
                </p:nvSpPr>
                <p:spPr bwMode="auto">
                  <a:xfrm>
                    <a:off x="5375" y="929"/>
                    <a:ext cx="93" cy="118"/>
                  </a:xfrm>
                  <a:custGeom>
                    <a:avLst/>
                    <a:gdLst>
                      <a:gd name="T0" fmla="*/ 0 w 93"/>
                      <a:gd name="T1" fmla="*/ 0 h 118"/>
                      <a:gd name="T2" fmla="*/ 92 w 93"/>
                      <a:gd name="T3" fmla="*/ 84 h 118"/>
                      <a:gd name="T4" fmla="*/ 92 w 93"/>
                      <a:gd name="T5" fmla="*/ 117 h 118"/>
                      <a:gd name="T6" fmla="*/ 0 w 93"/>
                      <a:gd name="T7" fmla="*/ 36 h 118"/>
                      <a:gd name="T8" fmla="*/ 0 w 93"/>
                      <a:gd name="T9" fmla="*/ 0 h 118"/>
                      <a:gd name="T10" fmla="*/ 0 60000 65536"/>
                      <a:gd name="T11" fmla="*/ 0 60000 65536"/>
                      <a:gd name="T12" fmla="*/ 0 60000 65536"/>
                      <a:gd name="T13" fmla="*/ 0 60000 65536"/>
                      <a:gd name="T14" fmla="*/ 0 60000 65536"/>
                      <a:gd name="T15" fmla="*/ 0 w 93"/>
                      <a:gd name="T16" fmla="*/ 0 h 118"/>
                      <a:gd name="T17" fmla="*/ 93 w 93"/>
                      <a:gd name="T18" fmla="*/ 118 h 118"/>
                    </a:gdLst>
                    <a:ahLst/>
                    <a:cxnLst>
                      <a:cxn ang="T10">
                        <a:pos x="T0" y="T1"/>
                      </a:cxn>
                      <a:cxn ang="T11">
                        <a:pos x="T2" y="T3"/>
                      </a:cxn>
                      <a:cxn ang="T12">
                        <a:pos x="T4" y="T5"/>
                      </a:cxn>
                      <a:cxn ang="T13">
                        <a:pos x="T6" y="T7"/>
                      </a:cxn>
                      <a:cxn ang="T14">
                        <a:pos x="T8" y="T9"/>
                      </a:cxn>
                    </a:cxnLst>
                    <a:rect l="T15" t="T16" r="T17" b="T18"/>
                    <a:pathLst>
                      <a:path w="93" h="118">
                        <a:moveTo>
                          <a:pt x="0" y="0"/>
                        </a:moveTo>
                        <a:lnTo>
                          <a:pt x="92" y="84"/>
                        </a:lnTo>
                        <a:lnTo>
                          <a:pt x="92" y="117"/>
                        </a:lnTo>
                        <a:lnTo>
                          <a:pt x="0" y="36"/>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03" name="Freeform 26"/>
                  <p:cNvSpPr>
                    <a:spLocks/>
                  </p:cNvSpPr>
                  <p:nvPr/>
                </p:nvSpPr>
                <p:spPr bwMode="auto">
                  <a:xfrm>
                    <a:off x="5375" y="1006"/>
                    <a:ext cx="93" cy="110"/>
                  </a:xfrm>
                  <a:custGeom>
                    <a:avLst/>
                    <a:gdLst>
                      <a:gd name="T0" fmla="*/ 0 w 93"/>
                      <a:gd name="T1" fmla="*/ 0 h 110"/>
                      <a:gd name="T2" fmla="*/ 92 w 93"/>
                      <a:gd name="T3" fmla="*/ 77 h 110"/>
                      <a:gd name="T4" fmla="*/ 92 w 93"/>
                      <a:gd name="T5" fmla="*/ 109 h 110"/>
                      <a:gd name="T6" fmla="*/ 0 w 93"/>
                      <a:gd name="T7" fmla="*/ 37 h 110"/>
                      <a:gd name="T8" fmla="*/ 0 w 93"/>
                      <a:gd name="T9" fmla="*/ 0 h 110"/>
                      <a:gd name="T10" fmla="*/ 0 60000 65536"/>
                      <a:gd name="T11" fmla="*/ 0 60000 65536"/>
                      <a:gd name="T12" fmla="*/ 0 60000 65536"/>
                      <a:gd name="T13" fmla="*/ 0 60000 65536"/>
                      <a:gd name="T14" fmla="*/ 0 60000 65536"/>
                      <a:gd name="T15" fmla="*/ 0 w 93"/>
                      <a:gd name="T16" fmla="*/ 0 h 110"/>
                      <a:gd name="T17" fmla="*/ 93 w 93"/>
                      <a:gd name="T18" fmla="*/ 110 h 110"/>
                    </a:gdLst>
                    <a:ahLst/>
                    <a:cxnLst>
                      <a:cxn ang="T10">
                        <a:pos x="T0" y="T1"/>
                      </a:cxn>
                      <a:cxn ang="T11">
                        <a:pos x="T2" y="T3"/>
                      </a:cxn>
                      <a:cxn ang="T12">
                        <a:pos x="T4" y="T5"/>
                      </a:cxn>
                      <a:cxn ang="T13">
                        <a:pos x="T6" y="T7"/>
                      </a:cxn>
                      <a:cxn ang="T14">
                        <a:pos x="T8" y="T9"/>
                      </a:cxn>
                    </a:cxnLst>
                    <a:rect l="T15" t="T16" r="T17" b="T18"/>
                    <a:pathLst>
                      <a:path w="93" h="110">
                        <a:moveTo>
                          <a:pt x="0" y="0"/>
                        </a:moveTo>
                        <a:lnTo>
                          <a:pt x="92" y="77"/>
                        </a:lnTo>
                        <a:lnTo>
                          <a:pt x="92" y="109"/>
                        </a:lnTo>
                        <a:lnTo>
                          <a:pt x="0" y="37"/>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04" name="Freeform 27"/>
                  <p:cNvSpPr>
                    <a:spLocks/>
                  </p:cNvSpPr>
                  <p:nvPr/>
                </p:nvSpPr>
                <p:spPr bwMode="auto">
                  <a:xfrm>
                    <a:off x="5375" y="1084"/>
                    <a:ext cx="93" cy="100"/>
                  </a:xfrm>
                  <a:custGeom>
                    <a:avLst/>
                    <a:gdLst>
                      <a:gd name="T0" fmla="*/ 0 w 93"/>
                      <a:gd name="T1" fmla="*/ 0 h 100"/>
                      <a:gd name="T2" fmla="*/ 92 w 93"/>
                      <a:gd name="T3" fmla="*/ 68 h 100"/>
                      <a:gd name="T4" fmla="*/ 92 w 93"/>
                      <a:gd name="T5" fmla="*/ 99 h 100"/>
                      <a:gd name="T6" fmla="*/ 0 w 93"/>
                      <a:gd name="T7" fmla="*/ 35 h 100"/>
                      <a:gd name="T8" fmla="*/ 0 w 93"/>
                      <a:gd name="T9" fmla="*/ 0 h 100"/>
                      <a:gd name="T10" fmla="*/ 0 60000 65536"/>
                      <a:gd name="T11" fmla="*/ 0 60000 65536"/>
                      <a:gd name="T12" fmla="*/ 0 60000 65536"/>
                      <a:gd name="T13" fmla="*/ 0 60000 65536"/>
                      <a:gd name="T14" fmla="*/ 0 60000 65536"/>
                      <a:gd name="T15" fmla="*/ 0 w 93"/>
                      <a:gd name="T16" fmla="*/ 0 h 100"/>
                      <a:gd name="T17" fmla="*/ 93 w 93"/>
                      <a:gd name="T18" fmla="*/ 100 h 100"/>
                    </a:gdLst>
                    <a:ahLst/>
                    <a:cxnLst>
                      <a:cxn ang="T10">
                        <a:pos x="T0" y="T1"/>
                      </a:cxn>
                      <a:cxn ang="T11">
                        <a:pos x="T2" y="T3"/>
                      </a:cxn>
                      <a:cxn ang="T12">
                        <a:pos x="T4" y="T5"/>
                      </a:cxn>
                      <a:cxn ang="T13">
                        <a:pos x="T6" y="T7"/>
                      </a:cxn>
                      <a:cxn ang="T14">
                        <a:pos x="T8" y="T9"/>
                      </a:cxn>
                    </a:cxnLst>
                    <a:rect l="T15" t="T16" r="T17" b="T18"/>
                    <a:pathLst>
                      <a:path w="93" h="100">
                        <a:moveTo>
                          <a:pt x="0" y="0"/>
                        </a:moveTo>
                        <a:lnTo>
                          <a:pt x="92" y="68"/>
                        </a:lnTo>
                        <a:lnTo>
                          <a:pt x="92" y="99"/>
                        </a:lnTo>
                        <a:lnTo>
                          <a:pt x="0" y="35"/>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05" name="Freeform 28"/>
                  <p:cNvSpPr>
                    <a:spLocks/>
                  </p:cNvSpPr>
                  <p:nvPr/>
                </p:nvSpPr>
                <p:spPr bwMode="auto">
                  <a:xfrm>
                    <a:off x="5375" y="1162"/>
                    <a:ext cx="93" cy="93"/>
                  </a:xfrm>
                  <a:custGeom>
                    <a:avLst/>
                    <a:gdLst>
                      <a:gd name="T0" fmla="*/ 0 w 93"/>
                      <a:gd name="T1" fmla="*/ 0 h 93"/>
                      <a:gd name="T2" fmla="*/ 92 w 93"/>
                      <a:gd name="T3" fmla="*/ 60 h 93"/>
                      <a:gd name="T4" fmla="*/ 92 w 93"/>
                      <a:gd name="T5" fmla="*/ 92 h 93"/>
                      <a:gd name="T6" fmla="*/ 0 w 93"/>
                      <a:gd name="T7" fmla="*/ 36 h 93"/>
                      <a:gd name="T8" fmla="*/ 0 w 93"/>
                      <a:gd name="T9" fmla="*/ 0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0" y="0"/>
                        </a:moveTo>
                        <a:lnTo>
                          <a:pt x="92" y="60"/>
                        </a:lnTo>
                        <a:lnTo>
                          <a:pt x="92" y="92"/>
                        </a:lnTo>
                        <a:lnTo>
                          <a:pt x="0" y="36"/>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06" name="Freeform 29"/>
                  <p:cNvSpPr>
                    <a:spLocks/>
                  </p:cNvSpPr>
                  <p:nvPr/>
                </p:nvSpPr>
                <p:spPr bwMode="auto">
                  <a:xfrm>
                    <a:off x="5375" y="1240"/>
                    <a:ext cx="93" cy="85"/>
                  </a:xfrm>
                  <a:custGeom>
                    <a:avLst/>
                    <a:gdLst>
                      <a:gd name="T0" fmla="*/ 0 w 93"/>
                      <a:gd name="T1" fmla="*/ 0 h 85"/>
                      <a:gd name="T2" fmla="*/ 92 w 93"/>
                      <a:gd name="T3" fmla="*/ 51 h 85"/>
                      <a:gd name="T4" fmla="*/ 92 w 93"/>
                      <a:gd name="T5" fmla="*/ 84 h 85"/>
                      <a:gd name="T6" fmla="*/ 0 w 93"/>
                      <a:gd name="T7" fmla="*/ 35 h 85"/>
                      <a:gd name="T8" fmla="*/ 0 w 93"/>
                      <a:gd name="T9" fmla="*/ 0 h 85"/>
                      <a:gd name="T10" fmla="*/ 0 60000 65536"/>
                      <a:gd name="T11" fmla="*/ 0 60000 65536"/>
                      <a:gd name="T12" fmla="*/ 0 60000 65536"/>
                      <a:gd name="T13" fmla="*/ 0 60000 65536"/>
                      <a:gd name="T14" fmla="*/ 0 60000 65536"/>
                      <a:gd name="T15" fmla="*/ 0 w 93"/>
                      <a:gd name="T16" fmla="*/ 0 h 85"/>
                      <a:gd name="T17" fmla="*/ 93 w 93"/>
                      <a:gd name="T18" fmla="*/ 85 h 85"/>
                    </a:gdLst>
                    <a:ahLst/>
                    <a:cxnLst>
                      <a:cxn ang="T10">
                        <a:pos x="T0" y="T1"/>
                      </a:cxn>
                      <a:cxn ang="T11">
                        <a:pos x="T2" y="T3"/>
                      </a:cxn>
                      <a:cxn ang="T12">
                        <a:pos x="T4" y="T5"/>
                      </a:cxn>
                      <a:cxn ang="T13">
                        <a:pos x="T6" y="T7"/>
                      </a:cxn>
                      <a:cxn ang="T14">
                        <a:pos x="T8" y="T9"/>
                      </a:cxn>
                    </a:cxnLst>
                    <a:rect l="T15" t="T16" r="T17" b="T18"/>
                    <a:pathLst>
                      <a:path w="93" h="85">
                        <a:moveTo>
                          <a:pt x="0" y="0"/>
                        </a:moveTo>
                        <a:lnTo>
                          <a:pt x="92" y="51"/>
                        </a:lnTo>
                        <a:lnTo>
                          <a:pt x="92" y="84"/>
                        </a:lnTo>
                        <a:lnTo>
                          <a:pt x="0" y="35"/>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07" name="Freeform 30"/>
                  <p:cNvSpPr>
                    <a:spLocks/>
                  </p:cNvSpPr>
                  <p:nvPr/>
                </p:nvSpPr>
                <p:spPr bwMode="auto">
                  <a:xfrm>
                    <a:off x="5375" y="1317"/>
                    <a:ext cx="93" cy="76"/>
                  </a:xfrm>
                  <a:custGeom>
                    <a:avLst/>
                    <a:gdLst>
                      <a:gd name="T0" fmla="*/ 0 w 93"/>
                      <a:gd name="T1" fmla="*/ 0 h 76"/>
                      <a:gd name="T2" fmla="*/ 92 w 93"/>
                      <a:gd name="T3" fmla="*/ 44 h 76"/>
                      <a:gd name="T4" fmla="*/ 92 w 93"/>
                      <a:gd name="T5" fmla="*/ 75 h 76"/>
                      <a:gd name="T6" fmla="*/ 0 w 93"/>
                      <a:gd name="T7" fmla="*/ 35 h 76"/>
                      <a:gd name="T8" fmla="*/ 0 w 93"/>
                      <a:gd name="T9" fmla="*/ 0 h 76"/>
                      <a:gd name="T10" fmla="*/ 0 60000 65536"/>
                      <a:gd name="T11" fmla="*/ 0 60000 65536"/>
                      <a:gd name="T12" fmla="*/ 0 60000 65536"/>
                      <a:gd name="T13" fmla="*/ 0 60000 65536"/>
                      <a:gd name="T14" fmla="*/ 0 60000 65536"/>
                      <a:gd name="T15" fmla="*/ 0 w 93"/>
                      <a:gd name="T16" fmla="*/ 0 h 76"/>
                      <a:gd name="T17" fmla="*/ 93 w 93"/>
                      <a:gd name="T18" fmla="*/ 76 h 76"/>
                    </a:gdLst>
                    <a:ahLst/>
                    <a:cxnLst>
                      <a:cxn ang="T10">
                        <a:pos x="T0" y="T1"/>
                      </a:cxn>
                      <a:cxn ang="T11">
                        <a:pos x="T2" y="T3"/>
                      </a:cxn>
                      <a:cxn ang="T12">
                        <a:pos x="T4" y="T5"/>
                      </a:cxn>
                      <a:cxn ang="T13">
                        <a:pos x="T6" y="T7"/>
                      </a:cxn>
                      <a:cxn ang="T14">
                        <a:pos x="T8" y="T9"/>
                      </a:cxn>
                    </a:cxnLst>
                    <a:rect l="T15" t="T16" r="T17" b="T18"/>
                    <a:pathLst>
                      <a:path w="93" h="76">
                        <a:moveTo>
                          <a:pt x="0" y="0"/>
                        </a:moveTo>
                        <a:lnTo>
                          <a:pt x="92" y="44"/>
                        </a:lnTo>
                        <a:lnTo>
                          <a:pt x="92" y="75"/>
                        </a:lnTo>
                        <a:lnTo>
                          <a:pt x="0" y="35"/>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08" name="Freeform 31"/>
                  <p:cNvSpPr>
                    <a:spLocks/>
                  </p:cNvSpPr>
                  <p:nvPr/>
                </p:nvSpPr>
                <p:spPr bwMode="auto">
                  <a:xfrm>
                    <a:off x="5375" y="1395"/>
                    <a:ext cx="93" cy="67"/>
                  </a:xfrm>
                  <a:custGeom>
                    <a:avLst/>
                    <a:gdLst>
                      <a:gd name="T0" fmla="*/ 0 w 93"/>
                      <a:gd name="T1" fmla="*/ 0 h 67"/>
                      <a:gd name="T2" fmla="*/ 92 w 93"/>
                      <a:gd name="T3" fmla="*/ 36 h 67"/>
                      <a:gd name="T4" fmla="*/ 92 w 93"/>
                      <a:gd name="T5" fmla="*/ 66 h 67"/>
                      <a:gd name="T6" fmla="*/ 0 w 93"/>
                      <a:gd name="T7" fmla="*/ 34 h 67"/>
                      <a:gd name="T8" fmla="*/ 0 w 93"/>
                      <a:gd name="T9" fmla="*/ 0 h 67"/>
                      <a:gd name="T10" fmla="*/ 0 60000 65536"/>
                      <a:gd name="T11" fmla="*/ 0 60000 65536"/>
                      <a:gd name="T12" fmla="*/ 0 60000 65536"/>
                      <a:gd name="T13" fmla="*/ 0 60000 65536"/>
                      <a:gd name="T14" fmla="*/ 0 60000 65536"/>
                      <a:gd name="T15" fmla="*/ 0 w 93"/>
                      <a:gd name="T16" fmla="*/ 0 h 67"/>
                      <a:gd name="T17" fmla="*/ 93 w 93"/>
                      <a:gd name="T18" fmla="*/ 67 h 67"/>
                    </a:gdLst>
                    <a:ahLst/>
                    <a:cxnLst>
                      <a:cxn ang="T10">
                        <a:pos x="T0" y="T1"/>
                      </a:cxn>
                      <a:cxn ang="T11">
                        <a:pos x="T2" y="T3"/>
                      </a:cxn>
                      <a:cxn ang="T12">
                        <a:pos x="T4" y="T5"/>
                      </a:cxn>
                      <a:cxn ang="T13">
                        <a:pos x="T6" y="T7"/>
                      </a:cxn>
                      <a:cxn ang="T14">
                        <a:pos x="T8" y="T9"/>
                      </a:cxn>
                    </a:cxnLst>
                    <a:rect l="T15" t="T16" r="T17" b="T18"/>
                    <a:pathLst>
                      <a:path w="93" h="67">
                        <a:moveTo>
                          <a:pt x="0" y="0"/>
                        </a:moveTo>
                        <a:lnTo>
                          <a:pt x="92" y="36"/>
                        </a:lnTo>
                        <a:lnTo>
                          <a:pt x="92" y="66"/>
                        </a:lnTo>
                        <a:lnTo>
                          <a:pt x="0" y="34"/>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09" name="Freeform 32"/>
                  <p:cNvSpPr>
                    <a:spLocks/>
                  </p:cNvSpPr>
                  <p:nvPr/>
                </p:nvSpPr>
                <p:spPr bwMode="auto">
                  <a:xfrm>
                    <a:off x="5375" y="1474"/>
                    <a:ext cx="93" cy="59"/>
                  </a:xfrm>
                  <a:custGeom>
                    <a:avLst/>
                    <a:gdLst>
                      <a:gd name="T0" fmla="*/ 0 w 93"/>
                      <a:gd name="T1" fmla="*/ 0 h 59"/>
                      <a:gd name="T2" fmla="*/ 92 w 93"/>
                      <a:gd name="T3" fmla="*/ 27 h 59"/>
                      <a:gd name="T4" fmla="*/ 92 w 93"/>
                      <a:gd name="T5" fmla="*/ 58 h 59"/>
                      <a:gd name="T6" fmla="*/ 0 w 93"/>
                      <a:gd name="T7" fmla="*/ 34 h 59"/>
                      <a:gd name="T8" fmla="*/ 0 w 93"/>
                      <a:gd name="T9" fmla="*/ 0 h 59"/>
                      <a:gd name="T10" fmla="*/ 0 60000 65536"/>
                      <a:gd name="T11" fmla="*/ 0 60000 65536"/>
                      <a:gd name="T12" fmla="*/ 0 60000 65536"/>
                      <a:gd name="T13" fmla="*/ 0 60000 65536"/>
                      <a:gd name="T14" fmla="*/ 0 60000 65536"/>
                      <a:gd name="T15" fmla="*/ 0 w 93"/>
                      <a:gd name="T16" fmla="*/ 0 h 59"/>
                      <a:gd name="T17" fmla="*/ 93 w 93"/>
                      <a:gd name="T18" fmla="*/ 59 h 59"/>
                    </a:gdLst>
                    <a:ahLst/>
                    <a:cxnLst>
                      <a:cxn ang="T10">
                        <a:pos x="T0" y="T1"/>
                      </a:cxn>
                      <a:cxn ang="T11">
                        <a:pos x="T2" y="T3"/>
                      </a:cxn>
                      <a:cxn ang="T12">
                        <a:pos x="T4" y="T5"/>
                      </a:cxn>
                      <a:cxn ang="T13">
                        <a:pos x="T6" y="T7"/>
                      </a:cxn>
                      <a:cxn ang="T14">
                        <a:pos x="T8" y="T9"/>
                      </a:cxn>
                    </a:cxnLst>
                    <a:rect l="T15" t="T16" r="T17" b="T18"/>
                    <a:pathLst>
                      <a:path w="93" h="59">
                        <a:moveTo>
                          <a:pt x="0" y="0"/>
                        </a:moveTo>
                        <a:lnTo>
                          <a:pt x="92" y="27"/>
                        </a:lnTo>
                        <a:lnTo>
                          <a:pt x="92" y="58"/>
                        </a:lnTo>
                        <a:lnTo>
                          <a:pt x="0" y="34"/>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10" name="Freeform 33"/>
                  <p:cNvSpPr>
                    <a:spLocks/>
                  </p:cNvSpPr>
                  <p:nvPr/>
                </p:nvSpPr>
                <p:spPr bwMode="auto">
                  <a:xfrm>
                    <a:off x="5375" y="1552"/>
                    <a:ext cx="93" cy="50"/>
                  </a:xfrm>
                  <a:custGeom>
                    <a:avLst/>
                    <a:gdLst>
                      <a:gd name="T0" fmla="*/ 0 w 93"/>
                      <a:gd name="T1" fmla="*/ 0 h 50"/>
                      <a:gd name="T2" fmla="*/ 92 w 93"/>
                      <a:gd name="T3" fmla="*/ 20 h 50"/>
                      <a:gd name="T4" fmla="*/ 92 w 93"/>
                      <a:gd name="T5" fmla="*/ 49 h 50"/>
                      <a:gd name="T6" fmla="*/ 0 w 93"/>
                      <a:gd name="T7" fmla="*/ 34 h 50"/>
                      <a:gd name="T8" fmla="*/ 0 w 93"/>
                      <a:gd name="T9" fmla="*/ 0 h 50"/>
                      <a:gd name="T10" fmla="*/ 0 60000 65536"/>
                      <a:gd name="T11" fmla="*/ 0 60000 65536"/>
                      <a:gd name="T12" fmla="*/ 0 60000 65536"/>
                      <a:gd name="T13" fmla="*/ 0 60000 65536"/>
                      <a:gd name="T14" fmla="*/ 0 60000 65536"/>
                      <a:gd name="T15" fmla="*/ 0 w 93"/>
                      <a:gd name="T16" fmla="*/ 0 h 50"/>
                      <a:gd name="T17" fmla="*/ 93 w 93"/>
                      <a:gd name="T18" fmla="*/ 50 h 50"/>
                    </a:gdLst>
                    <a:ahLst/>
                    <a:cxnLst>
                      <a:cxn ang="T10">
                        <a:pos x="T0" y="T1"/>
                      </a:cxn>
                      <a:cxn ang="T11">
                        <a:pos x="T2" y="T3"/>
                      </a:cxn>
                      <a:cxn ang="T12">
                        <a:pos x="T4" y="T5"/>
                      </a:cxn>
                      <a:cxn ang="T13">
                        <a:pos x="T6" y="T7"/>
                      </a:cxn>
                      <a:cxn ang="T14">
                        <a:pos x="T8" y="T9"/>
                      </a:cxn>
                    </a:cxnLst>
                    <a:rect l="T15" t="T16" r="T17" b="T18"/>
                    <a:pathLst>
                      <a:path w="93" h="50">
                        <a:moveTo>
                          <a:pt x="0" y="0"/>
                        </a:moveTo>
                        <a:lnTo>
                          <a:pt x="92" y="20"/>
                        </a:lnTo>
                        <a:lnTo>
                          <a:pt x="92" y="49"/>
                        </a:lnTo>
                        <a:lnTo>
                          <a:pt x="0" y="34"/>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11" name="Freeform 34"/>
                  <p:cNvSpPr>
                    <a:spLocks/>
                  </p:cNvSpPr>
                  <p:nvPr/>
                </p:nvSpPr>
                <p:spPr bwMode="auto">
                  <a:xfrm>
                    <a:off x="5375" y="1630"/>
                    <a:ext cx="93" cy="42"/>
                  </a:xfrm>
                  <a:custGeom>
                    <a:avLst/>
                    <a:gdLst>
                      <a:gd name="T0" fmla="*/ 0 w 93"/>
                      <a:gd name="T1" fmla="*/ 0 h 42"/>
                      <a:gd name="T2" fmla="*/ 92 w 93"/>
                      <a:gd name="T3" fmla="*/ 12 h 42"/>
                      <a:gd name="T4" fmla="*/ 92 w 93"/>
                      <a:gd name="T5" fmla="*/ 41 h 42"/>
                      <a:gd name="T6" fmla="*/ 0 w 93"/>
                      <a:gd name="T7" fmla="*/ 32 h 42"/>
                      <a:gd name="T8" fmla="*/ 0 w 93"/>
                      <a:gd name="T9" fmla="*/ 0 h 42"/>
                      <a:gd name="T10" fmla="*/ 0 60000 65536"/>
                      <a:gd name="T11" fmla="*/ 0 60000 65536"/>
                      <a:gd name="T12" fmla="*/ 0 60000 65536"/>
                      <a:gd name="T13" fmla="*/ 0 60000 65536"/>
                      <a:gd name="T14" fmla="*/ 0 60000 65536"/>
                      <a:gd name="T15" fmla="*/ 0 w 93"/>
                      <a:gd name="T16" fmla="*/ 0 h 42"/>
                      <a:gd name="T17" fmla="*/ 93 w 93"/>
                      <a:gd name="T18" fmla="*/ 42 h 42"/>
                    </a:gdLst>
                    <a:ahLst/>
                    <a:cxnLst>
                      <a:cxn ang="T10">
                        <a:pos x="T0" y="T1"/>
                      </a:cxn>
                      <a:cxn ang="T11">
                        <a:pos x="T2" y="T3"/>
                      </a:cxn>
                      <a:cxn ang="T12">
                        <a:pos x="T4" y="T5"/>
                      </a:cxn>
                      <a:cxn ang="T13">
                        <a:pos x="T6" y="T7"/>
                      </a:cxn>
                      <a:cxn ang="T14">
                        <a:pos x="T8" y="T9"/>
                      </a:cxn>
                    </a:cxnLst>
                    <a:rect l="T15" t="T16" r="T17" b="T18"/>
                    <a:pathLst>
                      <a:path w="93" h="42">
                        <a:moveTo>
                          <a:pt x="0" y="0"/>
                        </a:moveTo>
                        <a:lnTo>
                          <a:pt x="92" y="12"/>
                        </a:lnTo>
                        <a:lnTo>
                          <a:pt x="92" y="41"/>
                        </a:lnTo>
                        <a:lnTo>
                          <a:pt x="0" y="32"/>
                        </a:lnTo>
                        <a:lnTo>
                          <a:pt x="0"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512" name="Line 35"/>
                  <p:cNvSpPr>
                    <a:spLocks noChangeShapeType="1"/>
                  </p:cNvSpPr>
                  <p:nvPr/>
                </p:nvSpPr>
                <p:spPr bwMode="auto">
                  <a:xfrm>
                    <a:off x="5411" y="877"/>
                    <a:ext cx="0" cy="799"/>
                  </a:xfrm>
                  <a:prstGeom prst="line">
                    <a:avLst/>
                  </a:prstGeom>
                  <a:noFill/>
                  <a:ln w="25400">
                    <a:solidFill>
                      <a:schemeClr val="tx1"/>
                    </a:solidFill>
                    <a:round/>
                    <a:headEnd type="arrow" w="sm" len="sm"/>
                    <a:tailEnd type="arrow" w="sm" len="sm"/>
                  </a:ln>
                </p:spPr>
                <p:txBody>
                  <a:bodyPr wrap="none" anchor="ctr"/>
                  <a:lstStyle/>
                  <a:p>
                    <a:endParaRPr lang="tr-TR"/>
                  </a:p>
                </p:txBody>
              </p:sp>
              <p:sp>
                <p:nvSpPr>
                  <p:cNvPr id="99513" name="Line 36"/>
                  <p:cNvSpPr>
                    <a:spLocks noChangeShapeType="1"/>
                  </p:cNvSpPr>
                  <p:nvPr/>
                </p:nvSpPr>
                <p:spPr bwMode="auto">
                  <a:xfrm>
                    <a:off x="5446" y="912"/>
                    <a:ext cx="0" cy="769"/>
                  </a:xfrm>
                  <a:prstGeom prst="line">
                    <a:avLst/>
                  </a:prstGeom>
                  <a:noFill/>
                  <a:ln w="25400">
                    <a:solidFill>
                      <a:schemeClr val="tx1"/>
                    </a:solidFill>
                    <a:round/>
                    <a:headEnd type="arrow" w="sm" len="sm"/>
                    <a:tailEnd type="arrow" w="sm" len="sm"/>
                  </a:ln>
                </p:spPr>
                <p:txBody>
                  <a:bodyPr wrap="none" anchor="ctr"/>
                  <a:lstStyle/>
                  <a:p>
                    <a:endParaRPr lang="tr-TR"/>
                  </a:p>
                </p:txBody>
              </p:sp>
            </p:grpSp>
            <p:grpSp>
              <p:nvGrpSpPr>
                <p:cNvPr id="8" name="Group 37"/>
                <p:cNvGrpSpPr>
                  <a:grpSpLocks/>
                </p:cNvGrpSpPr>
                <p:nvPr/>
              </p:nvGrpSpPr>
              <p:grpSpPr bwMode="auto">
                <a:xfrm>
                  <a:off x="5264" y="742"/>
                  <a:ext cx="50" cy="1066"/>
                  <a:chOff x="5264" y="742"/>
                  <a:chExt cx="50" cy="1066"/>
                </a:xfrm>
              </p:grpSpPr>
              <p:sp>
                <p:nvSpPr>
                  <p:cNvPr id="99484" name="Line 38"/>
                  <p:cNvSpPr>
                    <a:spLocks noChangeShapeType="1"/>
                  </p:cNvSpPr>
                  <p:nvPr/>
                </p:nvSpPr>
                <p:spPr bwMode="auto">
                  <a:xfrm>
                    <a:off x="5272" y="753"/>
                    <a:ext cx="0" cy="1055"/>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85" name="Line 39"/>
                  <p:cNvSpPr>
                    <a:spLocks noChangeShapeType="1"/>
                  </p:cNvSpPr>
                  <p:nvPr/>
                </p:nvSpPr>
                <p:spPr bwMode="auto">
                  <a:xfrm>
                    <a:off x="5284" y="751"/>
                    <a:ext cx="0" cy="1053"/>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86" name="Line 40"/>
                  <p:cNvSpPr>
                    <a:spLocks noChangeShapeType="1"/>
                  </p:cNvSpPr>
                  <p:nvPr/>
                </p:nvSpPr>
                <p:spPr bwMode="auto">
                  <a:xfrm>
                    <a:off x="5286" y="748"/>
                    <a:ext cx="0" cy="1060"/>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87" name="Line 41"/>
                  <p:cNvSpPr>
                    <a:spLocks noChangeShapeType="1"/>
                  </p:cNvSpPr>
                  <p:nvPr/>
                </p:nvSpPr>
                <p:spPr bwMode="auto">
                  <a:xfrm>
                    <a:off x="5293" y="748"/>
                    <a:ext cx="0" cy="1060"/>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88" name="Line 42"/>
                  <p:cNvSpPr>
                    <a:spLocks noChangeShapeType="1"/>
                  </p:cNvSpPr>
                  <p:nvPr/>
                </p:nvSpPr>
                <p:spPr bwMode="auto">
                  <a:xfrm>
                    <a:off x="5313" y="752"/>
                    <a:ext cx="0" cy="1052"/>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89" name="Freeform 43"/>
                  <p:cNvSpPr>
                    <a:spLocks/>
                  </p:cNvSpPr>
                  <p:nvPr/>
                </p:nvSpPr>
                <p:spPr bwMode="auto">
                  <a:xfrm>
                    <a:off x="5264" y="804"/>
                    <a:ext cx="50" cy="41"/>
                  </a:xfrm>
                  <a:custGeom>
                    <a:avLst/>
                    <a:gdLst>
                      <a:gd name="T0" fmla="*/ 6 w 50"/>
                      <a:gd name="T1" fmla="*/ 6 h 41"/>
                      <a:gd name="T2" fmla="*/ 10 w 50"/>
                      <a:gd name="T3" fmla="*/ 4 h 41"/>
                      <a:gd name="T4" fmla="*/ 14 w 50"/>
                      <a:gd name="T5" fmla="*/ 2 h 41"/>
                      <a:gd name="T6" fmla="*/ 19 w 50"/>
                      <a:gd name="T7" fmla="*/ 2 h 41"/>
                      <a:gd name="T8" fmla="*/ 22 w 50"/>
                      <a:gd name="T9" fmla="*/ 0 h 41"/>
                      <a:gd name="T10" fmla="*/ 26 w 50"/>
                      <a:gd name="T11" fmla="*/ 0 h 41"/>
                      <a:gd name="T12" fmla="*/ 32 w 50"/>
                      <a:gd name="T13" fmla="*/ 2 h 41"/>
                      <a:gd name="T14" fmla="*/ 38 w 50"/>
                      <a:gd name="T15" fmla="*/ 2 h 41"/>
                      <a:gd name="T16" fmla="*/ 43 w 50"/>
                      <a:gd name="T17" fmla="*/ 6 h 41"/>
                      <a:gd name="T18" fmla="*/ 49 w 50"/>
                      <a:gd name="T19" fmla="*/ 9 h 41"/>
                      <a:gd name="T20" fmla="*/ 49 w 50"/>
                      <a:gd name="T21" fmla="*/ 40 h 41"/>
                      <a:gd name="T22" fmla="*/ 43 w 50"/>
                      <a:gd name="T23" fmla="*/ 37 h 41"/>
                      <a:gd name="T24" fmla="*/ 38 w 50"/>
                      <a:gd name="T25" fmla="*/ 34 h 41"/>
                      <a:gd name="T26" fmla="*/ 32 w 50"/>
                      <a:gd name="T27" fmla="*/ 33 h 41"/>
                      <a:gd name="T28" fmla="*/ 26 w 50"/>
                      <a:gd name="T29" fmla="*/ 33 h 41"/>
                      <a:gd name="T30" fmla="*/ 22 w 50"/>
                      <a:gd name="T31" fmla="*/ 33 h 41"/>
                      <a:gd name="T32" fmla="*/ 19 w 50"/>
                      <a:gd name="T33" fmla="*/ 33 h 41"/>
                      <a:gd name="T34" fmla="*/ 14 w 50"/>
                      <a:gd name="T35" fmla="*/ 34 h 41"/>
                      <a:gd name="T36" fmla="*/ 6 w 50"/>
                      <a:gd name="T37" fmla="*/ 38 h 41"/>
                      <a:gd name="T38" fmla="*/ 0 w 50"/>
                      <a:gd name="T39" fmla="*/ 39 h 41"/>
                      <a:gd name="T40" fmla="*/ 0 w 50"/>
                      <a:gd name="T41" fmla="*/ 10 h 41"/>
                      <a:gd name="T42" fmla="*/ 6 w 50"/>
                      <a:gd name="T43" fmla="*/ 6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1"/>
                      <a:gd name="T68" fmla="*/ 50 w 50"/>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1">
                        <a:moveTo>
                          <a:pt x="6" y="6"/>
                        </a:moveTo>
                        <a:lnTo>
                          <a:pt x="10" y="4"/>
                        </a:lnTo>
                        <a:lnTo>
                          <a:pt x="14" y="2"/>
                        </a:lnTo>
                        <a:lnTo>
                          <a:pt x="19" y="2"/>
                        </a:lnTo>
                        <a:lnTo>
                          <a:pt x="22" y="0"/>
                        </a:lnTo>
                        <a:lnTo>
                          <a:pt x="26" y="0"/>
                        </a:lnTo>
                        <a:lnTo>
                          <a:pt x="32" y="2"/>
                        </a:lnTo>
                        <a:lnTo>
                          <a:pt x="38" y="2"/>
                        </a:lnTo>
                        <a:lnTo>
                          <a:pt x="43" y="6"/>
                        </a:lnTo>
                        <a:lnTo>
                          <a:pt x="49" y="9"/>
                        </a:lnTo>
                        <a:lnTo>
                          <a:pt x="49" y="40"/>
                        </a:lnTo>
                        <a:lnTo>
                          <a:pt x="43" y="37"/>
                        </a:lnTo>
                        <a:lnTo>
                          <a:pt x="38" y="34"/>
                        </a:lnTo>
                        <a:lnTo>
                          <a:pt x="32" y="33"/>
                        </a:lnTo>
                        <a:lnTo>
                          <a:pt x="26" y="33"/>
                        </a:lnTo>
                        <a:lnTo>
                          <a:pt x="22" y="33"/>
                        </a:lnTo>
                        <a:lnTo>
                          <a:pt x="19" y="33"/>
                        </a:lnTo>
                        <a:lnTo>
                          <a:pt x="14" y="34"/>
                        </a:lnTo>
                        <a:lnTo>
                          <a:pt x="6" y="38"/>
                        </a:lnTo>
                        <a:lnTo>
                          <a:pt x="0" y="39"/>
                        </a:lnTo>
                        <a:lnTo>
                          <a:pt x="0" y="10"/>
                        </a:lnTo>
                        <a:lnTo>
                          <a:pt x="6" y="6"/>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90" name="Freeform 44"/>
                  <p:cNvSpPr>
                    <a:spLocks/>
                  </p:cNvSpPr>
                  <p:nvPr/>
                </p:nvSpPr>
                <p:spPr bwMode="auto">
                  <a:xfrm>
                    <a:off x="5264" y="884"/>
                    <a:ext cx="50" cy="41"/>
                  </a:xfrm>
                  <a:custGeom>
                    <a:avLst/>
                    <a:gdLst>
                      <a:gd name="T0" fmla="*/ 6 w 50"/>
                      <a:gd name="T1" fmla="*/ 5 h 41"/>
                      <a:gd name="T2" fmla="*/ 10 w 50"/>
                      <a:gd name="T3" fmla="*/ 4 h 41"/>
                      <a:gd name="T4" fmla="*/ 14 w 50"/>
                      <a:gd name="T5" fmla="*/ 3 h 41"/>
                      <a:gd name="T6" fmla="*/ 19 w 50"/>
                      <a:gd name="T7" fmla="*/ 1 h 41"/>
                      <a:gd name="T8" fmla="*/ 22 w 50"/>
                      <a:gd name="T9" fmla="*/ 0 h 41"/>
                      <a:gd name="T10" fmla="*/ 26 w 50"/>
                      <a:gd name="T11" fmla="*/ 0 h 41"/>
                      <a:gd name="T12" fmla="*/ 32 w 50"/>
                      <a:gd name="T13" fmla="*/ 1 h 41"/>
                      <a:gd name="T14" fmla="*/ 38 w 50"/>
                      <a:gd name="T15" fmla="*/ 3 h 41"/>
                      <a:gd name="T16" fmla="*/ 43 w 50"/>
                      <a:gd name="T17" fmla="*/ 5 h 41"/>
                      <a:gd name="T18" fmla="*/ 49 w 50"/>
                      <a:gd name="T19" fmla="*/ 8 h 41"/>
                      <a:gd name="T20" fmla="*/ 49 w 50"/>
                      <a:gd name="T21" fmla="*/ 40 h 41"/>
                      <a:gd name="T22" fmla="*/ 43 w 50"/>
                      <a:gd name="T23" fmla="*/ 37 h 41"/>
                      <a:gd name="T24" fmla="*/ 38 w 50"/>
                      <a:gd name="T25" fmla="*/ 34 h 41"/>
                      <a:gd name="T26" fmla="*/ 32 w 50"/>
                      <a:gd name="T27" fmla="*/ 33 h 41"/>
                      <a:gd name="T28" fmla="*/ 26 w 50"/>
                      <a:gd name="T29" fmla="*/ 33 h 41"/>
                      <a:gd name="T30" fmla="*/ 22 w 50"/>
                      <a:gd name="T31" fmla="*/ 33 h 41"/>
                      <a:gd name="T32" fmla="*/ 19 w 50"/>
                      <a:gd name="T33" fmla="*/ 33 h 41"/>
                      <a:gd name="T34" fmla="*/ 14 w 50"/>
                      <a:gd name="T35" fmla="*/ 34 h 41"/>
                      <a:gd name="T36" fmla="*/ 6 w 50"/>
                      <a:gd name="T37" fmla="*/ 38 h 41"/>
                      <a:gd name="T38" fmla="*/ 0 w 50"/>
                      <a:gd name="T39" fmla="*/ 39 h 41"/>
                      <a:gd name="T40" fmla="*/ 0 w 50"/>
                      <a:gd name="T41" fmla="*/ 9 h 41"/>
                      <a:gd name="T42" fmla="*/ 6 w 50"/>
                      <a:gd name="T43" fmla="*/ 5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1"/>
                      <a:gd name="T68" fmla="*/ 50 w 50"/>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1">
                        <a:moveTo>
                          <a:pt x="6" y="5"/>
                        </a:moveTo>
                        <a:lnTo>
                          <a:pt x="10" y="4"/>
                        </a:lnTo>
                        <a:lnTo>
                          <a:pt x="14" y="3"/>
                        </a:lnTo>
                        <a:lnTo>
                          <a:pt x="19" y="1"/>
                        </a:lnTo>
                        <a:lnTo>
                          <a:pt x="22" y="0"/>
                        </a:lnTo>
                        <a:lnTo>
                          <a:pt x="26" y="0"/>
                        </a:lnTo>
                        <a:lnTo>
                          <a:pt x="32" y="1"/>
                        </a:lnTo>
                        <a:lnTo>
                          <a:pt x="38" y="3"/>
                        </a:lnTo>
                        <a:lnTo>
                          <a:pt x="43" y="5"/>
                        </a:lnTo>
                        <a:lnTo>
                          <a:pt x="49" y="8"/>
                        </a:lnTo>
                        <a:lnTo>
                          <a:pt x="49" y="40"/>
                        </a:lnTo>
                        <a:lnTo>
                          <a:pt x="43" y="37"/>
                        </a:lnTo>
                        <a:lnTo>
                          <a:pt x="38" y="34"/>
                        </a:lnTo>
                        <a:lnTo>
                          <a:pt x="32" y="33"/>
                        </a:lnTo>
                        <a:lnTo>
                          <a:pt x="26" y="33"/>
                        </a:lnTo>
                        <a:lnTo>
                          <a:pt x="22" y="33"/>
                        </a:lnTo>
                        <a:lnTo>
                          <a:pt x="19" y="33"/>
                        </a:lnTo>
                        <a:lnTo>
                          <a:pt x="14" y="34"/>
                        </a:lnTo>
                        <a:lnTo>
                          <a:pt x="6" y="38"/>
                        </a:lnTo>
                        <a:lnTo>
                          <a:pt x="0" y="39"/>
                        </a:lnTo>
                        <a:lnTo>
                          <a:pt x="0" y="9"/>
                        </a:lnTo>
                        <a:lnTo>
                          <a:pt x="6" y="5"/>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91" name="Freeform 45"/>
                  <p:cNvSpPr>
                    <a:spLocks/>
                  </p:cNvSpPr>
                  <p:nvPr/>
                </p:nvSpPr>
                <p:spPr bwMode="auto">
                  <a:xfrm>
                    <a:off x="5264" y="963"/>
                    <a:ext cx="50" cy="42"/>
                  </a:xfrm>
                  <a:custGeom>
                    <a:avLst/>
                    <a:gdLst>
                      <a:gd name="T0" fmla="*/ 6 w 50"/>
                      <a:gd name="T1" fmla="*/ 6 h 42"/>
                      <a:gd name="T2" fmla="*/ 10 w 50"/>
                      <a:gd name="T3" fmla="*/ 4 h 42"/>
                      <a:gd name="T4" fmla="*/ 14 w 50"/>
                      <a:gd name="T5" fmla="*/ 2 h 42"/>
                      <a:gd name="T6" fmla="*/ 19 w 50"/>
                      <a:gd name="T7" fmla="*/ 1 h 42"/>
                      <a:gd name="T8" fmla="*/ 22 w 50"/>
                      <a:gd name="T9" fmla="*/ 0 h 42"/>
                      <a:gd name="T10" fmla="*/ 26 w 50"/>
                      <a:gd name="T11" fmla="*/ 0 h 42"/>
                      <a:gd name="T12" fmla="*/ 32 w 50"/>
                      <a:gd name="T13" fmla="*/ 1 h 42"/>
                      <a:gd name="T14" fmla="*/ 38 w 50"/>
                      <a:gd name="T15" fmla="*/ 3 h 42"/>
                      <a:gd name="T16" fmla="*/ 43 w 50"/>
                      <a:gd name="T17" fmla="*/ 6 h 42"/>
                      <a:gd name="T18" fmla="*/ 49 w 50"/>
                      <a:gd name="T19" fmla="*/ 8 h 42"/>
                      <a:gd name="T20" fmla="*/ 49 w 50"/>
                      <a:gd name="T21" fmla="*/ 41 h 42"/>
                      <a:gd name="T22" fmla="*/ 43 w 50"/>
                      <a:gd name="T23" fmla="*/ 38 h 42"/>
                      <a:gd name="T24" fmla="*/ 38 w 50"/>
                      <a:gd name="T25" fmla="*/ 35 h 42"/>
                      <a:gd name="T26" fmla="*/ 32 w 50"/>
                      <a:gd name="T27" fmla="*/ 33 h 42"/>
                      <a:gd name="T28" fmla="*/ 26 w 50"/>
                      <a:gd name="T29" fmla="*/ 33 h 42"/>
                      <a:gd name="T30" fmla="*/ 22 w 50"/>
                      <a:gd name="T31" fmla="*/ 33 h 42"/>
                      <a:gd name="T32" fmla="*/ 19 w 50"/>
                      <a:gd name="T33" fmla="*/ 33 h 42"/>
                      <a:gd name="T34" fmla="*/ 14 w 50"/>
                      <a:gd name="T35" fmla="*/ 35 h 42"/>
                      <a:gd name="T36" fmla="*/ 6 w 50"/>
                      <a:gd name="T37" fmla="*/ 38 h 42"/>
                      <a:gd name="T38" fmla="*/ 0 w 50"/>
                      <a:gd name="T39" fmla="*/ 39 h 42"/>
                      <a:gd name="T40" fmla="*/ 0 w 50"/>
                      <a:gd name="T41" fmla="*/ 9 h 42"/>
                      <a:gd name="T42" fmla="*/ 6 w 50"/>
                      <a:gd name="T43" fmla="*/ 6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2"/>
                      <a:gd name="T68" fmla="*/ 50 w 50"/>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2">
                        <a:moveTo>
                          <a:pt x="6" y="6"/>
                        </a:moveTo>
                        <a:lnTo>
                          <a:pt x="10" y="4"/>
                        </a:lnTo>
                        <a:lnTo>
                          <a:pt x="14" y="2"/>
                        </a:lnTo>
                        <a:lnTo>
                          <a:pt x="19" y="1"/>
                        </a:lnTo>
                        <a:lnTo>
                          <a:pt x="22" y="0"/>
                        </a:lnTo>
                        <a:lnTo>
                          <a:pt x="26" y="0"/>
                        </a:lnTo>
                        <a:lnTo>
                          <a:pt x="32" y="1"/>
                        </a:lnTo>
                        <a:lnTo>
                          <a:pt x="38" y="3"/>
                        </a:lnTo>
                        <a:lnTo>
                          <a:pt x="43" y="6"/>
                        </a:lnTo>
                        <a:lnTo>
                          <a:pt x="49" y="8"/>
                        </a:lnTo>
                        <a:lnTo>
                          <a:pt x="49" y="41"/>
                        </a:lnTo>
                        <a:lnTo>
                          <a:pt x="43" y="38"/>
                        </a:lnTo>
                        <a:lnTo>
                          <a:pt x="38" y="35"/>
                        </a:lnTo>
                        <a:lnTo>
                          <a:pt x="32" y="33"/>
                        </a:lnTo>
                        <a:lnTo>
                          <a:pt x="26" y="33"/>
                        </a:lnTo>
                        <a:lnTo>
                          <a:pt x="22" y="33"/>
                        </a:lnTo>
                        <a:lnTo>
                          <a:pt x="19" y="33"/>
                        </a:lnTo>
                        <a:lnTo>
                          <a:pt x="14" y="35"/>
                        </a:lnTo>
                        <a:lnTo>
                          <a:pt x="6" y="38"/>
                        </a:lnTo>
                        <a:lnTo>
                          <a:pt x="0" y="39"/>
                        </a:lnTo>
                        <a:lnTo>
                          <a:pt x="0" y="9"/>
                        </a:lnTo>
                        <a:lnTo>
                          <a:pt x="6" y="6"/>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92" name="Freeform 46"/>
                  <p:cNvSpPr>
                    <a:spLocks/>
                  </p:cNvSpPr>
                  <p:nvPr/>
                </p:nvSpPr>
                <p:spPr bwMode="auto">
                  <a:xfrm>
                    <a:off x="5264" y="1042"/>
                    <a:ext cx="50" cy="42"/>
                  </a:xfrm>
                  <a:custGeom>
                    <a:avLst/>
                    <a:gdLst>
                      <a:gd name="T0" fmla="*/ 6 w 50"/>
                      <a:gd name="T1" fmla="*/ 6 h 42"/>
                      <a:gd name="T2" fmla="*/ 10 w 50"/>
                      <a:gd name="T3" fmla="*/ 3 h 42"/>
                      <a:gd name="T4" fmla="*/ 14 w 50"/>
                      <a:gd name="T5" fmla="*/ 3 h 42"/>
                      <a:gd name="T6" fmla="*/ 19 w 50"/>
                      <a:gd name="T7" fmla="*/ 2 h 42"/>
                      <a:gd name="T8" fmla="*/ 22 w 50"/>
                      <a:gd name="T9" fmla="*/ 1 h 42"/>
                      <a:gd name="T10" fmla="*/ 26 w 50"/>
                      <a:gd name="T11" fmla="*/ 0 h 42"/>
                      <a:gd name="T12" fmla="*/ 32 w 50"/>
                      <a:gd name="T13" fmla="*/ 1 h 42"/>
                      <a:gd name="T14" fmla="*/ 38 w 50"/>
                      <a:gd name="T15" fmla="*/ 3 h 42"/>
                      <a:gd name="T16" fmla="*/ 43 w 50"/>
                      <a:gd name="T17" fmla="*/ 5 h 42"/>
                      <a:gd name="T18" fmla="*/ 49 w 50"/>
                      <a:gd name="T19" fmla="*/ 8 h 42"/>
                      <a:gd name="T20" fmla="*/ 49 w 50"/>
                      <a:gd name="T21" fmla="*/ 41 h 42"/>
                      <a:gd name="T22" fmla="*/ 43 w 50"/>
                      <a:gd name="T23" fmla="*/ 38 h 42"/>
                      <a:gd name="T24" fmla="*/ 38 w 50"/>
                      <a:gd name="T25" fmla="*/ 35 h 42"/>
                      <a:gd name="T26" fmla="*/ 32 w 50"/>
                      <a:gd name="T27" fmla="*/ 33 h 42"/>
                      <a:gd name="T28" fmla="*/ 26 w 50"/>
                      <a:gd name="T29" fmla="*/ 33 h 42"/>
                      <a:gd name="T30" fmla="*/ 22 w 50"/>
                      <a:gd name="T31" fmla="*/ 33 h 42"/>
                      <a:gd name="T32" fmla="*/ 19 w 50"/>
                      <a:gd name="T33" fmla="*/ 33 h 42"/>
                      <a:gd name="T34" fmla="*/ 14 w 50"/>
                      <a:gd name="T35" fmla="*/ 35 h 42"/>
                      <a:gd name="T36" fmla="*/ 6 w 50"/>
                      <a:gd name="T37" fmla="*/ 38 h 42"/>
                      <a:gd name="T38" fmla="*/ 0 w 50"/>
                      <a:gd name="T39" fmla="*/ 39 h 42"/>
                      <a:gd name="T40" fmla="*/ 0 w 50"/>
                      <a:gd name="T41" fmla="*/ 8 h 42"/>
                      <a:gd name="T42" fmla="*/ 6 w 50"/>
                      <a:gd name="T43" fmla="*/ 6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2"/>
                      <a:gd name="T68" fmla="*/ 50 w 50"/>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2">
                        <a:moveTo>
                          <a:pt x="6" y="6"/>
                        </a:moveTo>
                        <a:lnTo>
                          <a:pt x="10" y="3"/>
                        </a:lnTo>
                        <a:lnTo>
                          <a:pt x="14" y="3"/>
                        </a:lnTo>
                        <a:lnTo>
                          <a:pt x="19" y="2"/>
                        </a:lnTo>
                        <a:lnTo>
                          <a:pt x="22" y="1"/>
                        </a:lnTo>
                        <a:lnTo>
                          <a:pt x="26" y="0"/>
                        </a:lnTo>
                        <a:lnTo>
                          <a:pt x="32" y="1"/>
                        </a:lnTo>
                        <a:lnTo>
                          <a:pt x="38" y="3"/>
                        </a:lnTo>
                        <a:lnTo>
                          <a:pt x="43" y="5"/>
                        </a:lnTo>
                        <a:lnTo>
                          <a:pt x="49" y="8"/>
                        </a:lnTo>
                        <a:lnTo>
                          <a:pt x="49" y="41"/>
                        </a:lnTo>
                        <a:lnTo>
                          <a:pt x="43" y="38"/>
                        </a:lnTo>
                        <a:lnTo>
                          <a:pt x="38" y="35"/>
                        </a:lnTo>
                        <a:lnTo>
                          <a:pt x="32" y="33"/>
                        </a:lnTo>
                        <a:lnTo>
                          <a:pt x="26" y="33"/>
                        </a:lnTo>
                        <a:lnTo>
                          <a:pt x="22" y="33"/>
                        </a:lnTo>
                        <a:lnTo>
                          <a:pt x="19" y="33"/>
                        </a:lnTo>
                        <a:lnTo>
                          <a:pt x="14" y="35"/>
                        </a:lnTo>
                        <a:lnTo>
                          <a:pt x="6" y="38"/>
                        </a:lnTo>
                        <a:lnTo>
                          <a:pt x="0" y="39"/>
                        </a:lnTo>
                        <a:lnTo>
                          <a:pt x="0" y="8"/>
                        </a:lnTo>
                        <a:lnTo>
                          <a:pt x="6" y="6"/>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93" name="Freeform 47"/>
                  <p:cNvSpPr>
                    <a:spLocks/>
                  </p:cNvSpPr>
                  <p:nvPr/>
                </p:nvSpPr>
                <p:spPr bwMode="auto">
                  <a:xfrm>
                    <a:off x="5264" y="1120"/>
                    <a:ext cx="50" cy="43"/>
                  </a:xfrm>
                  <a:custGeom>
                    <a:avLst/>
                    <a:gdLst>
                      <a:gd name="T0" fmla="*/ 6 w 50"/>
                      <a:gd name="T1" fmla="*/ 6 h 43"/>
                      <a:gd name="T2" fmla="*/ 10 w 50"/>
                      <a:gd name="T3" fmla="*/ 4 h 43"/>
                      <a:gd name="T4" fmla="*/ 14 w 50"/>
                      <a:gd name="T5" fmla="*/ 3 h 43"/>
                      <a:gd name="T6" fmla="*/ 19 w 50"/>
                      <a:gd name="T7" fmla="*/ 2 h 43"/>
                      <a:gd name="T8" fmla="*/ 22 w 50"/>
                      <a:gd name="T9" fmla="*/ 2 h 43"/>
                      <a:gd name="T10" fmla="*/ 26 w 50"/>
                      <a:gd name="T11" fmla="*/ 0 h 43"/>
                      <a:gd name="T12" fmla="*/ 32 w 50"/>
                      <a:gd name="T13" fmla="*/ 2 h 43"/>
                      <a:gd name="T14" fmla="*/ 38 w 50"/>
                      <a:gd name="T15" fmla="*/ 3 h 43"/>
                      <a:gd name="T16" fmla="*/ 43 w 50"/>
                      <a:gd name="T17" fmla="*/ 6 h 43"/>
                      <a:gd name="T18" fmla="*/ 49 w 50"/>
                      <a:gd name="T19" fmla="*/ 9 h 43"/>
                      <a:gd name="T20" fmla="*/ 49 w 50"/>
                      <a:gd name="T21" fmla="*/ 42 h 43"/>
                      <a:gd name="T22" fmla="*/ 43 w 50"/>
                      <a:gd name="T23" fmla="*/ 39 h 43"/>
                      <a:gd name="T24" fmla="*/ 38 w 50"/>
                      <a:gd name="T25" fmla="*/ 36 h 43"/>
                      <a:gd name="T26" fmla="*/ 32 w 50"/>
                      <a:gd name="T27" fmla="*/ 34 h 43"/>
                      <a:gd name="T28" fmla="*/ 26 w 50"/>
                      <a:gd name="T29" fmla="*/ 33 h 43"/>
                      <a:gd name="T30" fmla="*/ 22 w 50"/>
                      <a:gd name="T31" fmla="*/ 34 h 43"/>
                      <a:gd name="T32" fmla="*/ 19 w 50"/>
                      <a:gd name="T33" fmla="*/ 34 h 43"/>
                      <a:gd name="T34" fmla="*/ 14 w 50"/>
                      <a:gd name="T35" fmla="*/ 36 h 43"/>
                      <a:gd name="T36" fmla="*/ 6 w 50"/>
                      <a:gd name="T37" fmla="*/ 39 h 43"/>
                      <a:gd name="T38" fmla="*/ 0 w 50"/>
                      <a:gd name="T39" fmla="*/ 42 h 43"/>
                      <a:gd name="T40" fmla="*/ 0 w 50"/>
                      <a:gd name="T41" fmla="*/ 9 h 43"/>
                      <a:gd name="T42" fmla="*/ 6 w 50"/>
                      <a:gd name="T43" fmla="*/ 6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3"/>
                      <a:gd name="T68" fmla="*/ 50 w 50"/>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3">
                        <a:moveTo>
                          <a:pt x="6" y="6"/>
                        </a:moveTo>
                        <a:lnTo>
                          <a:pt x="10" y="4"/>
                        </a:lnTo>
                        <a:lnTo>
                          <a:pt x="14" y="3"/>
                        </a:lnTo>
                        <a:lnTo>
                          <a:pt x="19" y="2"/>
                        </a:lnTo>
                        <a:lnTo>
                          <a:pt x="22" y="2"/>
                        </a:lnTo>
                        <a:lnTo>
                          <a:pt x="26" y="0"/>
                        </a:lnTo>
                        <a:lnTo>
                          <a:pt x="32" y="2"/>
                        </a:lnTo>
                        <a:lnTo>
                          <a:pt x="38" y="3"/>
                        </a:lnTo>
                        <a:lnTo>
                          <a:pt x="43" y="6"/>
                        </a:lnTo>
                        <a:lnTo>
                          <a:pt x="49" y="9"/>
                        </a:lnTo>
                        <a:lnTo>
                          <a:pt x="49" y="42"/>
                        </a:lnTo>
                        <a:lnTo>
                          <a:pt x="43" y="39"/>
                        </a:lnTo>
                        <a:lnTo>
                          <a:pt x="38" y="36"/>
                        </a:lnTo>
                        <a:lnTo>
                          <a:pt x="32" y="34"/>
                        </a:lnTo>
                        <a:lnTo>
                          <a:pt x="26" y="33"/>
                        </a:lnTo>
                        <a:lnTo>
                          <a:pt x="22" y="34"/>
                        </a:lnTo>
                        <a:lnTo>
                          <a:pt x="19" y="34"/>
                        </a:lnTo>
                        <a:lnTo>
                          <a:pt x="14" y="36"/>
                        </a:lnTo>
                        <a:lnTo>
                          <a:pt x="6" y="39"/>
                        </a:lnTo>
                        <a:lnTo>
                          <a:pt x="0" y="42"/>
                        </a:lnTo>
                        <a:lnTo>
                          <a:pt x="0" y="9"/>
                        </a:lnTo>
                        <a:lnTo>
                          <a:pt x="6" y="6"/>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94" name="Freeform 48"/>
                  <p:cNvSpPr>
                    <a:spLocks/>
                  </p:cNvSpPr>
                  <p:nvPr/>
                </p:nvSpPr>
                <p:spPr bwMode="auto">
                  <a:xfrm>
                    <a:off x="5264" y="1201"/>
                    <a:ext cx="50" cy="43"/>
                  </a:xfrm>
                  <a:custGeom>
                    <a:avLst/>
                    <a:gdLst>
                      <a:gd name="T0" fmla="*/ 6 w 50"/>
                      <a:gd name="T1" fmla="*/ 6 h 43"/>
                      <a:gd name="T2" fmla="*/ 10 w 50"/>
                      <a:gd name="T3" fmla="*/ 3 h 43"/>
                      <a:gd name="T4" fmla="*/ 14 w 50"/>
                      <a:gd name="T5" fmla="*/ 3 h 43"/>
                      <a:gd name="T6" fmla="*/ 19 w 50"/>
                      <a:gd name="T7" fmla="*/ 1 h 43"/>
                      <a:gd name="T8" fmla="*/ 22 w 50"/>
                      <a:gd name="T9" fmla="*/ 0 h 43"/>
                      <a:gd name="T10" fmla="*/ 26 w 50"/>
                      <a:gd name="T11" fmla="*/ 0 h 43"/>
                      <a:gd name="T12" fmla="*/ 32 w 50"/>
                      <a:gd name="T13" fmla="*/ 1 h 43"/>
                      <a:gd name="T14" fmla="*/ 38 w 50"/>
                      <a:gd name="T15" fmla="*/ 3 h 43"/>
                      <a:gd name="T16" fmla="*/ 43 w 50"/>
                      <a:gd name="T17" fmla="*/ 4 h 43"/>
                      <a:gd name="T18" fmla="*/ 49 w 50"/>
                      <a:gd name="T19" fmla="*/ 9 h 43"/>
                      <a:gd name="T20" fmla="*/ 49 w 50"/>
                      <a:gd name="T21" fmla="*/ 42 h 43"/>
                      <a:gd name="T22" fmla="*/ 43 w 50"/>
                      <a:gd name="T23" fmla="*/ 38 h 43"/>
                      <a:gd name="T24" fmla="*/ 38 w 50"/>
                      <a:gd name="T25" fmla="*/ 36 h 43"/>
                      <a:gd name="T26" fmla="*/ 32 w 50"/>
                      <a:gd name="T27" fmla="*/ 34 h 43"/>
                      <a:gd name="T28" fmla="*/ 26 w 50"/>
                      <a:gd name="T29" fmla="*/ 33 h 43"/>
                      <a:gd name="T30" fmla="*/ 22 w 50"/>
                      <a:gd name="T31" fmla="*/ 33 h 43"/>
                      <a:gd name="T32" fmla="*/ 19 w 50"/>
                      <a:gd name="T33" fmla="*/ 34 h 43"/>
                      <a:gd name="T34" fmla="*/ 14 w 50"/>
                      <a:gd name="T35" fmla="*/ 35 h 43"/>
                      <a:gd name="T36" fmla="*/ 6 w 50"/>
                      <a:gd name="T37" fmla="*/ 39 h 43"/>
                      <a:gd name="T38" fmla="*/ 0 w 50"/>
                      <a:gd name="T39" fmla="*/ 41 h 43"/>
                      <a:gd name="T40" fmla="*/ 0 w 50"/>
                      <a:gd name="T41" fmla="*/ 9 h 43"/>
                      <a:gd name="T42" fmla="*/ 6 w 50"/>
                      <a:gd name="T43" fmla="*/ 6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3"/>
                      <a:gd name="T68" fmla="*/ 50 w 50"/>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3">
                        <a:moveTo>
                          <a:pt x="6" y="6"/>
                        </a:moveTo>
                        <a:lnTo>
                          <a:pt x="10" y="3"/>
                        </a:lnTo>
                        <a:lnTo>
                          <a:pt x="14" y="3"/>
                        </a:lnTo>
                        <a:lnTo>
                          <a:pt x="19" y="1"/>
                        </a:lnTo>
                        <a:lnTo>
                          <a:pt x="22" y="0"/>
                        </a:lnTo>
                        <a:lnTo>
                          <a:pt x="26" y="0"/>
                        </a:lnTo>
                        <a:lnTo>
                          <a:pt x="32" y="1"/>
                        </a:lnTo>
                        <a:lnTo>
                          <a:pt x="38" y="3"/>
                        </a:lnTo>
                        <a:lnTo>
                          <a:pt x="43" y="4"/>
                        </a:lnTo>
                        <a:lnTo>
                          <a:pt x="49" y="9"/>
                        </a:lnTo>
                        <a:lnTo>
                          <a:pt x="49" y="42"/>
                        </a:lnTo>
                        <a:lnTo>
                          <a:pt x="43" y="38"/>
                        </a:lnTo>
                        <a:lnTo>
                          <a:pt x="38" y="36"/>
                        </a:lnTo>
                        <a:lnTo>
                          <a:pt x="32" y="34"/>
                        </a:lnTo>
                        <a:lnTo>
                          <a:pt x="26" y="33"/>
                        </a:lnTo>
                        <a:lnTo>
                          <a:pt x="22" y="33"/>
                        </a:lnTo>
                        <a:lnTo>
                          <a:pt x="19" y="34"/>
                        </a:lnTo>
                        <a:lnTo>
                          <a:pt x="14" y="35"/>
                        </a:lnTo>
                        <a:lnTo>
                          <a:pt x="6" y="39"/>
                        </a:lnTo>
                        <a:lnTo>
                          <a:pt x="0" y="41"/>
                        </a:lnTo>
                        <a:lnTo>
                          <a:pt x="0" y="9"/>
                        </a:lnTo>
                        <a:lnTo>
                          <a:pt x="6" y="6"/>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95" name="Freeform 49"/>
                  <p:cNvSpPr>
                    <a:spLocks/>
                  </p:cNvSpPr>
                  <p:nvPr/>
                </p:nvSpPr>
                <p:spPr bwMode="auto">
                  <a:xfrm>
                    <a:off x="5264" y="1279"/>
                    <a:ext cx="50" cy="44"/>
                  </a:xfrm>
                  <a:custGeom>
                    <a:avLst/>
                    <a:gdLst>
                      <a:gd name="T0" fmla="*/ 6 w 50"/>
                      <a:gd name="T1" fmla="*/ 6 h 44"/>
                      <a:gd name="T2" fmla="*/ 10 w 50"/>
                      <a:gd name="T3" fmla="*/ 4 h 44"/>
                      <a:gd name="T4" fmla="*/ 14 w 50"/>
                      <a:gd name="T5" fmla="*/ 3 h 44"/>
                      <a:gd name="T6" fmla="*/ 19 w 50"/>
                      <a:gd name="T7" fmla="*/ 1 h 44"/>
                      <a:gd name="T8" fmla="*/ 22 w 50"/>
                      <a:gd name="T9" fmla="*/ 0 h 44"/>
                      <a:gd name="T10" fmla="*/ 26 w 50"/>
                      <a:gd name="T11" fmla="*/ 0 h 44"/>
                      <a:gd name="T12" fmla="*/ 32 w 50"/>
                      <a:gd name="T13" fmla="*/ 1 h 44"/>
                      <a:gd name="T14" fmla="*/ 38 w 50"/>
                      <a:gd name="T15" fmla="*/ 3 h 44"/>
                      <a:gd name="T16" fmla="*/ 43 w 50"/>
                      <a:gd name="T17" fmla="*/ 5 h 44"/>
                      <a:gd name="T18" fmla="*/ 49 w 50"/>
                      <a:gd name="T19" fmla="*/ 9 h 44"/>
                      <a:gd name="T20" fmla="*/ 49 w 50"/>
                      <a:gd name="T21" fmla="*/ 43 h 44"/>
                      <a:gd name="T22" fmla="*/ 43 w 50"/>
                      <a:gd name="T23" fmla="*/ 39 h 44"/>
                      <a:gd name="T24" fmla="*/ 38 w 50"/>
                      <a:gd name="T25" fmla="*/ 36 h 44"/>
                      <a:gd name="T26" fmla="*/ 32 w 50"/>
                      <a:gd name="T27" fmla="*/ 34 h 44"/>
                      <a:gd name="T28" fmla="*/ 26 w 50"/>
                      <a:gd name="T29" fmla="*/ 34 h 44"/>
                      <a:gd name="T30" fmla="*/ 22 w 50"/>
                      <a:gd name="T31" fmla="*/ 34 h 44"/>
                      <a:gd name="T32" fmla="*/ 19 w 50"/>
                      <a:gd name="T33" fmla="*/ 35 h 44"/>
                      <a:gd name="T34" fmla="*/ 14 w 50"/>
                      <a:gd name="T35" fmla="*/ 36 h 44"/>
                      <a:gd name="T36" fmla="*/ 6 w 50"/>
                      <a:gd name="T37" fmla="*/ 40 h 44"/>
                      <a:gd name="T38" fmla="*/ 0 w 50"/>
                      <a:gd name="T39" fmla="*/ 41 h 44"/>
                      <a:gd name="T40" fmla="*/ 0 w 50"/>
                      <a:gd name="T41" fmla="*/ 9 h 44"/>
                      <a:gd name="T42" fmla="*/ 6 w 50"/>
                      <a:gd name="T43" fmla="*/ 6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4"/>
                      <a:gd name="T68" fmla="*/ 50 w 50"/>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4">
                        <a:moveTo>
                          <a:pt x="6" y="6"/>
                        </a:moveTo>
                        <a:lnTo>
                          <a:pt x="10" y="4"/>
                        </a:lnTo>
                        <a:lnTo>
                          <a:pt x="14" y="3"/>
                        </a:lnTo>
                        <a:lnTo>
                          <a:pt x="19" y="1"/>
                        </a:lnTo>
                        <a:lnTo>
                          <a:pt x="22" y="0"/>
                        </a:lnTo>
                        <a:lnTo>
                          <a:pt x="26" y="0"/>
                        </a:lnTo>
                        <a:lnTo>
                          <a:pt x="32" y="1"/>
                        </a:lnTo>
                        <a:lnTo>
                          <a:pt x="38" y="3"/>
                        </a:lnTo>
                        <a:lnTo>
                          <a:pt x="43" y="5"/>
                        </a:lnTo>
                        <a:lnTo>
                          <a:pt x="49" y="9"/>
                        </a:lnTo>
                        <a:lnTo>
                          <a:pt x="49" y="43"/>
                        </a:lnTo>
                        <a:lnTo>
                          <a:pt x="43" y="39"/>
                        </a:lnTo>
                        <a:lnTo>
                          <a:pt x="38" y="36"/>
                        </a:lnTo>
                        <a:lnTo>
                          <a:pt x="32" y="34"/>
                        </a:lnTo>
                        <a:lnTo>
                          <a:pt x="26" y="34"/>
                        </a:lnTo>
                        <a:lnTo>
                          <a:pt x="22" y="34"/>
                        </a:lnTo>
                        <a:lnTo>
                          <a:pt x="19" y="35"/>
                        </a:lnTo>
                        <a:lnTo>
                          <a:pt x="14" y="36"/>
                        </a:lnTo>
                        <a:lnTo>
                          <a:pt x="6" y="40"/>
                        </a:lnTo>
                        <a:lnTo>
                          <a:pt x="0" y="41"/>
                        </a:lnTo>
                        <a:lnTo>
                          <a:pt x="0" y="9"/>
                        </a:lnTo>
                        <a:lnTo>
                          <a:pt x="6" y="6"/>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96" name="Freeform 50"/>
                  <p:cNvSpPr>
                    <a:spLocks/>
                  </p:cNvSpPr>
                  <p:nvPr/>
                </p:nvSpPr>
                <p:spPr bwMode="auto">
                  <a:xfrm>
                    <a:off x="5264" y="1359"/>
                    <a:ext cx="50" cy="42"/>
                  </a:xfrm>
                  <a:custGeom>
                    <a:avLst/>
                    <a:gdLst>
                      <a:gd name="T0" fmla="*/ 6 w 50"/>
                      <a:gd name="T1" fmla="*/ 6 h 42"/>
                      <a:gd name="T2" fmla="*/ 10 w 50"/>
                      <a:gd name="T3" fmla="*/ 4 h 42"/>
                      <a:gd name="T4" fmla="*/ 14 w 50"/>
                      <a:gd name="T5" fmla="*/ 3 h 42"/>
                      <a:gd name="T6" fmla="*/ 19 w 50"/>
                      <a:gd name="T7" fmla="*/ 2 h 42"/>
                      <a:gd name="T8" fmla="*/ 22 w 50"/>
                      <a:gd name="T9" fmla="*/ 1 h 42"/>
                      <a:gd name="T10" fmla="*/ 26 w 50"/>
                      <a:gd name="T11" fmla="*/ 0 h 42"/>
                      <a:gd name="T12" fmla="*/ 32 w 50"/>
                      <a:gd name="T13" fmla="*/ 2 h 42"/>
                      <a:gd name="T14" fmla="*/ 38 w 50"/>
                      <a:gd name="T15" fmla="*/ 3 h 42"/>
                      <a:gd name="T16" fmla="*/ 43 w 50"/>
                      <a:gd name="T17" fmla="*/ 6 h 42"/>
                      <a:gd name="T18" fmla="*/ 49 w 50"/>
                      <a:gd name="T19" fmla="*/ 9 h 42"/>
                      <a:gd name="T20" fmla="*/ 49 w 50"/>
                      <a:gd name="T21" fmla="*/ 41 h 42"/>
                      <a:gd name="T22" fmla="*/ 43 w 50"/>
                      <a:gd name="T23" fmla="*/ 37 h 42"/>
                      <a:gd name="T24" fmla="*/ 38 w 50"/>
                      <a:gd name="T25" fmla="*/ 34 h 42"/>
                      <a:gd name="T26" fmla="*/ 32 w 50"/>
                      <a:gd name="T27" fmla="*/ 33 h 42"/>
                      <a:gd name="T28" fmla="*/ 26 w 50"/>
                      <a:gd name="T29" fmla="*/ 33 h 42"/>
                      <a:gd name="T30" fmla="*/ 22 w 50"/>
                      <a:gd name="T31" fmla="*/ 33 h 42"/>
                      <a:gd name="T32" fmla="*/ 19 w 50"/>
                      <a:gd name="T33" fmla="*/ 33 h 42"/>
                      <a:gd name="T34" fmla="*/ 14 w 50"/>
                      <a:gd name="T35" fmla="*/ 34 h 42"/>
                      <a:gd name="T36" fmla="*/ 6 w 50"/>
                      <a:gd name="T37" fmla="*/ 38 h 42"/>
                      <a:gd name="T38" fmla="*/ 0 w 50"/>
                      <a:gd name="T39" fmla="*/ 40 h 42"/>
                      <a:gd name="T40" fmla="*/ 0 w 50"/>
                      <a:gd name="T41" fmla="*/ 9 h 42"/>
                      <a:gd name="T42" fmla="*/ 6 w 50"/>
                      <a:gd name="T43" fmla="*/ 6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2"/>
                      <a:gd name="T68" fmla="*/ 50 w 50"/>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2">
                        <a:moveTo>
                          <a:pt x="6" y="6"/>
                        </a:moveTo>
                        <a:lnTo>
                          <a:pt x="10" y="4"/>
                        </a:lnTo>
                        <a:lnTo>
                          <a:pt x="14" y="3"/>
                        </a:lnTo>
                        <a:lnTo>
                          <a:pt x="19" y="2"/>
                        </a:lnTo>
                        <a:lnTo>
                          <a:pt x="22" y="1"/>
                        </a:lnTo>
                        <a:lnTo>
                          <a:pt x="26" y="0"/>
                        </a:lnTo>
                        <a:lnTo>
                          <a:pt x="32" y="2"/>
                        </a:lnTo>
                        <a:lnTo>
                          <a:pt x="38" y="3"/>
                        </a:lnTo>
                        <a:lnTo>
                          <a:pt x="43" y="6"/>
                        </a:lnTo>
                        <a:lnTo>
                          <a:pt x="49" y="9"/>
                        </a:lnTo>
                        <a:lnTo>
                          <a:pt x="49" y="41"/>
                        </a:lnTo>
                        <a:lnTo>
                          <a:pt x="43" y="37"/>
                        </a:lnTo>
                        <a:lnTo>
                          <a:pt x="38" y="34"/>
                        </a:lnTo>
                        <a:lnTo>
                          <a:pt x="32" y="33"/>
                        </a:lnTo>
                        <a:lnTo>
                          <a:pt x="26" y="33"/>
                        </a:lnTo>
                        <a:lnTo>
                          <a:pt x="22" y="33"/>
                        </a:lnTo>
                        <a:lnTo>
                          <a:pt x="19" y="33"/>
                        </a:lnTo>
                        <a:lnTo>
                          <a:pt x="14" y="34"/>
                        </a:lnTo>
                        <a:lnTo>
                          <a:pt x="6" y="38"/>
                        </a:lnTo>
                        <a:lnTo>
                          <a:pt x="0" y="40"/>
                        </a:lnTo>
                        <a:lnTo>
                          <a:pt x="0" y="9"/>
                        </a:lnTo>
                        <a:lnTo>
                          <a:pt x="6" y="6"/>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97" name="Freeform 51"/>
                  <p:cNvSpPr>
                    <a:spLocks/>
                  </p:cNvSpPr>
                  <p:nvPr/>
                </p:nvSpPr>
                <p:spPr bwMode="auto">
                  <a:xfrm>
                    <a:off x="5264" y="1439"/>
                    <a:ext cx="50" cy="43"/>
                  </a:xfrm>
                  <a:custGeom>
                    <a:avLst/>
                    <a:gdLst>
                      <a:gd name="T0" fmla="*/ 6 w 50"/>
                      <a:gd name="T1" fmla="*/ 5 h 43"/>
                      <a:gd name="T2" fmla="*/ 10 w 50"/>
                      <a:gd name="T3" fmla="*/ 3 h 43"/>
                      <a:gd name="T4" fmla="*/ 14 w 50"/>
                      <a:gd name="T5" fmla="*/ 2 h 43"/>
                      <a:gd name="T6" fmla="*/ 19 w 50"/>
                      <a:gd name="T7" fmla="*/ 0 h 43"/>
                      <a:gd name="T8" fmla="*/ 22 w 50"/>
                      <a:gd name="T9" fmla="*/ 0 h 43"/>
                      <a:gd name="T10" fmla="*/ 26 w 50"/>
                      <a:gd name="T11" fmla="*/ 0 h 43"/>
                      <a:gd name="T12" fmla="*/ 32 w 50"/>
                      <a:gd name="T13" fmla="*/ 0 h 43"/>
                      <a:gd name="T14" fmla="*/ 38 w 50"/>
                      <a:gd name="T15" fmla="*/ 2 h 43"/>
                      <a:gd name="T16" fmla="*/ 43 w 50"/>
                      <a:gd name="T17" fmla="*/ 4 h 43"/>
                      <a:gd name="T18" fmla="*/ 49 w 50"/>
                      <a:gd name="T19" fmla="*/ 8 h 43"/>
                      <a:gd name="T20" fmla="*/ 49 w 50"/>
                      <a:gd name="T21" fmla="*/ 42 h 43"/>
                      <a:gd name="T22" fmla="*/ 43 w 50"/>
                      <a:gd name="T23" fmla="*/ 39 h 43"/>
                      <a:gd name="T24" fmla="*/ 38 w 50"/>
                      <a:gd name="T25" fmla="*/ 35 h 43"/>
                      <a:gd name="T26" fmla="*/ 32 w 50"/>
                      <a:gd name="T27" fmla="*/ 33 h 43"/>
                      <a:gd name="T28" fmla="*/ 26 w 50"/>
                      <a:gd name="T29" fmla="*/ 33 h 43"/>
                      <a:gd name="T30" fmla="*/ 22 w 50"/>
                      <a:gd name="T31" fmla="*/ 33 h 43"/>
                      <a:gd name="T32" fmla="*/ 19 w 50"/>
                      <a:gd name="T33" fmla="*/ 34 h 43"/>
                      <a:gd name="T34" fmla="*/ 14 w 50"/>
                      <a:gd name="T35" fmla="*/ 35 h 43"/>
                      <a:gd name="T36" fmla="*/ 6 w 50"/>
                      <a:gd name="T37" fmla="*/ 39 h 43"/>
                      <a:gd name="T38" fmla="*/ 0 w 50"/>
                      <a:gd name="T39" fmla="*/ 40 h 43"/>
                      <a:gd name="T40" fmla="*/ 0 w 50"/>
                      <a:gd name="T41" fmla="*/ 9 h 43"/>
                      <a:gd name="T42" fmla="*/ 6 w 50"/>
                      <a:gd name="T43" fmla="*/ 5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3"/>
                      <a:gd name="T68" fmla="*/ 50 w 50"/>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3">
                        <a:moveTo>
                          <a:pt x="6" y="5"/>
                        </a:moveTo>
                        <a:lnTo>
                          <a:pt x="10" y="3"/>
                        </a:lnTo>
                        <a:lnTo>
                          <a:pt x="14" y="2"/>
                        </a:lnTo>
                        <a:lnTo>
                          <a:pt x="19" y="0"/>
                        </a:lnTo>
                        <a:lnTo>
                          <a:pt x="22" y="0"/>
                        </a:lnTo>
                        <a:lnTo>
                          <a:pt x="26" y="0"/>
                        </a:lnTo>
                        <a:lnTo>
                          <a:pt x="32" y="0"/>
                        </a:lnTo>
                        <a:lnTo>
                          <a:pt x="38" y="2"/>
                        </a:lnTo>
                        <a:lnTo>
                          <a:pt x="43" y="4"/>
                        </a:lnTo>
                        <a:lnTo>
                          <a:pt x="49" y="8"/>
                        </a:lnTo>
                        <a:lnTo>
                          <a:pt x="49" y="42"/>
                        </a:lnTo>
                        <a:lnTo>
                          <a:pt x="43" y="39"/>
                        </a:lnTo>
                        <a:lnTo>
                          <a:pt x="38" y="35"/>
                        </a:lnTo>
                        <a:lnTo>
                          <a:pt x="32" y="33"/>
                        </a:lnTo>
                        <a:lnTo>
                          <a:pt x="26" y="33"/>
                        </a:lnTo>
                        <a:lnTo>
                          <a:pt x="22" y="33"/>
                        </a:lnTo>
                        <a:lnTo>
                          <a:pt x="19" y="34"/>
                        </a:lnTo>
                        <a:lnTo>
                          <a:pt x="14" y="35"/>
                        </a:lnTo>
                        <a:lnTo>
                          <a:pt x="6" y="39"/>
                        </a:lnTo>
                        <a:lnTo>
                          <a:pt x="0" y="40"/>
                        </a:lnTo>
                        <a:lnTo>
                          <a:pt x="0" y="9"/>
                        </a:lnTo>
                        <a:lnTo>
                          <a:pt x="6" y="5"/>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98" name="Freeform 52"/>
                  <p:cNvSpPr>
                    <a:spLocks/>
                  </p:cNvSpPr>
                  <p:nvPr/>
                </p:nvSpPr>
                <p:spPr bwMode="auto">
                  <a:xfrm>
                    <a:off x="5264" y="1518"/>
                    <a:ext cx="50" cy="41"/>
                  </a:xfrm>
                  <a:custGeom>
                    <a:avLst/>
                    <a:gdLst>
                      <a:gd name="T0" fmla="*/ 6 w 50"/>
                      <a:gd name="T1" fmla="*/ 6 h 41"/>
                      <a:gd name="T2" fmla="*/ 10 w 50"/>
                      <a:gd name="T3" fmla="*/ 3 h 41"/>
                      <a:gd name="T4" fmla="*/ 14 w 50"/>
                      <a:gd name="T5" fmla="*/ 2 h 41"/>
                      <a:gd name="T6" fmla="*/ 19 w 50"/>
                      <a:gd name="T7" fmla="*/ 1 h 41"/>
                      <a:gd name="T8" fmla="*/ 22 w 50"/>
                      <a:gd name="T9" fmla="*/ 0 h 41"/>
                      <a:gd name="T10" fmla="*/ 26 w 50"/>
                      <a:gd name="T11" fmla="*/ 0 h 41"/>
                      <a:gd name="T12" fmla="*/ 32 w 50"/>
                      <a:gd name="T13" fmla="*/ 1 h 41"/>
                      <a:gd name="T14" fmla="*/ 38 w 50"/>
                      <a:gd name="T15" fmla="*/ 2 h 41"/>
                      <a:gd name="T16" fmla="*/ 43 w 50"/>
                      <a:gd name="T17" fmla="*/ 5 h 41"/>
                      <a:gd name="T18" fmla="*/ 49 w 50"/>
                      <a:gd name="T19" fmla="*/ 8 h 41"/>
                      <a:gd name="T20" fmla="*/ 49 w 50"/>
                      <a:gd name="T21" fmla="*/ 40 h 41"/>
                      <a:gd name="T22" fmla="*/ 43 w 50"/>
                      <a:gd name="T23" fmla="*/ 37 h 41"/>
                      <a:gd name="T24" fmla="*/ 38 w 50"/>
                      <a:gd name="T25" fmla="*/ 34 h 41"/>
                      <a:gd name="T26" fmla="*/ 32 w 50"/>
                      <a:gd name="T27" fmla="*/ 33 h 41"/>
                      <a:gd name="T28" fmla="*/ 26 w 50"/>
                      <a:gd name="T29" fmla="*/ 32 h 41"/>
                      <a:gd name="T30" fmla="*/ 22 w 50"/>
                      <a:gd name="T31" fmla="*/ 33 h 41"/>
                      <a:gd name="T32" fmla="*/ 19 w 50"/>
                      <a:gd name="T33" fmla="*/ 33 h 41"/>
                      <a:gd name="T34" fmla="*/ 14 w 50"/>
                      <a:gd name="T35" fmla="*/ 34 h 41"/>
                      <a:gd name="T36" fmla="*/ 6 w 50"/>
                      <a:gd name="T37" fmla="*/ 38 h 41"/>
                      <a:gd name="T38" fmla="*/ 0 w 50"/>
                      <a:gd name="T39" fmla="*/ 39 h 41"/>
                      <a:gd name="T40" fmla="*/ 0 w 50"/>
                      <a:gd name="T41" fmla="*/ 9 h 41"/>
                      <a:gd name="T42" fmla="*/ 6 w 50"/>
                      <a:gd name="T43" fmla="*/ 6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1"/>
                      <a:gd name="T68" fmla="*/ 50 w 50"/>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1">
                        <a:moveTo>
                          <a:pt x="6" y="6"/>
                        </a:moveTo>
                        <a:lnTo>
                          <a:pt x="10" y="3"/>
                        </a:lnTo>
                        <a:lnTo>
                          <a:pt x="14" y="2"/>
                        </a:lnTo>
                        <a:lnTo>
                          <a:pt x="19" y="1"/>
                        </a:lnTo>
                        <a:lnTo>
                          <a:pt x="22" y="0"/>
                        </a:lnTo>
                        <a:lnTo>
                          <a:pt x="26" y="0"/>
                        </a:lnTo>
                        <a:lnTo>
                          <a:pt x="32" y="1"/>
                        </a:lnTo>
                        <a:lnTo>
                          <a:pt x="38" y="2"/>
                        </a:lnTo>
                        <a:lnTo>
                          <a:pt x="43" y="5"/>
                        </a:lnTo>
                        <a:lnTo>
                          <a:pt x="49" y="8"/>
                        </a:lnTo>
                        <a:lnTo>
                          <a:pt x="49" y="40"/>
                        </a:lnTo>
                        <a:lnTo>
                          <a:pt x="43" y="37"/>
                        </a:lnTo>
                        <a:lnTo>
                          <a:pt x="38" y="34"/>
                        </a:lnTo>
                        <a:lnTo>
                          <a:pt x="32" y="33"/>
                        </a:lnTo>
                        <a:lnTo>
                          <a:pt x="26" y="32"/>
                        </a:lnTo>
                        <a:lnTo>
                          <a:pt x="22" y="33"/>
                        </a:lnTo>
                        <a:lnTo>
                          <a:pt x="19" y="33"/>
                        </a:lnTo>
                        <a:lnTo>
                          <a:pt x="14" y="34"/>
                        </a:lnTo>
                        <a:lnTo>
                          <a:pt x="6" y="38"/>
                        </a:lnTo>
                        <a:lnTo>
                          <a:pt x="0" y="39"/>
                        </a:lnTo>
                        <a:lnTo>
                          <a:pt x="0" y="9"/>
                        </a:lnTo>
                        <a:lnTo>
                          <a:pt x="6" y="6"/>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99" name="Freeform 53"/>
                  <p:cNvSpPr>
                    <a:spLocks/>
                  </p:cNvSpPr>
                  <p:nvPr/>
                </p:nvSpPr>
                <p:spPr bwMode="auto">
                  <a:xfrm>
                    <a:off x="5264" y="1598"/>
                    <a:ext cx="50" cy="42"/>
                  </a:xfrm>
                  <a:custGeom>
                    <a:avLst/>
                    <a:gdLst>
                      <a:gd name="T0" fmla="*/ 6 w 50"/>
                      <a:gd name="T1" fmla="*/ 6 h 42"/>
                      <a:gd name="T2" fmla="*/ 10 w 50"/>
                      <a:gd name="T3" fmla="*/ 3 h 42"/>
                      <a:gd name="T4" fmla="*/ 14 w 50"/>
                      <a:gd name="T5" fmla="*/ 2 h 42"/>
                      <a:gd name="T6" fmla="*/ 19 w 50"/>
                      <a:gd name="T7" fmla="*/ 1 h 42"/>
                      <a:gd name="T8" fmla="*/ 22 w 50"/>
                      <a:gd name="T9" fmla="*/ 0 h 42"/>
                      <a:gd name="T10" fmla="*/ 26 w 50"/>
                      <a:gd name="T11" fmla="*/ 0 h 42"/>
                      <a:gd name="T12" fmla="*/ 32 w 50"/>
                      <a:gd name="T13" fmla="*/ 0 h 42"/>
                      <a:gd name="T14" fmla="*/ 38 w 50"/>
                      <a:gd name="T15" fmla="*/ 2 h 42"/>
                      <a:gd name="T16" fmla="*/ 43 w 50"/>
                      <a:gd name="T17" fmla="*/ 5 h 42"/>
                      <a:gd name="T18" fmla="*/ 49 w 50"/>
                      <a:gd name="T19" fmla="*/ 8 h 42"/>
                      <a:gd name="T20" fmla="*/ 49 w 50"/>
                      <a:gd name="T21" fmla="*/ 41 h 42"/>
                      <a:gd name="T22" fmla="*/ 43 w 50"/>
                      <a:gd name="T23" fmla="*/ 38 h 42"/>
                      <a:gd name="T24" fmla="*/ 38 w 50"/>
                      <a:gd name="T25" fmla="*/ 34 h 42"/>
                      <a:gd name="T26" fmla="*/ 32 w 50"/>
                      <a:gd name="T27" fmla="*/ 33 h 42"/>
                      <a:gd name="T28" fmla="*/ 26 w 50"/>
                      <a:gd name="T29" fmla="*/ 32 h 42"/>
                      <a:gd name="T30" fmla="*/ 22 w 50"/>
                      <a:gd name="T31" fmla="*/ 32 h 42"/>
                      <a:gd name="T32" fmla="*/ 19 w 50"/>
                      <a:gd name="T33" fmla="*/ 33 h 42"/>
                      <a:gd name="T34" fmla="*/ 14 w 50"/>
                      <a:gd name="T35" fmla="*/ 34 h 42"/>
                      <a:gd name="T36" fmla="*/ 6 w 50"/>
                      <a:gd name="T37" fmla="*/ 38 h 42"/>
                      <a:gd name="T38" fmla="*/ 0 w 50"/>
                      <a:gd name="T39" fmla="*/ 40 h 42"/>
                      <a:gd name="T40" fmla="*/ 0 w 50"/>
                      <a:gd name="T41" fmla="*/ 8 h 42"/>
                      <a:gd name="T42" fmla="*/ 6 w 50"/>
                      <a:gd name="T43" fmla="*/ 6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42"/>
                      <a:gd name="T68" fmla="*/ 50 w 50"/>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42">
                        <a:moveTo>
                          <a:pt x="6" y="6"/>
                        </a:moveTo>
                        <a:lnTo>
                          <a:pt x="10" y="3"/>
                        </a:lnTo>
                        <a:lnTo>
                          <a:pt x="14" y="2"/>
                        </a:lnTo>
                        <a:lnTo>
                          <a:pt x="19" y="1"/>
                        </a:lnTo>
                        <a:lnTo>
                          <a:pt x="22" y="0"/>
                        </a:lnTo>
                        <a:lnTo>
                          <a:pt x="26" y="0"/>
                        </a:lnTo>
                        <a:lnTo>
                          <a:pt x="32" y="0"/>
                        </a:lnTo>
                        <a:lnTo>
                          <a:pt x="38" y="2"/>
                        </a:lnTo>
                        <a:lnTo>
                          <a:pt x="43" y="5"/>
                        </a:lnTo>
                        <a:lnTo>
                          <a:pt x="49" y="8"/>
                        </a:lnTo>
                        <a:lnTo>
                          <a:pt x="49" y="41"/>
                        </a:lnTo>
                        <a:lnTo>
                          <a:pt x="43" y="38"/>
                        </a:lnTo>
                        <a:lnTo>
                          <a:pt x="38" y="34"/>
                        </a:lnTo>
                        <a:lnTo>
                          <a:pt x="32" y="33"/>
                        </a:lnTo>
                        <a:lnTo>
                          <a:pt x="26" y="32"/>
                        </a:lnTo>
                        <a:lnTo>
                          <a:pt x="22" y="32"/>
                        </a:lnTo>
                        <a:lnTo>
                          <a:pt x="19" y="33"/>
                        </a:lnTo>
                        <a:lnTo>
                          <a:pt x="14" y="34"/>
                        </a:lnTo>
                        <a:lnTo>
                          <a:pt x="6" y="38"/>
                        </a:lnTo>
                        <a:lnTo>
                          <a:pt x="0" y="40"/>
                        </a:lnTo>
                        <a:lnTo>
                          <a:pt x="0" y="8"/>
                        </a:lnTo>
                        <a:lnTo>
                          <a:pt x="6" y="6"/>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500" name="Freeform 54"/>
                  <p:cNvSpPr>
                    <a:spLocks/>
                  </p:cNvSpPr>
                  <p:nvPr/>
                </p:nvSpPr>
                <p:spPr bwMode="auto">
                  <a:xfrm>
                    <a:off x="5264" y="742"/>
                    <a:ext cx="50" cy="26"/>
                  </a:xfrm>
                  <a:custGeom>
                    <a:avLst/>
                    <a:gdLst>
                      <a:gd name="T0" fmla="*/ 6 w 50"/>
                      <a:gd name="T1" fmla="*/ 5 h 26"/>
                      <a:gd name="T2" fmla="*/ 10 w 50"/>
                      <a:gd name="T3" fmla="*/ 4 h 26"/>
                      <a:gd name="T4" fmla="*/ 14 w 50"/>
                      <a:gd name="T5" fmla="*/ 2 h 26"/>
                      <a:gd name="T6" fmla="*/ 19 w 50"/>
                      <a:gd name="T7" fmla="*/ 2 h 26"/>
                      <a:gd name="T8" fmla="*/ 22 w 50"/>
                      <a:gd name="T9" fmla="*/ 0 h 26"/>
                      <a:gd name="T10" fmla="*/ 26 w 50"/>
                      <a:gd name="T11" fmla="*/ 0 h 26"/>
                      <a:gd name="T12" fmla="*/ 32 w 50"/>
                      <a:gd name="T13" fmla="*/ 2 h 26"/>
                      <a:gd name="T14" fmla="*/ 38 w 50"/>
                      <a:gd name="T15" fmla="*/ 3 h 26"/>
                      <a:gd name="T16" fmla="*/ 43 w 50"/>
                      <a:gd name="T17" fmla="*/ 5 h 26"/>
                      <a:gd name="T18" fmla="*/ 49 w 50"/>
                      <a:gd name="T19" fmla="*/ 8 h 26"/>
                      <a:gd name="T20" fmla="*/ 49 w 50"/>
                      <a:gd name="T21" fmla="*/ 25 h 26"/>
                      <a:gd name="T22" fmla="*/ 43 w 50"/>
                      <a:gd name="T23" fmla="*/ 22 h 26"/>
                      <a:gd name="T24" fmla="*/ 38 w 50"/>
                      <a:gd name="T25" fmla="*/ 20 h 26"/>
                      <a:gd name="T26" fmla="*/ 32 w 50"/>
                      <a:gd name="T27" fmla="*/ 18 h 26"/>
                      <a:gd name="T28" fmla="*/ 26 w 50"/>
                      <a:gd name="T29" fmla="*/ 17 h 26"/>
                      <a:gd name="T30" fmla="*/ 22 w 50"/>
                      <a:gd name="T31" fmla="*/ 17 h 26"/>
                      <a:gd name="T32" fmla="*/ 19 w 50"/>
                      <a:gd name="T33" fmla="*/ 18 h 26"/>
                      <a:gd name="T34" fmla="*/ 14 w 50"/>
                      <a:gd name="T35" fmla="*/ 20 h 26"/>
                      <a:gd name="T36" fmla="*/ 6 w 50"/>
                      <a:gd name="T37" fmla="*/ 22 h 26"/>
                      <a:gd name="T38" fmla="*/ 0 w 50"/>
                      <a:gd name="T39" fmla="*/ 23 h 26"/>
                      <a:gd name="T40" fmla="*/ 0 w 50"/>
                      <a:gd name="T41" fmla="*/ 8 h 26"/>
                      <a:gd name="T42" fmla="*/ 6 w 50"/>
                      <a:gd name="T43" fmla="*/ 5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26"/>
                      <a:gd name="T68" fmla="*/ 50 w 50"/>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26">
                        <a:moveTo>
                          <a:pt x="6" y="5"/>
                        </a:moveTo>
                        <a:lnTo>
                          <a:pt x="10" y="4"/>
                        </a:lnTo>
                        <a:lnTo>
                          <a:pt x="14" y="2"/>
                        </a:lnTo>
                        <a:lnTo>
                          <a:pt x="19" y="2"/>
                        </a:lnTo>
                        <a:lnTo>
                          <a:pt x="22" y="0"/>
                        </a:lnTo>
                        <a:lnTo>
                          <a:pt x="26" y="0"/>
                        </a:lnTo>
                        <a:lnTo>
                          <a:pt x="32" y="2"/>
                        </a:lnTo>
                        <a:lnTo>
                          <a:pt x="38" y="3"/>
                        </a:lnTo>
                        <a:lnTo>
                          <a:pt x="43" y="5"/>
                        </a:lnTo>
                        <a:lnTo>
                          <a:pt x="49" y="8"/>
                        </a:lnTo>
                        <a:lnTo>
                          <a:pt x="49" y="25"/>
                        </a:lnTo>
                        <a:lnTo>
                          <a:pt x="43" y="22"/>
                        </a:lnTo>
                        <a:lnTo>
                          <a:pt x="38" y="20"/>
                        </a:lnTo>
                        <a:lnTo>
                          <a:pt x="32" y="18"/>
                        </a:lnTo>
                        <a:lnTo>
                          <a:pt x="26" y="17"/>
                        </a:lnTo>
                        <a:lnTo>
                          <a:pt x="22" y="17"/>
                        </a:lnTo>
                        <a:lnTo>
                          <a:pt x="19" y="18"/>
                        </a:lnTo>
                        <a:lnTo>
                          <a:pt x="14" y="20"/>
                        </a:lnTo>
                        <a:lnTo>
                          <a:pt x="6" y="22"/>
                        </a:lnTo>
                        <a:lnTo>
                          <a:pt x="0" y="23"/>
                        </a:lnTo>
                        <a:lnTo>
                          <a:pt x="0" y="8"/>
                        </a:lnTo>
                        <a:lnTo>
                          <a:pt x="6" y="5"/>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grpSp>
          </p:grpSp>
          <p:grpSp>
            <p:nvGrpSpPr>
              <p:cNvPr id="9" name="Group 55"/>
              <p:cNvGrpSpPr>
                <a:grpSpLocks/>
              </p:cNvGrpSpPr>
              <p:nvPr/>
            </p:nvGrpSpPr>
            <p:grpSpPr bwMode="auto">
              <a:xfrm>
                <a:off x="4715" y="749"/>
                <a:ext cx="549" cy="1072"/>
                <a:chOff x="4715" y="749"/>
                <a:chExt cx="549" cy="1072"/>
              </a:xfrm>
            </p:grpSpPr>
            <p:grpSp>
              <p:nvGrpSpPr>
                <p:cNvPr id="10" name="Group 56"/>
                <p:cNvGrpSpPr>
                  <a:grpSpLocks/>
                </p:cNvGrpSpPr>
                <p:nvPr/>
              </p:nvGrpSpPr>
              <p:grpSpPr bwMode="auto">
                <a:xfrm>
                  <a:off x="4760" y="749"/>
                  <a:ext cx="504" cy="1051"/>
                  <a:chOff x="4760" y="749"/>
                  <a:chExt cx="504" cy="1051"/>
                </a:xfrm>
              </p:grpSpPr>
              <p:sp>
                <p:nvSpPr>
                  <p:cNvPr id="99478" name="Freeform 57"/>
                  <p:cNvSpPr>
                    <a:spLocks/>
                  </p:cNvSpPr>
                  <p:nvPr/>
                </p:nvSpPr>
                <p:spPr bwMode="auto">
                  <a:xfrm>
                    <a:off x="4760" y="859"/>
                    <a:ext cx="391" cy="941"/>
                  </a:xfrm>
                  <a:custGeom>
                    <a:avLst/>
                    <a:gdLst>
                      <a:gd name="T0" fmla="*/ 390 w 391"/>
                      <a:gd name="T1" fmla="*/ 0 h 941"/>
                      <a:gd name="T2" fmla="*/ 0 w 391"/>
                      <a:gd name="T3" fmla="*/ 187 h 941"/>
                      <a:gd name="T4" fmla="*/ 0 w 391"/>
                      <a:gd name="T5" fmla="*/ 920 h 941"/>
                      <a:gd name="T6" fmla="*/ 390 w 391"/>
                      <a:gd name="T7" fmla="*/ 940 h 941"/>
                      <a:gd name="T8" fmla="*/ 390 w 391"/>
                      <a:gd name="T9" fmla="*/ 0 h 941"/>
                      <a:gd name="T10" fmla="*/ 0 60000 65536"/>
                      <a:gd name="T11" fmla="*/ 0 60000 65536"/>
                      <a:gd name="T12" fmla="*/ 0 60000 65536"/>
                      <a:gd name="T13" fmla="*/ 0 60000 65536"/>
                      <a:gd name="T14" fmla="*/ 0 60000 65536"/>
                      <a:gd name="T15" fmla="*/ 0 w 391"/>
                      <a:gd name="T16" fmla="*/ 0 h 941"/>
                      <a:gd name="T17" fmla="*/ 391 w 391"/>
                      <a:gd name="T18" fmla="*/ 941 h 941"/>
                    </a:gdLst>
                    <a:ahLst/>
                    <a:cxnLst>
                      <a:cxn ang="T10">
                        <a:pos x="T0" y="T1"/>
                      </a:cxn>
                      <a:cxn ang="T11">
                        <a:pos x="T2" y="T3"/>
                      </a:cxn>
                      <a:cxn ang="T12">
                        <a:pos x="T4" y="T5"/>
                      </a:cxn>
                      <a:cxn ang="T13">
                        <a:pos x="T6" y="T7"/>
                      </a:cxn>
                      <a:cxn ang="T14">
                        <a:pos x="T8" y="T9"/>
                      </a:cxn>
                    </a:cxnLst>
                    <a:rect l="T15" t="T16" r="T17" b="T18"/>
                    <a:pathLst>
                      <a:path w="391" h="941">
                        <a:moveTo>
                          <a:pt x="390" y="0"/>
                        </a:moveTo>
                        <a:lnTo>
                          <a:pt x="0" y="187"/>
                        </a:lnTo>
                        <a:lnTo>
                          <a:pt x="0" y="920"/>
                        </a:lnTo>
                        <a:lnTo>
                          <a:pt x="390" y="940"/>
                        </a:lnTo>
                        <a:lnTo>
                          <a:pt x="390" y="0"/>
                        </a:lnTo>
                      </a:path>
                    </a:pathLst>
                  </a:custGeom>
                  <a:solidFill>
                    <a:srgbClr val="E0E0E0">
                      <a:alpha val="59999"/>
                    </a:srgbClr>
                  </a:solidFill>
                  <a:ln w="9525" cap="rnd">
                    <a:solidFill>
                      <a:schemeClr val="tx1"/>
                    </a:solidFill>
                    <a:round/>
                    <a:headEnd type="arrow" w="sm" len="sm"/>
                    <a:tailEnd type="arrow" w="sm" len="sm"/>
                  </a:ln>
                </p:spPr>
                <p:txBody>
                  <a:bodyPr/>
                  <a:lstStyle/>
                  <a:p>
                    <a:endParaRPr lang="tr-TR"/>
                  </a:p>
                </p:txBody>
              </p:sp>
              <p:sp>
                <p:nvSpPr>
                  <p:cNvPr id="99479" name="Line 58"/>
                  <p:cNvSpPr>
                    <a:spLocks noChangeShapeType="1"/>
                  </p:cNvSpPr>
                  <p:nvPr/>
                </p:nvSpPr>
                <p:spPr bwMode="auto">
                  <a:xfrm flipV="1">
                    <a:off x="4860" y="988"/>
                    <a:ext cx="58" cy="28"/>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80" name="Freeform 59"/>
                  <p:cNvSpPr>
                    <a:spLocks/>
                  </p:cNvSpPr>
                  <p:nvPr/>
                </p:nvSpPr>
                <p:spPr bwMode="auto">
                  <a:xfrm>
                    <a:off x="5027" y="749"/>
                    <a:ext cx="237" cy="1051"/>
                  </a:xfrm>
                  <a:custGeom>
                    <a:avLst/>
                    <a:gdLst>
                      <a:gd name="T0" fmla="*/ 0 w 237"/>
                      <a:gd name="T1" fmla="*/ 128 h 1051"/>
                      <a:gd name="T2" fmla="*/ 236 w 237"/>
                      <a:gd name="T3" fmla="*/ 0 h 1051"/>
                      <a:gd name="T4" fmla="*/ 236 w 237"/>
                      <a:gd name="T5" fmla="*/ 1050 h 1051"/>
                      <a:gd name="T6" fmla="*/ 0 w 237"/>
                      <a:gd name="T7" fmla="*/ 1043 h 1051"/>
                      <a:gd name="T8" fmla="*/ 3 w 237"/>
                      <a:gd name="T9" fmla="*/ 125 h 1051"/>
                      <a:gd name="T10" fmla="*/ 0 w 237"/>
                      <a:gd name="T11" fmla="*/ 128 h 1051"/>
                      <a:gd name="T12" fmla="*/ 0 60000 65536"/>
                      <a:gd name="T13" fmla="*/ 0 60000 65536"/>
                      <a:gd name="T14" fmla="*/ 0 60000 65536"/>
                      <a:gd name="T15" fmla="*/ 0 60000 65536"/>
                      <a:gd name="T16" fmla="*/ 0 60000 65536"/>
                      <a:gd name="T17" fmla="*/ 0 60000 65536"/>
                      <a:gd name="T18" fmla="*/ 0 w 237"/>
                      <a:gd name="T19" fmla="*/ 0 h 1051"/>
                      <a:gd name="T20" fmla="*/ 237 w 237"/>
                      <a:gd name="T21" fmla="*/ 1051 h 1051"/>
                    </a:gdLst>
                    <a:ahLst/>
                    <a:cxnLst>
                      <a:cxn ang="T12">
                        <a:pos x="T0" y="T1"/>
                      </a:cxn>
                      <a:cxn ang="T13">
                        <a:pos x="T2" y="T3"/>
                      </a:cxn>
                      <a:cxn ang="T14">
                        <a:pos x="T4" y="T5"/>
                      </a:cxn>
                      <a:cxn ang="T15">
                        <a:pos x="T6" y="T7"/>
                      </a:cxn>
                      <a:cxn ang="T16">
                        <a:pos x="T8" y="T9"/>
                      </a:cxn>
                      <a:cxn ang="T17">
                        <a:pos x="T10" y="T11"/>
                      </a:cxn>
                    </a:cxnLst>
                    <a:rect l="T18" t="T19" r="T20" b="T21"/>
                    <a:pathLst>
                      <a:path w="237" h="1051">
                        <a:moveTo>
                          <a:pt x="0" y="128"/>
                        </a:moveTo>
                        <a:lnTo>
                          <a:pt x="236" y="0"/>
                        </a:lnTo>
                        <a:lnTo>
                          <a:pt x="236" y="1050"/>
                        </a:lnTo>
                        <a:lnTo>
                          <a:pt x="0" y="1043"/>
                        </a:lnTo>
                        <a:lnTo>
                          <a:pt x="3" y="125"/>
                        </a:lnTo>
                        <a:lnTo>
                          <a:pt x="0" y="128"/>
                        </a:lnTo>
                      </a:path>
                    </a:pathLst>
                  </a:custGeom>
                  <a:solidFill>
                    <a:srgbClr val="E0E0E0">
                      <a:alpha val="59999"/>
                    </a:srgbClr>
                  </a:solidFill>
                  <a:ln w="9525" cap="rnd">
                    <a:solidFill>
                      <a:schemeClr val="tx1"/>
                    </a:solidFill>
                    <a:round/>
                    <a:headEnd type="arrow" w="sm" len="sm"/>
                    <a:tailEnd type="arrow" w="sm" len="sm"/>
                  </a:ln>
                </p:spPr>
                <p:txBody>
                  <a:bodyPr/>
                  <a:lstStyle/>
                  <a:p>
                    <a:endParaRPr lang="tr-TR"/>
                  </a:p>
                </p:txBody>
              </p:sp>
            </p:grpSp>
            <p:grpSp>
              <p:nvGrpSpPr>
                <p:cNvPr id="11" name="Group 60"/>
                <p:cNvGrpSpPr>
                  <a:grpSpLocks/>
                </p:cNvGrpSpPr>
                <p:nvPr/>
              </p:nvGrpSpPr>
              <p:grpSpPr bwMode="auto">
                <a:xfrm>
                  <a:off x="4810" y="1006"/>
                  <a:ext cx="258" cy="570"/>
                  <a:chOff x="4810" y="1006"/>
                  <a:chExt cx="258" cy="570"/>
                </a:xfrm>
              </p:grpSpPr>
              <p:sp>
                <p:nvSpPr>
                  <p:cNvPr id="99464" name="Freeform 61"/>
                  <p:cNvSpPr>
                    <a:spLocks/>
                  </p:cNvSpPr>
                  <p:nvPr/>
                </p:nvSpPr>
                <p:spPr bwMode="auto">
                  <a:xfrm>
                    <a:off x="4810" y="1006"/>
                    <a:ext cx="258" cy="570"/>
                  </a:xfrm>
                  <a:custGeom>
                    <a:avLst/>
                    <a:gdLst>
                      <a:gd name="T0" fmla="*/ 257 w 258"/>
                      <a:gd name="T1" fmla="*/ 553 h 570"/>
                      <a:gd name="T2" fmla="*/ 257 w 258"/>
                      <a:gd name="T3" fmla="*/ 0 h 570"/>
                      <a:gd name="T4" fmla="*/ 0 w 258"/>
                      <a:gd name="T5" fmla="*/ 99 h 570"/>
                      <a:gd name="T6" fmla="*/ 0 w 258"/>
                      <a:gd name="T7" fmla="*/ 569 h 570"/>
                      <a:gd name="T8" fmla="*/ 257 w 258"/>
                      <a:gd name="T9" fmla="*/ 553 h 570"/>
                      <a:gd name="T10" fmla="*/ 0 60000 65536"/>
                      <a:gd name="T11" fmla="*/ 0 60000 65536"/>
                      <a:gd name="T12" fmla="*/ 0 60000 65536"/>
                      <a:gd name="T13" fmla="*/ 0 60000 65536"/>
                      <a:gd name="T14" fmla="*/ 0 60000 65536"/>
                      <a:gd name="T15" fmla="*/ 0 w 258"/>
                      <a:gd name="T16" fmla="*/ 0 h 570"/>
                      <a:gd name="T17" fmla="*/ 258 w 258"/>
                      <a:gd name="T18" fmla="*/ 570 h 570"/>
                    </a:gdLst>
                    <a:ahLst/>
                    <a:cxnLst>
                      <a:cxn ang="T10">
                        <a:pos x="T0" y="T1"/>
                      </a:cxn>
                      <a:cxn ang="T11">
                        <a:pos x="T2" y="T3"/>
                      </a:cxn>
                      <a:cxn ang="T12">
                        <a:pos x="T4" y="T5"/>
                      </a:cxn>
                      <a:cxn ang="T13">
                        <a:pos x="T6" y="T7"/>
                      </a:cxn>
                      <a:cxn ang="T14">
                        <a:pos x="T8" y="T9"/>
                      </a:cxn>
                    </a:cxnLst>
                    <a:rect l="T15" t="T16" r="T17" b="T18"/>
                    <a:pathLst>
                      <a:path w="258" h="570">
                        <a:moveTo>
                          <a:pt x="257" y="553"/>
                        </a:moveTo>
                        <a:lnTo>
                          <a:pt x="257" y="0"/>
                        </a:lnTo>
                        <a:lnTo>
                          <a:pt x="0" y="99"/>
                        </a:lnTo>
                        <a:lnTo>
                          <a:pt x="0" y="569"/>
                        </a:lnTo>
                        <a:lnTo>
                          <a:pt x="257" y="553"/>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465" name="Freeform 62"/>
                  <p:cNvSpPr>
                    <a:spLocks/>
                  </p:cNvSpPr>
                  <p:nvPr/>
                </p:nvSpPr>
                <p:spPr bwMode="auto">
                  <a:xfrm>
                    <a:off x="4826" y="1026"/>
                    <a:ext cx="229" cy="549"/>
                  </a:xfrm>
                  <a:custGeom>
                    <a:avLst/>
                    <a:gdLst>
                      <a:gd name="T0" fmla="*/ 228 w 229"/>
                      <a:gd name="T1" fmla="*/ 533 h 549"/>
                      <a:gd name="T2" fmla="*/ 228 w 229"/>
                      <a:gd name="T3" fmla="*/ 0 h 549"/>
                      <a:gd name="T4" fmla="*/ 0 w 229"/>
                      <a:gd name="T5" fmla="*/ 94 h 549"/>
                      <a:gd name="T6" fmla="*/ 0 w 229"/>
                      <a:gd name="T7" fmla="*/ 548 h 549"/>
                      <a:gd name="T8" fmla="*/ 228 w 229"/>
                      <a:gd name="T9" fmla="*/ 533 h 549"/>
                      <a:gd name="T10" fmla="*/ 0 60000 65536"/>
                      <a:gd name="T11" fmla="*/ 0 60000 65536"/>
                      <a:gd name="T12" fmla="*/ 0 60000 65536"/>
                      <a:gd name="T13" fmla="*/ 0 60000 65536"/>
                      <a:gd name="T14" fmla="*/ 0 60000 65536"/>
                      <a:gd name="T15" fmla="*/ 0 w 229"/>
                      <a:gd name="T16" fmla="*/ 0 h 549"/>
                      <a:gd name="T17" fmla="*/ 229 w 229"/>
                      <a:gd name="T18" fmla="*/ 549 h 549"/>
                    </a:gdLst>
                    <a:ahLst/>
                    <a:cxnLst>
                      <a:cxn ang="T10">
                        <a:pos x="T0" y="T1"/>
                      </a:cxn>
                      <a:cxn ang="T11">
                        <a:pos x="T2" y="T3"/>
                      </a:cxn>
                      <a:cxn ang="T12">
                        <a:pos x="T4" y="T5"/>
                      </a:cxn>
                      <a:cxn ang="T13">
                        <a:pos x="T6" y="T7"/>
                      </a:cxn>
                      <a:cxn ang="T14">
                        <a:pos x="T8" y="T9"/>
                      </a:cxn>
                    </a:cxnLst>
                    <a:rect l="T15" t="T16" r="T17" b="T18"/>
                    <a:pathLst>
                      <a:path w="229" h="549">
                        <a:moveTo>
                          <a:pt x="228" y="533"/>
                        </a:moveTo>
                        <a:lnTo>
                          <a:pt x="228" y="0"/>
                        </a:lnTo>
                        <a:lnTo>
                          <a:pt x="0" y="94"/>
                        </a:lnTo>
                        <a:lnTo>
                          <a:pt x="0" y="548"/>
                        </a:lnTo>
                        <a:lnTo>
                          <a:pt x="228" y="533"/>
                        </a:lnTo>
                      </a:path>
                    </a:pathLst>
                  </a:custGeom>
                  <a:solidFill>
                    <a:srgbClr val="E0E0E0">
                      <a:alpha val="59999"/>
                    </a:srgbClr>
                  </a:solidFill>
                  <a:ln w="9525" cap="rnd">
                    <a:solidFill>
                      <a:schemeClr val="tx1"/>
                    </a:solidFill>
                    <a:round/>
                    <a:headEnd type="arrow" w="sm" len="sm"/>
                    <a:tailEnd type="arrow" w="sm" len="sm"/>
                  </a:ln>
                </p:spPr>
                <p:txBody>
                  <a:bodyPr/>
                  <a:lstStyle/>
                  <a:p>
                    <a:endParaRPr lang="tr-TR"/>
                  </a:p>
                </p:txBody>
              </p:sp>
              <p:sp>
                <p:nvSpPr>
                  <p:cNvPr id="99466" name="Freeform 63"/>
                  <p:cNvSpPr>
                    <a:spLocks/>
                  </p:cNvSpPr>
                  <p:nvPr/>
                </p:nvSpPr>
                <p:spPr bwMode="auto">
                  <a:xfrm>
                    <a:off x="4826" y="1067"/>
                    <a:ext cx="229" cy="115"/>
                  </a:xfrm>
                  <a:custGeom>
                    <a:avLst/>
                    <a:gdLst>
                      <a:gd name="T0" fmla="*/ 228 w 229"/>
                      <a:gd name="T1" fmla="*/ 38 h 115"/>
                      <a:gd name="T2" fmla="*/ 228 w 229"/>
                      <a:gd name="T3" fmla="*/ 0 h 115"/>
                      <a:gd name="T4" fmla="*/ 0 w 229"/>
                      <a:gd name="T5" fmla="*/ 86 h 115"/>
                      <a:gd name="T6" fmla="*/ 0 w 229"/>
                      <a:gd name="T7" fmla="*/ 114 h 115"/>
                      <a:gd name="T8" fmla="*/ 228 w 229"/>
                      <a:gd name="T9" fmla="*/ 38 h 115"/>
                      <a:gd name="T10" fmla="*/ 0 60000 65536"/>
                      <a:gd name="T11" fmla="*/ 0 60000 65536"/>
                      <a:gd name="T12" fmla="*/ 0 60000 65536"/>
                      <a:gd name="T13" fmla="*/ 0 60000 65536"/>
                      <a:gd name="T14" fmla="*/ 0 60000 65536"/>
                      <a:gd name="T15" fmla="*/ 0 w 229"/>
                      <a:gd name="T16" fmla="*/ 0 h 115"/>
                      <a:gd name="T17" fmla="*/ 229 w 229"/>
                      <a:gd name="T18" fmla="*/ 115 h 115"/>
                    </a:gdLst>
                    <a:ahLst/>
                    <a:cxnLst>
                      <a:cxn ang="T10">
                        <a:pos x="T0" y="T1"/>
                      </a:cxn>
                      <a:cxn ang="T11">
                        <a:pos x="T2" y="T3"/>
                      </a:cxn>
                      <a:cxn ang="T12">
                        <a:pos x="T4" y="T5"/>
                      </a:cxn>
                      <a:cxn ang="T13">
                        <a:pos x="T6" y="T7"/>
                      </a:cxn>
                      <a:cxn ang="T14">
                        <a:pos x="T8" y="T9"/>
                      </a:cxn>
                    </a:cxnLst>
                    <a:rect l="T15" t="T16" r="T17" b="T18"/>
                    <a:pathLst>
                      <a:path w="229" h="115">
                        <a:moveTo>
                          <a:pt x="228" y="38"/>
                        </a:moveTo>
                        <a:lnTo>
                          <a:pt x="228" y="0"/>
                        </a:lnTo>
                        <a:lnTo>
                          <a:pt x="0" y="86"/>
                        </a:lnTo>
                        <a:lnTo>
                          <a:pt x="0" y="114"/>
                        </a:lnTo>
                        <a:lnTo>
                          <a:pt x="228" y="38"/>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67" name="Freeform 64"/>
                  <p:cNvSpPr>
                    <a:spLocks/>
                  </p:cNvSpPr>
                  <p:nvPr/>
                </p:nvSpPr>
                <p:spPr bwMode="auto">
                  <a:xfrm>
                    <a:off x="4826" y="1152"/>
                    <a:ext cx="229" cy="100"/>
                  </a:xfrm>
                  <a:custGeom>
                    <a:avLst/>
                    <a:gdLst>
                      <a:gd name="T0" fmla="*/ 228 w 229"/>
                      <a:gd name="T1" fmla="*/ 35 h 100"/>
                      <a:gd name="T2" fmla="*/ 228 w 229"/>
                      <a:gd name="T3" fmla="*/ 0 h 100"/>
                      <a:gd name="T4" fmla="*/ 0 w 229"/>
                      <a:gd name="T5" fmla="*/ 69 h 100"/>
                      <a:gd name="T6" fmla="*/ 0 w 229"/>
                      <a:gd name="T7" fmla="*/ 99 h 100"/>
                      <a:gd name="T8" fmla="*/ 228 w 229"/>
                      <a:gd name="T9" fmla="*/ 35 h 100"/>
                      <a:gd name="T10" fmla="*/ 0 60000 65536"/>
                      <a:gd name="T11" fmla="*/ 0 60000 65536"/>
                      <a:gd name="T12" fmla="*/ 0 60000 65536"/>
                      <a:gd name="T13" fmla="*/ 0 60000 65536"/>
                      <a:gd name="T14" fmla="*/ 0 60000 65536"/>
                      <a:gd name="T15" fmla="*/ 0 w 229"/>
                      <a:gd name="T16" fmla="*/ 0 h 100"/>
                      <a:gd name="T17" fmla="*/ 229 w 229"/>
                      <a:gd name="T18" fmla="*/ 100 h 100"/>
                    </a:gdLst>
                    <a:ahLst/>
                    <a:cxnLst>
                      <a:cxn ang="T10">
                        <a:pos x="T0" y="T1"/>
                      </a:cxn>
                      <a:cxn ang="T11">
                        <a:pos x="T2" y="T3"/>
                      </a:cxn>
                      <a:cxn ang="T12">
                        <a:pos x="T4" y="T5"/>
                      </a:cxn>
                      <a:cxn ang="T13">
                        <a:pos x="T6" y="T7"/>
                      </a:cxn>
                      <a:cxn ang="T14">
                        <a:pos x="T8" y="T9"/>
                      </a:cxn>
                    </a:cxnLst>
                    <a:rect l="T15" t="T16" r="T17" b="T18"/>
                    <a:pathLst>
                      <a:path w="229" h="100">
                        <a:moveTo>
                          <a:pt x="228" y="35"/>
                        </a:moveTo>
                        <a:lnTo>
                          <a:pt x="228" y="0"/>
                        </a:lnTo>
                        <a:lnTo>
                          <a:pt x="0" y="69"/>
                        </a:lnTo>
                        <a:lnTo>
                          <a:pt x="0" y="99"/>
                        </a:lnTo>
                        <a:lnTo>
                          <a:pt x="228" y="35"/>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68" name="Freeform 65"/>
                  <p:cNvSpPr>
                    <a:spLocks/>
                  </p:cNvSpPr>
                  <p:nvPr/>
                </p:nvSpPr>
                <p:spPr bwMode="auto">
                  <a:xfrm>
                    <a:off x="4826" y="1235"/>
                    <a:ext cx="229" cy="92"/>
                  </a:xfrm>
                  <a:custGeom>
                    <a:avLst/>
                    <a:gdLst>
                      <a:gd name="T0" fmla="*/ 228 w 229"/>
                      <a:gd name="T1" fmla="*/ 38 h 92"/>
                      <a:gd name="T2" fmla="*/ 228 w 229"/>
                      <a:gd name="T3" fmla="*/ 0 h 92"/>
                      <a:gd name="T4" fmla="*/ 0 w 229"/>
                      <a:gd name="T5" fmla="*/ 63 h 92"/>
                      <a:gd name="T6" fmla="*/ 0 w 229"/>
                      <a:gd name="T7" fmla="*/ 91 h 92"/>
                      <a:gd name="T8" fmla="*/ 228 w 229"/>
                      <a:gd name="T9" fmla="*/ 38 h 92"/>
                      <a:gd name="T10" fmla="*/ 0 60000 65536"/>
                      <a:gd name="T11" fmla="*/ 0 60000 65536"/>
                      <a:gd name="T12" fmla="*/ 0 60000 65536"/>
                      <a:gd name="T13" fmla="*/ 0 60000 65536"/>
                      <a:gd name="T14" fmla="*/ 0 60000 65536"/>
                      <a:gd name="T15" fmla="*/ 0 w 229"/>
                      <a:gd name="T16" fmla="*/ 0 h 92"/>
                      <a:gd name="T17" fmla="*/ 229 w 229"/>
                      <a:gd name="T18" fmla="*/ 92 h 92"/>
                    </a:gdLst>
                    <a:ahLst/>
                    <a:cxnLst>
                      <a:cxn ang="T10">
                        <a:pos x="T0" y="T1"/>
                      </a:cxn>
                      <a:cxn ang="T11">
                        <a:pos x="T2" y="T3"/>
                      </a:cxn>
                      <a:cxn ang="T12">
                        <a:pos x="T4" y="T5"/>
                      </a:cxn>
                      <a:cxn ang="T13">
                        <a:pos x="T6" y="T7"/>
                      </a:cxn>
                      <a:cxn ang="T14">
                        <a:pos x="T8" y="T9"/>
                      </a:cxn>
                    </a:cxnLst>
                    <a:rect l="T15" t="T16" r="T17" b="T18"/>
                    <a:pathLst>
                      <a:path w="229" h="92">
                        <a:moveTo>
                          <a:pt x="228" y="38"/>
                        </a:moveTo>
                        <a:lnTo>
                          <a:pt x="228" y="0"/>
                        </a:lnTo>
                        <a:lnTo>
                          <a:pt x="0" y="63"/>
                        </a:lnTo>
                        <a:lnTo>
                          <a:pt x="0" y="91"/>
                        </a:lnTo>
                        <a:lnTo>
                          <a:pt x="228" y="38"/>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69" name="Freeform 66"/>
                  <p:cNvSpPr>
                    <a:spLocks/>
                  </p:cNvSpPr>
                  <p:nvPr/>
                </p:nvSpPr>
                <p:spPr bwMode="auto">
                  <a:xfrm>
                    <a:off x="4825" y="1316"/>
                    <a:ext cx="230" cy="84"/>
                  </a:xfrm>
                  <a:custGeom>
                    <a:avLst/>
                    <a:gdLst>
                      <a:gd name="T0" fmla="*/ 229 w 230"/>
                      <a:gd name="T1" fmla="*/ 40 h 84"/>
                      <a:gd name="T2" fmla="*/ 229 w 230"/>
                      <a:gd name="T3" fmla="*/ 0 h 84"/>
                      <a:gd name="T4" fmla="*/ 0 w 230"/>
                      <a:gd name="T5" fmla="*/ 49 h 84"/>
                      <a:gd name="T6" fmla="*/ 0 w 230"/>
                      <a:gd name="T7" fmla="*/ 83 h 84"/>
                      <a:gd name="T8" fmla="*/ 229 w 230"/>
                      <a:gd name="T9" fmla="*/ 40 h 84"/>
                      <a:gd name="T10" fmla="*/ 0 60000 65536"/>
                      <a:gd name="T11" fmla="*/ 0 60000 65536"/>
                      <a:gd name="T12" fmla="*/ 0 60000 65536"/>
                      <a:gd name="T13" fmla="*/ 0 60000 65536"/>
                      <a:gd name="T14" fmla="*/ 0 60000 65536"/>
                      <a:gd name="T15" fmla="*/ 0 w 230"/>
                      <a:gd name="T16" fmla="*/ 0 h 84"/>
                      <a:gd name="T17" fmla="*/ 230 w 230"/>
                      <a:gd name="T18" fmla="*/ 84 h 84"/>
                    </a:gdLst>
                    <a:ahLst/>
                    <a:cxnLst>
                      <a:cxn ang="T10">
                        <a:pos x="T0" y="T1"/>
                      </a:cxn>
                      <a:cxn ang="T11">
                        <a:pos x="T2" y="T3"/>
                      </a:cxn>
                      <a:cxn ang="T12">
                        <a:pos x="T4" y="T5"/>
                      </a:cxn>
                      <a:cxn ang="T13">
                        <a:pos x="T6" y="T7"/>
                      </a:cxn>
                      <a:cxn ang="T14">
                        <a:pos x="T8" y="T9"/>
                      </a:cxn>
                    </a:cxnLst>
                    <a:rect l="T15" t="T16" r="T17" b="T18"/>
                    <a:pathLst>
                      <a:path w="230" h="84">
                        <a:moveTo>
                          <a:pt x="229" y="40"/>
                        </a:moveTo>
                        <a:lnTo>
                          <a:pt x="229" y="0"/>
                        </a:lnTo>
                        <a:lnTo>
                          <a:pt x="0" y="49"/>
                        </a:lnTo>
                        <a:lnTo>
                          <a:pt x="0" y="83"/>
                        </a:lnTo>
                        <a:lnTo>
                          <a:pt x="229" y="40"/>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70" name="Freeform 67"/>
                  <p:cNvSpPr>
                    <a:spLocks/>
                  </p:cNvSpPr>
                  <p:nvPr/>
                </p:nvSpPr>
                <p:spPr bwMode="auto">
                  <a:xfrm>
                    <a:off x="4826" y="1401"/>
                    <a:ext cx="229" cy="70"/>
                  </a:xfrm>
                  <a:custGeom>
                    <a:avLst/>
                    <a:gdLst>
                      <a:gd name="T0" fmla="*/ 228 w 229"/>
                      <a:gd name="T1" fmla="*/ 0 h 70"/>
                      <a:gd name="T2" fmla="*/ 0 w 229"/>
                      <a:gd name="T3" fmla="*/ 39 h 70"/>
                      <a:gd name="T4" fmla="*/ 0 w 229"/>
                      <a:gd name="T5" fmla="*/ 69 h 70"/>
                      <a:gd name="T6" fmla="*/ 228 w 229"/>
                      <a:gd name="T7" fmla="*/ 36 h 70"/>
                      <a:gd name="T8" fmla="*/ 228 w 229"/>
                      <a:gd name="T9" fmla="*/ 0 h 70"/>
                      <a:gd name="T10" fmla="*/ 0 60000 65536"/>
                      <a:gd name="T11" fmla="*/ 0 60000 65536"/>
                      <a:gd name="T12" fmla="*/ 0 60000 65536"/>
                      <a:gd name="T13" fmla="*/ 0 60000 65536"/>
                      <a:gd name="T14" fmla="*/ 0 60000 65536"/>
                      <a:gd name="T15" fmla="*/ 0 w 229"/>
                      <a:gd name="T16" fmla="*/ 0 h 70"/>
                      <a:gd name="T17" fmla="*/ 229 w 229"/>
                      <a:gd name="T18" fmla="*/ 70 h 70"/>
                    </a:gdLst>
                    <a:ahLst/>
                    <a:cxnLst>
                      <a:cxn ang="T10">
                        <a:pos x="T0" y="T1"/>
                      </a:cxn>
                      <a:cxn ang="T11">
                        <a:pos x="T2" y="T3"/>
                      </a:cxn>
                      <a:cxn ang="T12">
                        <a:pos x="T4" y="T5"/>
                      </a:cxn>
                      <a:cxn ang="T13">
                        <a:pos x="T6" y="T7"/>
                      </a:cxn>
                      <a:cxn ang="T14">
                        <a:pos x="T8" y="T9"/>
                      </a:cxn>
                    </a:cxnLst>
                    <a:rect l="T15" t="T16" r="T17" b="T18"/>
                    <a:pathLst>
                      <a:path w="229" h="70">
                        <a:moveTo>
                          <a:pt x="228" y="0"/>
                        </a:moveTo>
                        <a:lnTo>
                          <a:pt x="0" y="39"/>
                        </a:lnTo>
                        <a:lnTo>
                          <a:pt x="0" y="69"/>
                        </a:lnTo>
                        <a:lnTo>
                          <a:pt x="228" y="36"/>
                        </a:lnTo>
                        <a:lnTo>
                          <a:pt x="228" y="0"/>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71" name="Freeform 68"/>
                  <p:cNvSpPr>
                    <a:spLocks/>
                  </p:cNvSpPr>
                  <p:nvPr/>
                </p:nvSpPr>
                <p:spPr bwMode="auto">
                  <a:xfrm>
                    <a:off x="4826" y="1486"/>
                    <a:ext cx="229" cy="63"/>
                  </a:xfrm>
                  <a:custGeom>
                    <a:avLst/>
                    <a:gdLst>
                      <a:gd name="T0" fmla="*/ 0 w 229"/>
                      <a:gd name="T1" fmla="*/ 62 h 63"/>
                      <a:gd name="T2" fmla="*/ 228 w 229"/>
                      <a:gd name="T3" fmla="*/ 39 h 63"/>
                      <a:gd name="T4" fmla="*/ 228 w 229"/>
                      <a:gd name="T5" fmla="*/ 0 h 63"/>
                      <a:gd name="T6" fmla="*/ 0 w 229"/>
                      <a:gd name="T7" fmla="*/ 27 h 63"/>
                      <a:gd name="T8" fmla="*/ 0 w 229"/>
                      <a:gd name="T9" fmla="*/ 62 h 63"/>
                      <a:gd name="T10" fmla="*/ 0 60000 65536"/>
                      <a:gd name="T11" fmla="*/ 0 60000 65536"/>
                      <a:gd name="T12" fmla="*/ 0 60000 65536"/>
                      <a:gd name="T13" fmla="*/ 0 60000 65536"/>
                      <a:gd name="T14" fmla="*/ 0 60000 65536"/>
                      <a:gd name="T15" fmla="*/ 0 w 229"/>
                      <a:gd name="T16" fmla="*/ 0 h 63"/>
                      <a:gd name="T17" fmla="*/ 229 w 229"/>
                      <a:gd name="T18" fmla="*/ 63 h 63"/>
                    </a:gdLst>
                    <a:ahLst/>
                    <a:cxnLst>
                      <a:cxn ang="T10">
                        <a:pos x="T0" y="T1"/>
                      </a:cxn>
                      <a:cxn ang="T11">
                        <a:pos x="T2" y="T3"/>
                      </a:cxn>
                      <a:cxn ang="T12">
                        <a:pos x="T4" y="T5"/>
                      </a:cxn>
                      <a:cxn ang="T13">
                        <a:pos x="T6" y="T7"/>
                      </a:cxn>
                      <a:cxn ang="T14">
                        <a:pos x="T8" y="T9"/>
                      </a:cxn>
                    </a:cxnLst>
                    <a:rect l="T15" t="T16" r="T17" b="T18"/>
                    <a:pathLst>
                      <a:path w="229" h="63">
                        <a:moveTo>
                          <a:pt x="0" y="62"/>
                        </a:moveTo>
                        <a:lnTo>
                          <a:pt x="228" y="39"/>
                        </a:lnTo>
                        <a:lnTo>
                          <a:pt x="228" y="0"/>
                        </a:lnTo>
                        <a:lnTo>
                          <a:pt x="0" y="27"/>
                        </a:lnTo>
                        <a:lnTo>
                          <a:pt x="0" y="62"/>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72" name="Freeform 69"/>
                  <p:cNvSpPr>
                    <a:spLocks/>
                  </p:cNvSpPr>
                  <p:nvPr/>
                </p:nvSpPr>
                <p:spPr bwMode="auto">
                  <a:xfrm>
                    <a:off x="4992" y="1036"/>
                    <a:ext cx="27" cy="528"/>
                  </a:xfrm>
                  <a:custGeom>
                    <a:avLst/>
                    <a:gdLst>
                      <a:gd name="T0" fmla="*/ 26 w 27"/>
                      <a:gd name="T1" fmla="*/ 0 h 528"/>
                      <a:gd name="T2" fmla="*/ 26 w 27"/>
                      <a:gd name="T3" fmla="*/ 526 h 528"/>
                      <a:gd name="T4" fmla="*/ 0 w 27"/>
                      <a:gd name="T5" fmla="*/ 527 h 528"/>
                      <a:gd name="T6" fmla="*/ 0 w 27"/>
                      <a:gd name="T7" fmla="*/ 14 h 528"/>
                      <a:gd name="T8" fmla="*/ 26 w 27"/>
                      <a:gd name="T9" fmla="*/ 0 h 528"/>
                      <a:gd name="T10" fmla="*/ 0 60000 65536"/>
                      <a:gd name="T11" fmla="*/ 0 60000 65536"/>
                      <a:gd name="T12" fmla="*/ 0 60000 65536"/>
                      <a:gd name="T13" fmla="*/ 0 60000 65536"/>
                      <a:gd name="T14" fmla="*/ 0 60000 65536"/>
                      <a:gd name="T15" fmla="*/ 0 w 27"/>
                      <a:gd name="T16" fmla="*/ 0 h 528"/>
                      <a:gd name="T17" fmla="*/ 27 w 27"/>
                      <a:gd name="T18" fmla="*/ 528 h 528"/>
                    </a:gdLst>
                    <a:ahLst/>
                    <a:cxnLst>
                      <a:cxn ang="T10">
                        <a:pos x="T0" y="T1"/>
                      </a:cxn>
                      <a:cxn ang="T11">
                        <a:pos x="T2" y="T3"/>
                      </a:cxn>
                      <a:cxn ang="T12">
                        <a:pos x="T4" y="T5"/>
                      </a:cxn>
                      <a:cxn ang="T13">
                        <a:pos x="T6" y="T7"/>
                      </a:cxn>
                      <a:cxn ang="T14">
                        <a:pos x="T8" y="T9"/>
                      </a:cxn>
                    </a:cxnLst>
                    <a:rect l="T15" t="T16" r="T17" b="T18"/>
                    <a:pathLst>
                      <a:path w="27" h="528">
                        <a:moveTo>
                          <a:pt x="26" y="0"/>
                        </a:moveTo>
                        <a:lnTo>
                          <a:pt x="26" y="526"/>
                        </a:lnTo>
                        <a:lnTo>
                          <a:pt x="0" y="527"/>
                        </a:lnTo>
                        <a:lnTo>
                          <a:pt x="0" y="14"/>
                        </a:lnTo>
                        <a:lnTo>
                          <a:pt x="26"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473" name="Freeform 70"/>
                  <p:cNvSpPr>
                    <a:spLocks/>
                  </p:cNvSpPr>
                  <p:nvPr/>
                </p:nvSpPr>
                <p:spPr bwMode="auto">
                  <a:xfrm>
                    <a:off x="4984" y="1044"/>
                    <a:ext cx="28" cy="521"/>
                  </a:xfrm>
                  <a:custGeom>
                    <a:avLst/>
                    <a:gdLst>
                      <a:gd name="T0" fmla="*/ 27 w 28"/>
                      <a:gd name="T1" fmla="*/ 0 h 521"/>
                      <a:gd name="T2" fmla="*/ 27 w 28"/>
                      <a:gd name="T3" fmla="*/ 518 h 521"/>
                      <a:gd name="T4" fmla="*/ 0 w 28"/>
                      <a:gd name="T5" fmla="*/ 520 h 521"/>
                      <a:gd name="T6" fmla="*/ 0 w 28"/>
                      <a:gd name="T7" fmla="*/ 13 h 521"/>
                      <a:gd name="T8" fmla="*/ 27 w 28"/>
                      <a:gd name="T9" fmla="*/ 0 h 521"/>
                      <a:gd name="T10" fmla="*/ 0 60000 65536"/>
                      <a:gd name="T11" fmla="*/ 0 60000 65536"/>
                      <a:gd name="T12" fmla="*/ 0 60000 65536"/>
                      <a:gd name="T13" fmla="*/ 0 60000 65536"/>
                      <a:gd name="T14" fmla="*/ 0 60000 65536"/>
                      <a:gd name="T15" fmla="*/ 0 w 28"/>
                      <a:gd name="T16" fmla="*/ 0 h 521"/>
                      <a:gd name="T17" fmla="*/ 28 w 28"/>
                      <a:gd name="T18" fmla="*/ 521 h 521"/>
                    </a:gdLst>
                    <a:ahLst/>
                    <a:cxnLst>
                      <a:cxn ang="T10">
                        <a:pos x="T0" y="T1"/>
                      </a:cxn>
                      <a:cxn ang="T11">
                        <a:pos x="T2" y="T3"/>
                      </a:cxn>
                      <a:cxn ang="T12">
                        <a:pos x="T4" y="T5"/>
                      </a:cxn>
                      <a:cxn ang="T13">
                        <a:pos x="T6" y="T7"/>
                      </a:cxn>
                      <a:cxn ang="T14">
                        <a:pos x="T8" y="T9"/>
                      </a:cxn>
                    </a:cxnLst>
                    <a:rect l="T15" t="T16" r="T17" b="T18"/>
                    <a:pathLst>
                      <a:path w="28" h="521">
                        <a:moveTo>
                          <a:pt x="27" y="0"/>
                        </a:moveTo>
                        <a:lnTo>
                          <a:pt x="27" y="518"/>
                        </a:lnTo>
                        <a:lnTo>
                          <a:pt x="0" y="520"/>
                        </a:lnTo>
                        <a:lnTo>
                          <a:pt x="0" y="13"/>
                        </a:lnTo>
                        <a:lnTo>
                          <a:pt x="27" y="0"/>
                        </a:lnTo>
                      </a:path>
                    </a:pathLst>
                  </a:custGeom>
                  <a:solidFill>
                    <a:srgbClr val="E0E0E0">
                      <a:alpha val="59999"/>
                    </a:srgbClr>
                  </a:solidFill>
                  <a:ln w="9525" cap="rnd">
                    <a:solidFill>
                      <a:schemeClr val="tx1"/>
                    </a:solidFill>
                    <a:round/>
                    <a:headEnd type="arrow" w="sm" len="sm"/>
                    <a:tailEnd type="arrow" w="sm" len="sm"/>
                  </a:ln>
                </p:spPr>
                <p:txBody>
                  <a:bodyPr/>
                  <a:lstStyle/>
                  <a:p>
                    <a:endParaRPr lang="tr-TR"/>
                  </a:p>
                </p:txBody>
              </p:sp>
              <p:sp>
                <p:nvSpPr>
                  <p:cNvPr id="99474" name="Freeform 71"/>
                  <p:cNvSpPr>
                    <a:spLocks/>
                  </p:cNvSpPr>
                  <p:nvPr/>
                </p:nvSpPr>
                <p:spPr bwMode="auto">
                  <a:xfrm>
                    <a:off x="4924" y="1066"/>
                    <a:ext cx="26" cy="503"/>
                  </a:xfrm>
                  <a:custGeom>
                    <a:avLst/>
                    <a:gdLst>
                      <a:gd name="T0" fmla="*/ 25 w 26"/>
                      <a:gd name="T1" fmla="*/ 0 h 503"/>
                      <a:gd name="T2" fmla="*/ 25 w 26"/>
                      <a:gd name="T3" fmla="*/ 501 h 503"/>
                      <a:gd name="T4" fmla="*/ 0 w 26"/>
                      <a:gd name="T5" fmla="*/ 502 h 503"/>
                      <a:gd name="T6" fmla="*/ 0 w 26"/>
                      <a:gd name="T7" fmla="*/ 13 h 503"/>
                      <a:gd name="T8" fmla="*/ 25 w 26"/>
                      <a:gd name="T9" fmla="*/ 0 h 503"/>
                      <a:gd name="T10" fmla="*/ 0 60000 65536"/>
                      <a:gd name="T11" fmla="*/ 0 60000 65536"/>
                      <a:gd name="T12" fmla="*/ 0 60000 65536"/>
                      <a:gd name="T13" fmla="*/ 0 60000 65536"/>
                      <a:gd name="T14" fmla="*/ 0 60000 65536"/>
                      <a:gd name="T15" fmla="*/ 0 w 26"/>
                      <a:gd name="T16" fmla="*/ 0 h 503"/>
                      <a:gd name="T17" fmla="*/ 26 w 26"/>
                      <a:gd name="T18" fmla="*/ 503 h 503"/>
                    </a:gdLst>
                    <a:ahLst/>
                    <a:cxnLst>
                      <a:cxn ang="T10">
                        <a:pos x="T0" y="T1"/>
                      </a:cxn>
                      <a:cxn ang="T11">
                        <a:pos x="T2" y="T3"/>
                      </a:cxn>
                      <a:cxn ang="T12">
                        <a:pos x="T4" y="T5"/>
                      </a:cxn>
                      <a:cxn ang="T13">
                        <a:pos x="T6" y="T7"/>
                      </a:cxn>
                      <a:cxn ang="T14">
                        <a:pos x="T8" y="T9"/>
                      </a:cxn>
                    </a:cxnLst>
                    <a:rect l="T15" t="T16" r="T17" b="T18"/>
                    <a:pathLst>
                      <a:path w="26" h="503">
                        <a:moveTo>
                          <a:pt x="25" y="0"/>
                        </a:moveTo>
                        <a:lnTo>
                          <a:pt x="25" y="501"/>
                        </a:lnTo>
                        <a:lnTo>
                          <a:pt x="0" y="502"/>
                        </a:lnTo>
                        <a:lnTo>
                          <a:pt x="0" y="13"/>
                        </a:lnTo>
                        <a:lnTo>
                          <a:pt x="25"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475" name="Freeform 72"/>
                  <p:cNvSpPr>
                    <a:spLocks/>
                  </p:cNvSpPr>
                  <p:nvPr/>
                </p:nvSpPr>
                <p:spPr bwMode="auto">
                  <a:xfrm>
                    <a:off x="4918" y="1072"/>
                    <a:ext cx="25" cy="497"/>
                  </a:xfrm>
                  <a:custGeom>
                    <a:avLst/>
                    <a:gdLst>
                      <a:gd name="T0" fmla="*/ 24 w 25"/>
                      <a:gd name="T1" fmla="*/ 0 h 497"/>
                      <a:gd name="T2" fmla="*/ 24 w 25"/>
                      <a:gd name="T3" fmla="*/ 495 h 497"/>
                      <a:gd name="T4" fmla="*/ 0 w 25"/>
                      <a:gd name="T5" fmla="*/ 496 h 497"/>
                      <a:gd name="T6" fmla="*/ 0 w 25"/>
                      <a:gd name="T7" fmla="*/ 11 h 497"/>
                      <a:gd name="T8" fmla="*/ 24 w 25"/>
                      <a:gd name="T9" fmla="*/ 0 h 497"/>
                      <a:gd name="T10" fmla="*/ 0 60000 65536"/>
                      <a:gd name="T11" fmla="*/ 0 60000 65536"/>
                      <a:gd name="T12" fmla="*/ 0 60000 65536"/>
                      <a:gd name="T13" fmla="*/ 0 60000 65536"/>
                      <a:gd name="T14" fmla="*/ 0 60000 65536"/>
                      <a:gd name="T15" fmla="*/ 0 w 25"/>
                      <a:gd name="T16" fmla="*/ 0 h 497"/>
                      <a:gd name="T17" fmla="*/ 25 w 25"/>
                      <a:gd name="T18" fmla="*/ 497 h 497"/>
                    </a:gdLst>
                    <a:ahLst/>
                    <a:cxnLst>
                      <a:cxn ang="T10">
                        <a:pos x="T0" y="T1"/>
                      </a:cxn>
                      <a:cxn ang="T11">
                        <a:pos x="T2" y="T3"/>
                      </a:cxn>
                      <a:cxn ang="T12">
                        <a:pos x="T4" y="T5"/>
                      </a:cxn>
                      <a:cxn ang="T13">
                        <a:pos x="T6" y="T7"/>
                      </a:cxn>
                      <a:cxn ang="T14">
                        <a:pos x="T8" y="T9"/>
                      </a:cxn>
                    </a:cxnLst>
                    <a:rect l="T15" t="T16" r="T17" b="T18"/>
                    <a:pathLst>
                      <a:path w="25" h="497">
                        <a:moveTo>
                          <a:pt x="24" y="0"/>
                        </a:moveTo>
                        <a:lnTo>
                          <a:pt x="24" y="495"/>
                        </a:lnTo>
                        <a:lnTo>
                          <a:pt x="0" y="496"/>
                        </a:lnTo>
                        <a:lnTo>
                          <a:pt x="0" y="11"/>
                        </a:lnTo>
                        <a:lnTo>
                          <a:pt x="24" y="0"/>
                        </a:lnTo>
                      </a:path>
                    </a:pathLst>
                  </a:custGeom>
                  <a:solidFill>
                    <a:srgbClr val="E0E0E0">
                      <a:alpha val="59999"/>
                    </a:srgbClr>
                  </a:solidFill>
                  <a:ln w="9525" cap="rnd">
                    <a:solidFill>
                      <a:schemeClr val="tx1"/>
                    </a:solidFill>
                    <a:round/>
                    <a:headEnd type="arrow" w="sm" len="sm"/>
                    <a:tailEnd type="arrow" w="sm" len="sm"/>
                  </a:ln>
                </p:spPr>
                <p:txBody>
                  <a:bodyPr/>
                  <a:lstStyle/>
                  <a:p>
                    <a:endParaRPr lang="tr-TR"/>
                  </a:p>
                </p:txBody>
              </p:sp>
              <p:sp>
                <p:nvSpPr>
                  <p:cNvPr id="99476" name="Freeform 73"/>
                  <p:cNvSpPr>
                    <a:spLocks/>
                  </p:cNvSpPr>
                  <p:nvPr/>
                </p:nvSpPr>
                <p:spPr bwMode="auto">
                  <a:xfrm>
                    <a:off x="4862" y="1089"/>
                    <a:ext cx="23" cy="483"/>
                  </a:xfrm>
                  <a:custGeom>
                    <a:avLst/>
                    <a:gdLst>
                      <a:gd name="T0" fmla="*/ 22 w 23"/>
                      <a:gd name="T1" fmla="*/ 0 h 483"/>
                      <a:gd name="T2" fmla="*/ 22 w 23"/>
                      <a:gd name="T3" fmla="*/ 481 h 483"/>
                      <a:gd name="T4" fmla="*/ 0 w 23"/>
                      <a:gd name="T5" fmla="*/ 482 h 483"/>
                      <a:gd name="T6" fmla="*/ 0 w 23"/>
                      <a:gd name="T7" fmla="*/ 14 h 483"/>
                      <a:gd name="T8" fmla="*/ 22 w 23"/>
                      <a:gd name="T9" fmla="*/ 0 h 483"/>
                      <a:gd name="T10" fmla="*/ 0 60000 65536"/>
                      <a:gd name="T11" fmla="*/ 0 60000 65536"/>
                      <a:gd name="T12" fmla="*/ 0 60000 65536"/>
                      <a:gd name="T13" fmla="*/ 0 60000 65536"/>
                      <a:gd name="T14" fmla="*/ 0 60000 65536"/>
                      <a:gd name="T15" fmla="*/ 0 w 23"/>
                      <a:gd name="T16" fmla="*/ 0 h 483"/>
                      <a:gd name="T17" fmla="*/ 23 w 23"/>
                      <a:gd name="T18" fmla="*/ 483 h 483"/>
                    </a:gdLst>
                    <a:ahLst/>
                    <a:cxnLst>
                      <a:cxn ang="T10">
                        <a:pos x="T0" y="T1"/>
                      </a:cxn>
                      <a:cxn ang="T11">
                        <a:pos x="T2" y="T3"/>
                      </a:cxn>
                      <a:cxn ang="T12">
                        <a:pos x="T4" y="T5"/>
                      </a:cxn>
                      <a:cxn ang="T13">
                        <a:pos x="T6" y="T7"/>
                      </a:cxn>
                      <a:cxn ang="T14">
                        <a:pos x="T8" y="T9"/>
                      </a:cxn>
                    </a:cxnLst>
                    <a:rect l="T15" t="T16" r="T17" b="T18"/>
                    <a:pathLst>
                      <a:path w="23" h="483">
                        <a:moveTo>
                          <a:pt x="22" y="0"/>
                        </a:moveTo>
                        <a:lnTo>
                          <a:pt x="22" y="481"/>
                        </a:lnTo>
                        <a:lnTo>
                          <a:pt x="0" y="482"/>
                        </a:lnTo>
                        <a:lnTo>
                          <a:pt x="0" y="14"/>
                        </a:lnTo>
                        <a:lnTo>
                          <a:pt x="22"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sp>
                <p:nvSpPr>
                  <p:cNvPr id="99477" name="Freeform 74"/>
                  <p:cNvSpPr>
                    <a:spLocks/>
                  </p:cNvSpPr>
                  <p:nvPr/>
                </p:nvSpPr>
                <p:spPr bwMode="auto">
                  <a:xfrm>
                    <a:off x="4855" y="1098"/>
                    <a:ext cx="24" cy="475"/>
                  </a:xfrm>
                  <a:custGeom>
                    <a:avLst/>
                    <a:gdLst>
                      <a:gd name="T0" fmla="*/ 23 w 24"/>
                      <a:gd name="T1" fmla="*/ 0 h 475"/>
                      <a:gd name="T2" fmla="*/ 23 w 24"/>
                      <a:gd name="T3" fmla="*/ 474 h 475"/>
                      <a:gd name="T4" fmla="*/ 0 w 24"/>
                      <a:gd name="T5" fmla="*/ 473 h 475"/>
                      <a:gd name="T6" fmla="*/ 0 w 24"/>
                      <a:gd name="T7" fmla="*/ 11 h 475"/>
                      <a:gd name="T8" fmla="*/ 23 w 24"/>
                      <a:gd name="T9" fmla="*/ 0 h 475"/>
                      <a:gd name="T10" fmla="*/ 0 60000 65536"/>
                      <a:gd name="T11" fmla="*/ 0 60000 65536"/>
                      <a:gd name="T12" fmla="*/ 0 60000 65536"/>
                      <a:gd name="T13" fmla="*/ 0 60000 65536"/>
                      <a:gd name="T14" fmla="*/ 0 60000 65536"/>
                      <a:gd name="T15" fmla="*/ 0 w 24"/>
                      <a:gd name="T16" fmla="*/ 0 h 475"/>
                      <a:gd name="T17" fmla="*/ 24 w 24"/>
                      <a:gd name="T18" fmla="*/ 475 h 475"/>
                    </a:gdLst>
                    <a:ahLst/>
                    <a:cxnLst>
                      <a:cxn ang="T10">
                        <a:pos x="T0" y="T1"/>
                      </a:cxn>
                      <a:cxn ang="T11">
                        <a:pos x="T2" y="T3"/>
                      </a:cxn>
                      <a:cxn ang="T12">
                        <a:pos x="T4" y="T5"/>
                      </a:cxn>
                      <a:cxn ang="T13">
                        <a:pos x="T6" y="T7"/>
                      </a:cxn>
                      <a:cxn ang="T14">
                        <a:pos x="T8" y="T9"/>
                      </a:cxn>
                    </a:cxnLst>
                    <a:rect l="T15" t="T16" r="T17" b="T18"/>
                    <a:pathLst>
                      <a:path w="24" h="475">
                        <a:moveTo>
                          <a:pt x="23" y="0"/>
                        </a:moveTo>
                        <a:lnTo>
                          <a:pt x="23" y="474"/>
                        </a:lnTo>
                        <a:lnTo>
                          <a:pt x="0" y="473"/>
                        </a:lnTo>
                        <a:lnTo>
                          <a:pt x="0" y="11"/>
                        </a:lnTo>
                        <a:lnTo>
                          <a:pt x="23" y="0"/>
                        </a:lnTo>
                      </a:path>
                    </a:pathLst>
                  </a:custGeom>
                  <a:solidFill>
                    <a:srgbClr val="E0E0E0">
                      <a:alpha val="59999"/>
                    </a:srgbClr>
                  </a:solidFill>
                  <a:ln w="9525" cap="rnd">
                    <a:solidFill>
                      <a:schemeClr val="tx1"/>
                    </a:solidFill>
                    <a:round/>
                    <a:headEnd type="arrow" w="sm" len="sm"/>
                    <a:tailEnd type="arrow" w="sm" len="sm"/>
                  </a:ln>
                </p:spPr>
                <p:txBody>
                  <a:bodyPr/>
                  <a:lstStyle/>
                  <a:p>
                    <a:endParaRPr lang="tr-TR"/>
                  </a:p>
                </p:txBody>
              </p:sp>
            </p:grpSp>
            <p:grpSp>
              <p:nvGrpSpPr>
                <p:cNvPr id="12" name="Group 75"/>
                <p:cNvGrpSpPr>
                  <a:grpSpLocks/>
                </p:cNvGrpSpPr>
                <p:nvPr/>
              </p:nvGrpSpPr>
              <p:grpSpPr bwMode="auto">
                <a:xfrm>
                  <a:off x="4715" y="1560"/>
                  <a:ext cx="459" cy="261"/>
                  <a:chOff x="4715" y="1560"/>
                  <a:chExt cx="459" cy="261"/>
                </a:xfrm>
              </p:grpSpPr>
              <p:sp>
                <p:nvSpPr>
                  <p:cNvPr id="99446" name="Freeform 76"/>
                  <p:cNvSpPr>
                    <a:spLocks/>
                  </p:cNvSpPr>
                  <p:nvPr/>
                </p:nvSpPr>
                <p:spPr bwMode="auto">
                  <a:xfrm>
                    <a:off x="5067" y="1560"/>
                    <a:ext cx="104" cy="140"/>
                  </a:xfrm>
                  <a:custGeom>
                    <a:avLst/>
                    <a:gdLst>
                      <a:gd name="T0" fmla="*/ 103 w 104"/>
                      <a:gd name="T1" fmla="*/ 132 h 140"/>
                      <a:gd name="T2" fmla="*/ 0 w 104"/>
                      <a:gd name="T3" fmla="*/ 139 h 140"/>
                      <a:gd name="T4" fmla="*/ 0 w 104"/>
                      <a:gd name="T5" fmla="*/ 5 h 140"/>
                      <a:gd name="T6" fmla="*/ 103 w 104"/>
                      <a:gd name="T7" fmla="*/ 0 h 140"/>
                      <a:gd name="T8" fmla="*/ 103 w 104"/>
                      <a:gd name="T9" fmla="*/ 132 h 140"/>
                      <a:gd name="T10" fmla="*/ 0 60000 65536"/>
                      <a:gd name="T11" fmla="*/ 0 60000 65536"/>
                      <a:gd name="T12" fmla="*/ 0 60000 65536"/>
                      <a:gd name="T13" fmla="*/ 0 60000 65536"/>
                      <a:gd name="T14" fmla="*/ 0 60000 65536"/>
                      <a:gd name="T15" fmla="*/ 0 w 104"/>
                      <a:gd name="T16" fmla="*/ 0 h 140"/>
                      <a:gd name="T17" fmla="*/ 104 w 104"/>
                      <a:gd name="T18" fmla="*/ 140 h 140"/>
                    </a:gdLst>
                    <a:ahLst/>
                    <a:cxnLst>
                      <a:cxn ang="T10">
                        <a:pos x="T0" y="T1"/>
                      </a:cxn>
                      <a:cxn ang="T11">
                        <a:pos x="T2" y="T3"/>
                      </a:cxn>
                      <a:cxn ang="T12">
                        <a:pos x="T4" y="T5"/>
                      </a:cxn>
                      <a:cxn ang="T13">
                        <a:pos x="T6" y="T7"/>
                      </a:cxn>
                      <a:cxn ang="T14">
                        <a:pos x="T8" y="T9"/>
                      </a:cxn>
                    </a:cxnLst>
                    <a:rect l="T15" t="T16" r="T17" b="T18"/>
                    <a:pathLst>
                      <a:path w="104" h="140">
                        <a:moveTo>
                          <a:pt x="103" y="132"/>
                        </a:moveTo>
                        <a:lnTo>
                          <a:pt x="0" y="139"/>
                        </a:lnTo>
                        <a:lnTo>
                          <a:pt x="0" y="5"/>
                        </a:lnTo>
                        <a:lnTo>
                          <a:pt x="103" y="0"/>
                        </a:lnTo>
                        <a:lnTo>
                          <a:pt x="103" y="132"/>
                        </a:lnTo>
                      </a:path>
                    </a:pathLst>
                  </a:custGeom>
                  <a:solidFill>
                    <a:srgbClr val="919191">
                      <a:alpha val="59999"/>
                    </a:srgbClr>
                  </a:solidFill>
                  <a:ln w="9525" cap="rnd">
                    <a:solidFill>
                      <a:schemeClr val="tx1"/>
                    </a:solidFill>
                    <a:round/>
                    <a:headEnd type="arrow" w="sm" len="sm"/>
                    <a:tailEnd type="arrow" w="sm" len="sm"/>
                  </a:ln>
                </p:spPr>
                <p:txBody>
                  <a:bodyPr/>
                  <a:lstStyle/>
                  <a:p>
                    <a:endParaRPr lang="tr-TR"/>
                  </a:p>
                </p:txBody>
              </p:sp>
              <p:grpSp>
                <p:nvGrpSpPr>
                  <p:cNvPr id="13" name="Group 77"/>
                  <p:cNvGrpSpPr>
                    <a:grpSpLocks/>
                  </p:cNvGrpSpPr>
                  <p:nvPr/>
                </p:nvGrpSpPr>
                <p:grpSpPr bwMode="auto">
                  <a:xfrm>
                    <a:off x="4716" y="1684"/>
                    <a:ext cx="366" cy="137"/>
                    <a:chOff x="4716" y="1684"/>
                    <a:chExt cx="366" cy="137"/>
                  </a:xfrm>
                </p:grpSpPr>
                <p:sp>
                  <p:nvSpPr>
                    <p:cNvPr id="99456" name="Freeform 78"/>
                    <p:cNvSpPr>
                      <a:spLocks/>
                    </p:cNvSpPr>
                    <p:nvPr/>
                  </p:nvSpPr>
                  <p:spPr bwMode="auto">
                    <a:xfrm>
                      <a:off x="4716" y="1695"/>
                      <a:ext cx="23" cy="100"/>
                    </a:xfrm>
                    <a:custGeom>
                      <a:avLst/>
                      <a:gdLst>
                        <a:gd name="T0" fmla="*/ 0 w 23"/>
                        <a:gd name="T1" fmla="*/ 1 h 100"/>
                        <a:gd name="T2" fmla="*/ 0 w 23"/>
                        <a:gd name="T3" fmla="*/ 97 h 100"/>
                        <a:gd name="T4" fmla="*/ 22 w 23"/>
                        <a:gd name="T5" fmla="*/ 99 h 100"/>
                        <a:gd name="T6" fmla="*/ 22 w 23"/>
                        <a:gd name="T7" fmla="*/ 0 h 100"/>
                        <a:gd name="T8" fmla="*/ 0 w 23"/>
                        <a:gd name="T9" fmla="*/ 1 h 100"/>
                        <a:gd name="T10" fmla="*/ 0 60000 65536"/>
                        <a:gd name="T11" fmla="*/ 0 60000 65536"/>
                        <a:gd name="T12" fmla="*/ 0 60000 65536"/>
                        <a:gd name="T13" fmla="*/ 0 60000 65536"/>
                        <a:gd name="T14" fmla="*/ 0 60000 65536"/>
                        <a:gd name="T15" fmla="*/ 0 w 23"/>
                        <a:gd name="T16" fmla="*/ 0 h 100"/>
                        <a:gd name="T17" fmla="*/ 23 w 23"/>
                        <a:gd name="T18" fmla="*/ 100 h 100"/>
                      </a:gdLst>
                      <a:ahLst/>
                      <a:cxnLst>
                        <a:cxn ang="T10">
                          <a:pos x="T0" y="T1"/>
                        </a:cxn>
                        <a:cxn ang="T11">
                          <a:pos x="T2" y="T3"/>
                        </a:cxn>
                        <a:cxn ang="T12">
                          <a:pos x="T4" y="T5"/>
                        </a:cxn>
                        <a:cxn ang="T13">
                          <a:pos x="T6" y="T7"/>
                        </a:cxn>
                        <a:cxn ang="T14">
                          <a:pos x="T8" y="T9"/>
                        </a:cxn>
                      </a:cxnLst>
                      <a:rect l="T15" t="T16" r="T17" b="T18"/>
                      <a:pathLst>
                        <a:path w="23" h="100">
                          <a:moveTo>
                            <a:pt x="0" y="1"/>
                          </a:moveTo>
                          <a:lnTo>
                            <a:pt x="0" y="97"/>
                          </a:lnTo>
                          <a:lnTo>
                            <a:pt x="22" y="99"/>
                          </a:lnTo>
                          <a:lnTo>
                            <a:pt x="22" y="0"/>
                          </a:lnTo>
                          <a:lnTo>
                            <a:pt x="0" y="1"/>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57" name="Freeform 79"/>
                    <p:cNvSpPr>
                      <a:spLocks/>
                    </p:cNvSpPr>
                    <p:nvPr/>
                  </p:nvSpPr>
                  <p:spPr bwMode="auto">
                    <a:xfrm>
                      <a:off x="5058" y="1696"/>
                      <a:ext cx="24" cy="125"/>
                    </a:xfrm>
                    <a:custGeom>
                      <a:avLst/>
                      <a:gdLst>
                        <a:gd name="T0" fmla="*/ 23 w 24"/>
                        <a:gd name="T1" fmla="*/ 0 h 125"/>
                        <a:gd name="T2" fmla="*/ 23 w 24"/>
                        <a:gd name="T3" fmla="*/ 124 h 125"/>
                        <a:gd name="T4" fmla="*/ 12 w 24"/>
                        <a:gd name="T5" fmla="*/ 124 h 125"/>
                        <a:gd name="T6" fmla="*/ 4 w 24"/>
                        <a:gd name="T7" fmla="*/ 124 h 125"/>
                        <a:gd name="T8" fmla="*/ 0 w 24"/>
                        <a:gd name="T9" fmla="*/ 124 h 125"/>
                        <a:gd name="T10" fmla="*/ 0 w 24"/>
                        <a:gd name="T11" fmla="*/ 0 h 125"/>
                        <a:gd name="T12" fmla="*/ 23 w 24"/>
                        <a:gd name="T13" fmla="*/ 0 h 125"/>
                        <a:gd name="T14" fmla="*/ 0 60000 65536"/>
                        <a:gd name="T15" fmla="*/ 0 60000 65536"/>
                        <a:gd name="T16" fmla="*/ 0 60000 65536"/>
                        <a:gd name="T17" fmla="*/ 0 60000 65536"/>
                        <a:gd name="T18" fmla="*/ 0 60000 65536"/>
                        <a:gd name="T19" fmla="*/ 0 60000 65536"/>
                        <a:gd name="T20" fmla="*/ 0 60000 65536"/>
                        <a:gd name="T21" fmla="*/ 0 w 24"/>
                        <a:gd name="T22" fmla="*/ 0 h 125"/>
                        <a:gd name="T23" fmla="*/ 24 w 24"/>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25">
                          <a:moveTo>
                            <a:pt x="23" y="0"/>
                          </a:moveTo>
                          <a:lnTo>
                            <a:pt x="23" y="124"/>
                          </a:lnTo>
                          <a:lnTo>
                            <a:pt x="12" y="124"/>
                          </a:lnTo>
                          <a:lnTo>
                            <a:pt x="4" y="124"/>
                          </a:lnTo>
                          <a:lnTo>
                            <a:pt x="0" y="124"/>
                          </a:lnTo>
                          <a:lnTo>
                            <a:pt x="0" y="0"/>
                          </a:lnTo>
                          <a:lnTo>
                            <a:pt x="23" y="0"/>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58" name="Freeform 80"/>
                    <p:cNvSpPr>
                      <a:spLocks/>
                    </p:cNvSpPr>
                    <p:nvPr/>
                  </p:nvSpPr>
                  <p:spPr bwMode="auto">
                    <a:xfrm>
                      <a:off x="4918" y="1686"/>
                      <a:ext cx="23" cy="129"/>
                    </a:xfrm>
                    <a:custGeom>
                      <a:avLst/>
                      <a:gdLst>
                        <a:gd name="T0" fmla="*/ 22 w 23"/>
                        <a:gd name="T1" fmla="*/ 10 h 129"/>
                        <a:gd name="T2" fmla="*/ 22 w 23"/>
                        <a:gd name="T3" fmla="*/ 128 h 129"/>
                        <a:gd name="T4" fmla="*/ 0 w 23"/>
                        <a:gd name="T5" fmla="*/ 126 h 129"/>
                        <a:gd name="T6" fmla="*/ 0 w 23"/>
                        <a:gd name="T7" fmla="*/ 0 h 129"/>
                        <a:gd name="T8" fmla="*/ 22 w 23"/>
                        <a:gd name="T9" fmla="*/ 10 h 129"/>
                        <a:gd name="T10" fmla="*/ 0 60000 65536"/>
                        <a:gd name="T11" fmla="*/ 0 60000 65536"/>
                        <a:gd name="T12" fmla="*/ 0 60000 65536"/>
                        <a:gd name="T13" fmla="*/ 0 60000 65536"/>
                        <a:gd name="T14" fmla="*/ 0 60000 65536"/>
                        <a:gd name="T15" fmla="*/ 0 w 23"/>
                        <a:gd name="T16" fmla="*/ 0 h 129"/>
                        <a:gd name="T17" fmla="*/ 23 w 23"/>
                        <a:gd name="T18" fmla="*/ 129 h 129"/>
                      </a:gdLst>
                      <a:ahLst/>
                      <a:cxnLst>
                        <a:cxn ang="T10">
                          <a:pos x="T0" y="T1"/>
                        </a:cxn>
                        <a:cxn ang="T11">
                          <a:pos x="T2" y="T3"/>
                        </a:cxn>
                        <a:cxn ang="T12">
                          <a:pos x="T4" y="T5"/>
                        </a:cxn>
                        <a:cxn ang="T13">
                          <a:pos x="T6" y="T7"/>
                        </a:cxn>
                        <a:cxn ang="T14">
                          <a:pos x="T8" y="T9"/>
                        </a:cxn>
                      </a:cxnLst>
                      <a:rect l="T15" t="T16" r="T17" b="T18"/>
                      <a:pathLst>
                        <a:path w="23" h="129">
                          <a:moveTo>
                            <a:pt x="22" y="10"/>
                          </a:moveTo>
                          <a:lnTo>
                            <a:pt x="22" y="128"/>
                          </a:lnTo>
                          <a:lnTo>
                            <a:pt x="0" y="126"/>
                          </a:lnTo>
                          <a:lnTo>
                            <a:pt x="0" y="0"/>
                          </a:lnTo>
                          <a:lnTo>
                            <a:pt x="22" y="10"/>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59" name="Freeform 81"/>
                    <p:cNvSpPr>
                      <a:spLocks/>
                    </p:cNvSpPr>
                    <p:nvPr/>
                  </p:nvSpPr>
                  <p:spPr bwMode="auto">
                    <a:xfrm>
                      <a:off x="4814" y="1687"/>
                      <a:ext cx="23" cy="118"/>
                    </a:xfrm>
                    <a:custGeom>
                      <a:avLst/>
                      <a:gdLst>
                        <a:gd name="T0" fmla="*/ 22 w 23"/>
                        <a:gd name="T1" fmla="*/ 12 h 118"/>
                        <a:gd name="T2" fmla="*/ 22 w 23"/>
                        <a:gd name="T3" fmla="*/ 117 h 118"/>
                        <a:gd name="T4" fmla="*/ 0 w 23"/>
                        <a:gd name="T5" fmla="*/ 115 h 118"/>
                        <a:gd name="T6" fmla="*/ 0 w 23"/>
                        <a:gd name="T7" fmla="*/ 0 h 118"/>
                        <a:gd name="T8" fmla="*/ 22 w 23"/>
                        <a:gd name="T9" fmla="*/ 12 h 118"/>
                        <a:gd name="T10" fmla="*/ 0 60000 65536"/>
                        <a:gd name="T11" fmla="*/ 0 60000 65536"/>
                        <a:gd name="T12" fmla="*/ 0 60000 65536"/>
                        <a:gd name="T13" fmla="*/ 0 60000 65536"/>
                        <a:gd name="T14" fmla="*/ 0 60000 65536"/>
                        <a:gd name="T15" fmla="*/ 0 w 23"/>
                        <a:gd name="T16" fmla="*/ 0 h 118"/>
                        <a:gd name="T17" fmla="*/ 23 w 23"/>
                        <a:gd name="T18" fmla="*/ 118 h 118"/>
                      </a:gdLst>
                      <a:ahLst/>
                      <a:cxnLst>
                        <a:cxn ang="T10">
                          <a:pos x="T0" y="T1"/>
                        </a:cxn>
                        <a:cxn ang="T11">
                          <a:pos x="T2" y="T3"/>
                        </a:cxn>
                        <a:cxn ang="T12">
                          <a:pos x="T4" y="T5"/>
                        </a:cxn>
                        <a:cxn ang="T13">
                          <a:pos x="T6" y="T7"/>
                        </a:cxn>
                        <a:cxn ang="T14">
                          <a:pos x="T8" y="T9"/>
                        </a:cxn>
                      </a:cxnLst>
                      <a:rect l="T15" t="T16" r="T17" b="T18"/>
                      <a:pathLst>
                        <a:path w="23" h="118">
                          <a:moveTo>
                            <a:pt x="22" y="12"/>
                          </a:moveTo>
                          <a:lnTo>
                            <a:pt x="22" y="117"/>
                          </a:lnTo>
                          <a:lnTo>
                            <a:pt x="0" y="115"/>
                          </a:lnTo>
                          <a:lnTo>
                            <a:pt x="0" y="0"/>
                          </a:lnTo>
                          <a:lnTo>
                            <a:pt x="22" y="12"/>
                          </a:lnTo>
                        </a:path>
                      </a:pathLst>
                    </a:custGeom>
                    <a:solidFill>
                      <a:srgbClr val="A0A0A0">
                        <a:alpha val="59999"/>
                      </a:srgbClr>
                    </a:solidFill>
                    <a:ln w="9525" cap="rnd">
                      <a:solidFill>
                        <a:schemeClr val="tx1"/>
                      </a:solidFill>
                      <a:round/>
                      <a:headEnd type="arrow" w="sm" len="sm"/>
                      <a:tailEnd type="arrow" w="sm" len="sm"/>
                    </a:ln>
                  </p:spPr>
                  <p:txBody>
                    <a:bodyPr/>
                    <a:lstStyle/>
                    <a:p>
                      <a:endParaRPr lang="tr-TR"/>
                    </a:p>
                  </p:txBody>
                </p:sp>
                <p:sp>
                  <p:nvSpPr>
                    <p:cNvPr id="99460" name="Freeform 82"/>
                    <p:cNvSpPr>
                      <a:spLocks/>
                    </p:cNvSpPr>
                    <p:nvPr/>
                  </p:nvSpPr>
                  <p:spPr bwMode="auto">
                    <a:xfrm>
                      <a:off x="4716" y="1698"/>
                      <a:ext cx="23" cy="25"/>
                    </a:xfrm>
                    <a:custGeom>
                      <a:avLst/>
                      <a:gdLst>
                        <a:gd name="T0" fmla="*/ 0 w 23"/>
                        <a:gd name="T1" fmla="*/ 2 h 25"/>
                        <a:gd name="T2" fmla="*/ 0 w 23"/>
                        <a:gd name="T3" fmla="*/ 15 h 25"/>
                        <a:gd name="T4" fmla="*/ 22 w 23"/>
                        <a:gd name="T5" fmla="*/ 24 h 25"/>
                        <a:gd name="T6" fmla="*/ 22 w 23"/>
                        <a:gd name="T7" fmla="*/ 0 h 25"/>
                        <a:gd name="T8" fmla="*/ 0 w 23"/>
                        <a:gd name="T9" fmla="*/ 2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0" y="2"/>
                          </a:moveTo>
                          <a:lnTo>
                            <a:pt x="0" y="15"/>
                          </a:lnTo>
                          <a:lnTo>
                            <a:pt x="22" y="24"/>
                          </a:lnTo>
                          <a:lnTo>
                            <a:pt x="22" y="0"/>
                          </a:lnTo>
                          <a:lnTo>
                            <a:pt x="0" y="2"/>
                          </a:lnTo>
                        </a:path>
                      </a:pathLst>
                    </a:custGeom>
                    <a:solidFill>
                      <a:srgbClr val="919191">
                        <a:alpha val="59999"/>
                      </a:srgbClr>
                    </a:solidFill>
                    <a:ln w="9525" cap="rnd">
                      <a:solidFill>
                        <a:schemeClr val="tx1"/>
                      </a:solidFill>
                      <a:round/>
                      <a:headEnd type="arrow" w="sm" len="sm"/>
                      <a:tailEnd type="arrow" w="sm" len="sm"/>
                    </a:ln>
                  </p:spPr>
                  <p:txBody>
                    <a:bodyPr/>
                    <a:lstStyle/>
                    <a:p>
                      <a:endParaRPr lang="tr-TR"/>
                    </a:p>
                  </p:txBody>
                </p:sp>
                <p:sp>
                  <p:nvSpPr>
                    <p:cNvPr id="99461" name="Freeform 83"/>
                    <p:cNvSpPr>
                      <a:spLocks/>
                    </p:cNvSpPr>
                    <p:nvPr/>
                  </p:nvSpPr>
                  <p:spPr bwMode="auto">
                    <a:xfrm>
                      <a:off x="4814" y="1684"/>
                      <a:ext cx="23" cy="43"/>
                    </a:xfrm>
                    <a:custGeom>
                      <a:avLst/>
                      <a:gdLst>
                        <a:gd name="T0" fmla="*/ 0 w 23"/>
                        <a:gd name="T1" fmla="*/ 15 h 43"/>
                        <a:gd name="T2" fmla="*/ 0 w 23"/>
                        <a:gd name="T3" fmla="*/ 33 h 43"/>
                        <a:gd name="T4" fmla="*/ 22 w 23"/>
                        <a:gd name="T5" fmla="*/ 42 h 43"/>
                        <a:gd name="T6" fmla="*/ 22 w 23"/>
                        <a:gd name="T7" fmla="*/ 0 h 43"/>
                        <a:gd name="T8" fmla="*/ 0 w 23"/>
                        <a:gd name="T9" fmla="*/ 15 h 43"/>
                        <a:gd name="T10" fmla="*/ 0 60000 65536"/>
                        <a:gd name="T11" fmla="*/ 0 60000 65536"/>
                        <a:gd name="T12" fmla="*/ 0 60000 65536"/>
                        <a:gd name="T13" fmla="*/ 0 60000 65536"/>
                        <a:gd name="T14" fmla="*/ 0 60000 65536"/>
                        <a:gd name="T15" fmla="*/ 0 w 23"/>
                        <a:gd name="T16" fmla="*/ 0 h 43"/>
                        <a:gd name="T17" fmla="*/ 23 w 23"/>
                        <a:gd name="T18" fmla="*/ 43 h 43"/>
                      </a:gdLst>
                      <a:ahLst/>
                      <a:cxnLst>
                        <a:cxn ang="T10">
                          <a:pos x="T0" y="T1"/>
                        </a:cxn>
                        <a:cxn ang="T11">
                          <a:pos x="T2" y="T3"/>
                        </a:cxn>
                        <a:cxn ang="T12">
                          <a:pos x="T4" y="T5"/>
                        </a:cxn>
                        <a:cxn ang="T13">
                          <a:pos x="T6" y="T7"/>
                        </a:cxn>
                        <a:cxn ang="T14">
                          <a:pos x="T8" y="T9"/>
                        </a:cxn>
                      </a:cxnLst>
                      <a:rect l="T15" t="T16" r="T17" b="T18"/>
                      <a:pathLst>
                        <a:path w="23" h="43">
                          <a:moveTo>
                            <a:pt x="0" y="15"/>
                          </a:moveTo>
                          <a:lnTo>
                            <a:pt x="0" y="33"/>
                          </a:lnTo>
                          <a:lnTo>
                            <a:pt x="22" y="42"/>
                          </a:lnTo>
                          <a:lnTo>
                            <a:pt x="22" y="0"/>
                          </a:lnTo>
                          <a:lnTo>
                            <a:pt x="0" y="15"/>
                          </a:lnTo>
                        </a:path>
                      </a:pathLst>
                    </a:custGeom>
                    <a:solidFill>
                      <a:srgbClr val="919191">
                        <a:alpha val="59999"/>
                      </a:srgbClr>
                    </a:solidFill>
                    <a:ln w="9525" cap="rnd">
                      <a:solidFill>
                        <a:schemeClr val="tx1"/>
                      </a:solidFill>
                      <a:round/>
                      <a:headEnd type="arrow" w="sm" len="sm"/>
                      <a:tailEnd type="arrow" w="sm" len="sm"/>
                    </a:ln>
                  </p:spPr>
                  <p:txBody>
                    <a:bodyPr/>
                    <a:lstStyle/>
                    <a:p>
                      <a:endParaRPr lang="tr-TR"/>
                    </a:p>
                  </p:txBody>
                </p:sp>
                <p:sp>
                  <p:nvSpPr>
                    <p:cNvPr id="99462" name="Freeform 84"/>
                    <p:cNvSpPr>
                      <a:spLocks/>
                    </p:cNvSpPr>
                    <p:nvPr/>
                  </p:nvSpPr>
                  <p:spPr bwMode="auto">
                    <a:xfrm>
                      <a:off x="4918" y="1686"/>
                      <a:ext cx="23" cy="49"/>
                    </a:xfrm>
                    <a:custGeom>
                      <a:avLst/>
                      <a:gdLst>
                        <a:gd name="T0" fmla="*/ 0 w 23"/>
                        <a:gd name="T1" fmla="*/ 12 h 49"/>
                        <a:gd name="T2" fmla="*/ 0 w 23"/>
                        <a:gd name="T3" fmla="*/ 37 h 49"/>
                        <a:gd name="T4" fmla="*/ 22 w 23"/>
                        <a:gd name="T5" fmla="*/ 48 h 49"/>
                        <a:gd name="T6" fmla="*/ 22 w 23"/>
                        <a:gd name="T7" fmla="*/ 0 h 49"/>
                        <a:gd name="T8" fmla="*/ 0 w 23"/>
                        <a:gd name="T9" fmla="*/ 12 h 49"/>
                        <a:gd name="T10" fmla="*/ 0 60000 65536"/>
                        <a:gd name="T11" fmla="*/ 0 60000 65536"/>
                        <a:gd name="T12" fmla="*/ 0 60000 65536"/>
                        <a:gd name="T13" fmla="*/ 0 60000 65536"/>
                        <a:gd name="T14" fmla="*/ 0 60000 65536"/>
                        <a:gd name="T15" fmla="*/ 0 w 23"/>
                        <a:gd name="T16" fmla="*/ 0 h 49"/>
                        <a:gd name="T17" fmla="*/ 23 w 23"/>
                        <a:gd name="T18" fmla="*/ 49 h 49"/>
                      </a:gdLst>
                      <a:ahLst/>
                      <a:cxnLst>
                        <a:cxn ang="T10">
                          <a:pos x="T0" y="T1"/>
                        </a:cxn>
                        <a:cxn ang="T11">
                          <a:pos x="T2" y="T3"/>
                        </a:cxn>
                        <a:cxn ang="T12">
                          <a:pos x="T4" y="T5"/>
                        </a:cxn>
                        <a:cxn ang="T13">
                          <a:pos x="T6" y="T7"/>
                        </a:cxn>
                        <a:cxn ang="T14">
                          <a:pos x="T8" y="T9"/>
                        </a:cxn>
                      </a:cxnLst>
                      <a:rect l="T15" t="T16" r="T17" b="T18"/>
                      <a:pathLst>
                        <a:path w="23" h="49">
                          <a:moveTo>
                            <a:pt x="0" y="12"/>
                          </a:moveTo>
                          <a:lnTo>
                            <a:pt x="0" y="37"/>
                          </a:lnTo>
                          <a:lnTo>
                            <a:pt x="22" y="48"/>
                          </a:lnTo>
                          <a:lnTo>
                            <a:pt x="22" y="0"/>
                          </a:lnTo>
                          <a:lnTo>
                            <a:pt x="0" y="12"/>
                          </a:lnTo>
                        </a:path>
                      </a:pathLst>
                    </a:custGeom>
                    <a:solidFill>
                      <a:srgbClr val="919191">
                        <a:alpha val="59999"/>
                      </a:srgbClr>
                    </a:solidFill>
                    <a:ln w="9525" cap="rnd">
                      <a:solidFill>
                        <a:schemeClr val="tx1"/>
                      </a:solidFill>
                      <a:round/>
                      <a:headEnd type="arrow" w="sm" len="sm"/>
                      <a:tailEnd type="arrow" w="sm" len="sm"/>
                    </a:ln>
                  </p:spPr>
                  <p:txBody>
                    <a:bodyPr/>
                    <a:lstStyle/>
                    <a:p>
                      <a:endParaRPr lang="tr-TR"/>
                    </a:p>
                  </p:txBody>
                </p:sp>
                <p:sp>
                  <p:nvSpPr>
                    <p:cNvPr id="99463" name="Freeform 85"/>
                    <p:cNvSpPr>
                      <a:spLocks/>
                    </p:cNvSpPr>
                    <p:nvPr/>
                  </p:nvSpPr>
                  <p:spPr bwMode="auto">
                    <a:xfrm>
                      <a:off x="5058" y="1689"/>
                      <a:ext cx="24" cy="48"/>
                    </a:xfrm>
                    <a:custGeom>
                      <a:avLst/>
                      <a:gdLst>
                        <a:gd name="T0" fmla="*/ 0 w 24"/>
                        <a:gd name="T1" fmla="*/ 10 h 48"/>
                        <a:gd name="T2" fmla="*/ 0 w 24"/>
                        <a:gd name="T3" fmla="*/ 36 h 48"/>
                        <a:gd name="T4" fmla="*/ 23 w 24"/>
                        <a:gd name="T5" fmla="*/ 47 h 48"/>
                        <a:gd name="T6" fmla="*/ 23 w 24"/>
                        <a:gd name="T7" fmla="*/ 0 h 48"/>
                        <a:gd name="T8" fmla="*/ 0 w 24"/>
                        <a:gd name="T9" fmla="*/ 10 h 48"/>
                        <a:gd name="T10" fmla="*/ 0 60000 65536"/>
                        <a:gd name="T11" fmla="*/ 0 60000 65536"/>
                        <a:gd name="T12" fmla="*/ 0 60000 65536"/>
                        <a:gd name="T13" fmla="*/ 0 60000 65536"/>
                        <a:gd name="T14" fmla="*/ 0 60000 65536"/>
                        <a:gd name="T15" fmla="*/ 0 w 24"/>
                        <a:gd name="T16" fmla="*/ 0 h 48"/>
                        <a:gd name="T17" fmla="*/ 24 w 24"/>
                        <a:gd name="T18" fmla="*/ 48 h 48"/>
                      </a:gdLst>
                      <a:ahLst/>
                      <a:cxnLst>
                        <a:cxn ang="T10">
                          <a:pos x="T0" y="T1"/>
                        </a:cxn>
                        <a:cxn ang="T11">
                          <a:pos x="T2" y="T3"/>
                        </a:cxn>
                        <a:cxn ang="T12">
                          <a:pos x="T4" y="T5"/>
                        </a:cxn>
                        <a:cxn ang="T13">
                          <a:pos x="T6" y="T7"/>
                        </a:cxn>
                        <a:cxn ang="T14">
                          <a:pos x="T8" y="T9"/>
                        </a:cxn>
                      </a:cxnLst>
                      <a:rect l="T15" t="T16" r="T17" b="T18"/>
                      <a:pathLst>
                        <a:path w="24" h="48">
                          <a:moveTo>
                            <a:pt x="0" y="10"/>
                          </a:moveTo>
                          <a:lnTo>
                            <a:pt x="0" y="36"/>
                          </a:lnTo>
                          <a:lnTo>
                            <a:pt x="23" y="47"/>
                          </a:lnTo>
                          <a:lnTo>
                            <a:pt x="23" y="0"/>
                          </a:lnTo>
                          <a:lnTo>
                            <a:pt x="0" y="10"/>
                          </a:lnTo>
                        </a:path>
                      </a:pathLst>
                    </a:custGeom>
                    <a:solidFill>
                      <a:srgbClr val="919191">
                        <a:alpha val="59999"/>
                      </a:srgbClr>
                    </a:solidFill>
                    <a:ln w="9525" cap="rnd">
                      <a:solidFill>
                        <a:schemeClr val="tx1"/>
                      </a:solidFill>
                      <a:round/>
                      <a:headEnd type="arrow" w="sm" len="sm"/>
                      <a:tailEnd type="arrow" w="sm" len="sm"/>
                    </a:ln>
                  </p:spPr>
                  <p:txBody>
                    <a:bodyPr/>
                    <a:lstStyle/>
                    <a:p>
                      <a:endParaRPr lang="tr-TR"/>
                    </a:p>
                  </p:txBody>
                </p:sp>
              </p:grpSp>
              <p:sp>
                <p:nvSpPr>
                  <p:cNvPr id="99448" name="Freeform 86"/>
                  <p:cNvSpPr>
                    <a:spLocks/>
                  </p:cNvSpPr>
                  <p:nvPr/>
                </p:nvSpPr>
                <p:spPr bwMode="auto">
                  <a:xfrm>
                    <a:off x="4715" y="1563"/>
                    <a:ext cx="349" cy="137"/>
                  </a:xfrm>
                  <a:custGeom>
                    <a:avLst/>
                    <a:gdLst>
                      <a:gd name="T0" fmla="*/ 348 w 349"/>
                      <a:gd name="T1" fmla="*/ 136 h 137"/>
                      <a:gd name="T2" fmla="*/ 0 w 349"/>
                      <a:gd name="T3" fmla="*/ 136 h 137"/>
                      <a:gd name="T4" fmla="*/ 0 w 349"/>
                      <a:gd name="T5" fmla="*/ 21 h 137"/>
                      <a:gd name="T6" fmla="*/ 348 w 349"/>
                      <a:gd name="T7" fmla="*/ 0 h 137"/>
                      <a:gd name="T8" fmla="*/ 348 w 349"/>
                      <a:gd name="T9" fmla="*/ 136 h 137"/>
                      <a:gd name="T10" fmla="*/ 0 60000 65536"/>
                      <a:gd name="T11" fmla="*/ 0 60000 65536"/>
                      <a:gd name="T12" fmla="*/ 0 60000 65536"/>
                      <a:gd name="T13" fmla="*/ 0 60000 65536"/>
                      <a:gd name="T14" fmla="*/ 0 60000 65536"/>
                      <a:gd name="T15" fmla="*/ 0 w 349"/>
                      <a:gd name="T16" fmla="*/ 0 h 137"/>
                      <a:gd name="T17" fmla="*/ 349 w 349"/>
                      <a:gd name="T18" fmla="*/ 137 h 137"/>
                    </a:gdLst>
                    <a:ahLst/>
                    <a:cxnLst>
                      <a:cxn ang="T10">
                        <a:pos x="T0" y="T1"/>
                      </a:cxn>
                      <a:cxn ang="T11">
                        <a:pos x="T2" y="T3"/>
                      </a:cxn>
                      <a:cxn ang="T12">
                        <a:pos x="T4" y="T5"/>
                      </a:cxn>
                      <a:cxn ang="T13">
                        <a:pos x="T6" y="T7"/>
                      </a:cxn>
                      <a:cxn ang="T14">
                        <a:pos x="T8" y="T9"/>
                      </a:cxn>
                    </a:cxnLst>
                    <a:rect l="T15" t="T16" r="T17" b="T18"/>
                    <a:pathLst>
                      <a:path w="349" h="137">
                        <a:moveTo>
                          <a:pt x="348" y="136"/>
                        </a:moveTo>
                        <a:lnTo>
                          <a:pt x="0" y="136"/>
                        </a:lnTo>
                        <a:lnTo>
                          <a:pt x="0" y="21"/>
                        </a:lnTo>
                        <a:lnTo>
                          <a:pt x="348" y="0"/>
                        </a:lnTo>
                        <a:lnTo>
                          <a:pt x="348" y="136"/>
                        </a:lnTo>
                      </a:path>
                    </a:pathLst>
                  </a:custGeom>
                  <a:solidFill>
                    <a:srgbClr val="CECECE">
                      <a:alpha val="59999"/>
                    </a:srgbClr>
                  </a:solidFill>
                  <a:ln w="9525" cap="rnd">
                    <a:solidFill>
                      <a:schemeClr val="tx1"/>
                    </a:solidFill>
                    <a:round/>
                    <a:headEnd type="arrow" w="sm" len="sm"/>
                    <a:tailEnd type="arrow" w="sm" len="sm"/>
                  </a:ln>
                </p:spPr>
                <p:txBody>
                  <a:bodyPr/>
                  <a:lstStyle/>
                  <a:p>
                    <a:endParaRPr lang="tr-TR"/>
                  </a:p>
                </p:txBody>
              </p:sp>
              <p:grpSp>
                <p:nvGrpSpPr>
                  <p:cNvPr id="14" name="Group 87"/>
                  <p:cNvGrpSpPr>
                    <a:grpSpLocks/>
                  </p:cNvGrpSpPr>
                  <p:nvPr/>
                </p:nvGrpSpPr>
                <p:grpSpPr bwMode="auto">
                  <a:xfrm>
                    <a:off x="5089" y="1696"/>
                    <a:ext cx="85" cy="111"/>
                    <a:chOff x="5089" y="1696"/>
                    <a:chExt cx="85" cy="111"/>
                  </a:xfrm>
                </p:grpSpPr>
                <p:sp>
                  <p:nvSpPr>
                    <p:cNvPr id="99450" name="Freeform 88"/>
                    <p:cNvSpPr>
                      <a:spLocks/>
                    </p:cNvSpPr>
                    <p:nvPr/>
                  </p:nvSpPr>
                  <p:spPr bwMode="auto">
                    <a:xfrm>
                      <a:off x="5089" y="1696"/>
                      <a:ext cx="80" cy="104"/>
                    </a:xfrm>
                    <a:custGeom>
                      <a:avLst/>
                      <a:gdLst>
                        <a:gd name="T0" fmla="*/ 79 w 80"/>
                        <a:gd name="T1" fmla="*/ 0 h 104"/>
                        <a:gd name="T2" fmla="*/ 0 w 80"/>
                        <a:gd name="T3" fmla="*/ 5 h 104"/>
                        <a:gd name="T4" fmla="*/ 0 w 80"/>
                        <a:gd name="T5" fmla="*/ 103 h 104"/>
                        <a:gd name="T6" fmla="*/ 79 w 80"/>
                        <a:gd name="T7" fmla="*/ 103 h 104"/>
                        <a:gd name="T8" fmla="*/ 79 w 80"/>
                        <a:gd name="T9" fmla="*/ 0 h 104"/>
                        <a:gd name="T10" fmla="*/ 0 60000 65536"/>
                        <a:gd name="T11" fmla="*/ 0 60000 65536"/>
                        <a:gd name="T12" fmla="*/ 0 60000 65536"/>
                        <a:gd name="T13" fmla="*/ 0 60000 65536"/>
                        <a:gd name="T14" fmla="*/ 0 60000 65536"/>
                        <a:gd name="T15" fmla="*/ 0 w 80"/>
                        <a:gd name="T16" fmla="*/ 0 h 104"/>
                        <a:gd name="T17" fmla="*/ 80 w 80"/>
                        <a:gd name="T18" fmla="*/ 104 h 104"/>
                      </a:gdLst>
                      <a:ahLst/>
                      <a:cxnLst>
                        <a:cxn ang="T10">
                          <a:pos x="T0" y="T1"/>
                        </a:cxn>
                        <a:cxn ang="T11">
                          <a:pos x="T2" y="T3"/>
                        </a:cxn>
                        <a:cxn ang="T12">
                          <a:pos x="T4" y="T5"/>
                        </a:cxn>
                        <a:cxn ang="T13">
                          <a:pos x="T6" y="T7"/>
                        </a:cxn>
                        <a:cxn ang="T14">
                          <a:pos x="T8" y="T9"/>
                        </a:cxn>
                      </a:cxnLst>
                      <a:rect l="T15" t="T16" r="T17" b="T18"/>
                      <a:pathLst>
                        <a:path w="80" h="104">
                          <a:moveTo>
                            <a:pt x="79" y="0"/>
                          </a:moveTo>
                          <a:lnTo>
                            <a:pt x="0" y="5"/>
                          </a:lnTo>
                          <a:lnTo>
                            <a:pt x="0" y="103"/>
                          </a:lnTo>
                          <a:lnTo>
                            <a:pt x="79" y="103"/>
                          </a:lnTo>
                          <a:lnTo>
                            <a:pt x="79" y="0"/>
                          </a:lnTo>
                        </a:path>
                      </a:pathLst>
                    </a:custGeom>
                    <a:solidFill>
                      <a:srgbClr val="606060">
                        <a:alpha val="59999"/>
                      </a:srgbClr>
                    </a:solidFill>
                    <a:ln w="9525" cap="rnd">
                      <a:solidFill>
                        <a:schemeClr val="tx1"/>
                      </a:solidFill>
                      <a:round/>
                      <a:headEnd type="arrow" w="sm" len="sm"/>
                      <a:tailEnd type="arrow" w="sm" len="sm"/>
                    </a:ln>
                  </p:spPr>
                  <p:txBody>
                    <a:bodyPr/>
                    <a:lstStyle/>
                    <a:p>
                      <a:endParaRPr lang="tr-TR"/>
                    </a:p>
                  </p:txBody>
                </p:sp>
                <p:grpSp>
                  <p:nvGrpSpPr>
                    <p:cNvPr id="15" name="Group 89"/>
                    <p:cNvGrpSpPr>
                      <a:grpSpLocks/>
                    </p:cNvGrpSpPr>
                    <p:nvPr/>
                  </p:nvGrpSpPr>
                  <p:grpSpPr bwMode="auto">
                    <a:xfrm>
                      <a:off x="5127" y="1699"/>
                      <a:ext cx="47" cy="108"/>
                      <a:chOff x="5127" y="1699"/>
                      <a:chExt cx="47" cy="108"/>
                    </a:xfrm>
                  </p:grpSpPr>
                  <p:sp>
                    <p:nvSpPr>
                      <p:cNvPr id="99452" name="Line 90"/>
                      <p:cNvSpPr>
                        <a:spLocks noChangeShapeType="1"/>
                      </p:cNvSpPr>
                      <p:nvPr/>
                    </p:nvSpPr>
                    <p:spPr bwMode="auto">
                      <a:xfrm>
                        <a:off x="5127" y="1699"/>
                        <a:ext cx="0" cy="108"/>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53" name="Line 91"/>
                      <p:cNvSpPr>
                        <a:spLocks noChangeShapeType="1"/>
                      </p:cNvSpPr>
                      <p:nvPr/>
                    </p:nvSpPr>
                    <p:spPr bwMode="auto">
                      <a:xfrm>
                        <a:off x="5129" y="1748"/>
                        <a:ext cx="45" cy="0"/>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54" name="Line 92"/>
                      <p:cNvSpPr>
                        <a:spLocks noChangeShapeType="1"/>
                      </p:cNvSpPr>
                      <p:nvPr/>
                    </p:nvSpPr>
                    <p:spPr bwMode="auto">
                      <a:xfrm>
                        <a:off x="5152" y="1748"/>
                        <a:ext cx="0" cy="59"/>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55" name="Line 93"/>
                      <p:cNvSpPr>
                        <a:spLocks noChangeShapeType="1"/>
                      </p:cNvSpPr>
                      <p:nvPr/>
                    </p:nvSpPr>
                    <p:spPr bwMode="auto">
                      <a:xfrm>
                        <a:off x="5129" y="1803"/>
                        <a:ext cx="45" cy="0"/>
                      </a:xfrm>
                      <a:prstGeom prst="line">
                        <a:avLst/>
                      </a:prstGeom>
                      <a:noFill/>
                      <a:ln w="12700">
                        <a:solidFill>
                          <a:schemeClr val="tx1"/>
                        </a:solidFill>
                        <a:round/>
                        <a:headEnd type="arrow" w="sm" len="sm"/>
                        <a:tailEnd type="arrow" w="sm" len="sm"/>
                      </a:ln>
                    </p:spPr>
                    <p:txBody>
                      <a:bodyPr wrap="none" anchor="ctr"/>
                      <a:lstStyle/>
                      <a:p>
                        <a:endParaRPr lang="tr-TR"/>
                      </a:p>
                    </p:txBody>
                  </p:sp>
                </p:grpSp>
              </p:grpSp>
            </p:grpSp>
          </p:grpSp>
        </p:grpSp>
      </p:grpSp>
      <p:pic>
        <p:nvPicPr>
          <p:cNvPr id="99340" name="Picture 94" descr="emniyet"/>
          <p:cNvPicPr preferRelativeResize="0">
            <a:picLocks noChangeAspect="1" noChangeArrowheads="1"/>
          </p:cNvPicPr>
          <p:nvPr/>
        </p:nvPicPr>
        <p:blipFill>
          <a:blip r:embed="rId5" cstate="print"/>
          <a:srcRect/>
          <a:stretch>
            <a:fillRect/>
          </a:stretch>
        </p:blipFill>
        <p:spPr bwMode="auto">
          <a:xfrm>
            <a:off x="4188966" y="5184775"/>
            <a:ext cx="431800" cy="395288"/>
          </a:xfrm>
          <a:prstGeom prst="rect">
            <a:avLst/>
          </a:prstGeom>
          <a:noFill/>
          <a:ln w="9525">
            <a:solidFill>
              <a:schemeClr val="tx1"/>
            </a:solidFill>
            <a:miter lim="800000"/>
            <a:headEnd/>
            <a:tailEnd/>
          </a:ln>
        </p:spPr>
      </p:pic>
      <p:grpSp>
        <p:nvGrpSpPr>
          <p:cNvPr id="16" name="Group 95"/>
          <p:cNvGrpSpPr>
            <a:grpSpLocks/>
          </p:cNvGrpSpPr>
          <p:nvPr/>
        </p:nvGrpSpPr>
        <p:grpSpPr bwMode="auto">
          <a:xfrm>
            <a:off x="5727254" y="4738688"/>
            <a:ext cx="563562" cy="519112"/>
            <a:chOff x="4015" y="1026"/>
            <a:chExt cx="1043" cy="816"/>
          </a:xfrm>
        </p:grpSpPr>
        <p:sp>
          <p:nvSpPr>
            <p:cNvPr id="99436" name="Rectangle 96"/>
            <p:cNvSpPr>
              <a:spLocks noChangeArrowheads="1"/>
            </p:cNvSpPr>
            <p:nvPr/>
          </p:nvSpPr>
          <p:spPr bwMode="auto">
            <a:xfrm>
              <a:off x="4015" y="1026"/>
              <a:ext cx="1043" cy="816"/>
            </a:xfrm>
            <a:prstGeom prst="rect">
              <a:avLst/>
            </a:prstGeom>
            <a:solidFill>
              <a:schemeClr val="tx1">
                <a:alpha val="59999"/>
              </a:schemeClr>
            </a:solidFill>
            <a:ln w="9525">
              <a:solidFill>
                <a:schemeClr val="tx1"/>
              </a:solidFill>
              <a:miter lim="800000"/>
              <a:headEnd/>
              <a:tailEnd/>
            </a:ln>
          </p:spPr>
          <p:txBody>
            <a:bodyPr wrap="none" anchor="ctr"/>
            <a:lstStyle/>
            <a:p>
              <a:pPr algn="l">
                <a:lnSpc>
                  <a:spcPct val="100000"/>
                </a:lnSpc>
              </a:pPr>
              <a:endParaRPr lang="tr-TR" sz="1800" b="0">
                <a:solidFill>
                  <a:schemeClr val="tx1"/>
                </a:solidFill>
                <a:effectLst/>
              </a:endParaRPr>
            </a:p>
          </p:txBody>
        </p:sp>
        <p:pic>
          <p:nvPicPr>
            <p:cNvPr id="99437" name="Picture 97" descr="mblogo"/>
            <p:cNvPicPr preferRelativeResize="0">
              <a:picLocks noChangeAspect="1" noChangeArrowheads="1"/>
            </p:cNvPicPr>
            <p:nvPr/>
          </p:nvPicPr>
          <p:blipFill>
            <a:blip r:embed="rId6" cstate="print"/>
            <a:srcRect/>
            <a:stretch>
              <a:fillRect/>
            </a:stretch>
          </p:blipFill>
          <p:spPr bwMode="auto">
            <a:xfrm>
              <a:off x="4060" y="1071"/>
              <a:ext cx="907" cy="771"/>
            </a:xfrm>
            <a:prstGeom prst="rect">
              <a:avLst/>
            </a:prstGeom>
            <a:noFill/>
            <a:ln w="9525">
              <a:solidFill>
                <a:schemeClr val="tx1"/>
              </a:solidFill>
              <a:miter lim="800000"/>
              <a:headEnd/>
              <a:tailEnd/>
            </a:ln>
          </p:spPr>
        </p:pic>
      </p:grpSp>
      <p:grpSp>
        <p:nvGrpSpPr>
          <p:cNvPr id="17" name="Group 98"/>
          <p:cNvGrpSpPr>
            <a:grpSpLocks/>
          </p:cNvGrpSpPr>
          <p:nvPr/>
        </p:nvGrpSpPr>
        <p:grpSpPr bwMode="auto">
          <a:xfrm>
            <a:off x="4758879" y="4953000"/>
            <a:ext cx="720725" cy="576263"/>
            <a:chOff x="2381" y="1797"/>
            <a:chExt cx="1090" cy="1089"/>
          </a:xfrm>
        </p:grpSpPr>
        <p:pic>
          <p:nvPicPr>
            <p:cNvPr id="99434" name="Picture 99" descr="bilge"/>
            <p:cNvPicPr preferRelativeResize="0">
              <a:picLocks noChangeAspect="1" noChangeArrowheads="1"/>
            </p:cNvPicPr>
            <p:nvPr/>
          </p:nvPicPr>
          <p:blipFill>
            <a:blip r:embed="rId7" cstate="print"/>
            <a:srcRect/>
            <a:stretch>
              <a:fillRect/>
            </a:stretch>
          </p:blipFill>
          <p:spPr bwMode="auto">
            <a:xfrm>
              <a:off x="2381" y="1797"/>
              <a:ext cx="1089" cy="1089"/>
            </a:xfrm>
            <a:prstGeom prst="rect">
              <a:avLst/>
            </a:prstGeom>
            <a:noFill/>
            <a:ln w="9525">
              <a:solidFill>
                <a:schemeClr val="tx1"/>
              </a:solidFill>
              <a:miter lim="800000"/>
              <a:headEnd/>
              <a:tailEnd/>
            </a:ln>
          </p:spPr>
        </p:pic>
        <p:sp>
          <p:nvSpPr>
            <p:cNvPr id="99435" name="Rectangle 100"/>
            <p:cNvSpPr>
              <a:spLocks noChangeArrowheads="1"/>
            </p:cNvSpPr>
            <p:nvPr/>
          </p:nvSpPr>
          <p:spPr bwMode="auto">
            <a:xfrm>
              <a:off x="2427" y="2115"/>
              <a:ext cx="1044" cy="698"/>
            </a:xfrm>
            <a:prstGeom prst="rect">
              <a:avLst/>
            </a:prstGeom>
            <a:noFill/>
            <a:ln w="9525">
              <a:noFill/>
              <a:miter lim="800000"/>
              <a:headEnd/>
              <a:tailEnd/>
            </a:ln>
          </p:spPr>
          <p:txBody>
            <a:bodyPr>
              <a:spAutoFit/>
            </a:bodyPr>
            <a:lstStyle/>
            <a:p>
              <a:pPr>
                <a:lnSpc>
                  <a:spcPct val="100000"/>
                </a:lnSpc>
              </a:pPr>
              <a:r>
                <a:rPr lang="tr-TR" sz="600">
                  <a:solidFill>
                    <a:schemeClr val="tx1"/>
                  </a:solidFill>
                  <a:effectLst/>
                </a:rPr>
                <a:t>Gümrük ve Ticaret</a:t>
              </a:r>
            </a:p>
            <a:p>
              <a:pPr>
                <a:lnSpc>
                  <a:spcPct val="100000"/>
                </a:lnSpc>
              </a:pPr>
              <a:r>
                <a:rPr lang="tr-TR" sz="600">
                  <a:solidFill>
                    <a:schemeClr val="tx1"/>
                  </a:solidFill>
                  <a:effectLst/>
                </a:rPr>
                <a:t>Bakanlığı</a:t>
              </a:r>
            </a:p>
          </p:txBody>
        </p:sp>
      </p:grpSp>
      <p:pic>
        <p:nvPicPr>
          <p:cNvPr id="99343" name="Picture 101"/>
          <p:cNvPicPr preferRelativeResize="0">
            <a:picLocks noChangeAspect="1" noChangeArrowheads="1"/>
          </p:cNvPicPr>
          <p:nvPr/>
        </p:nvPicPr>
        <p:blipFill>
          <a:blip r:embed="rId8" cstate="print"/>
          <a:srcRect/>
          <a:stretch>
            <a:fillRect/>
          </a:stretch>
        </p:blipFill>
        <p:spPr bwMode="auto">
          <a:xfrm>
            <a:off x="7313166" y="4510088"/>
            <a:ext cx="709613" cy="350837"/>
          </a:xfrm>
          <a:prstGeom prst="rect">
            <a:avLst/>
          </a:prstGeom>
          <a:noFill/>
          <a:ln w="9525">
            <a:solidFill>
              <a:schemeClr val="tx1"/>
            </a:solidFill>
            <a:miter lim="800000"/>
            <a:headEnd/>
            <a:tailEnd/>
          </a:ln>
        </p:spPr>
      </p:pic>
      <p:pic>
        <p:nvPicPr>
          <p:cNvPr id="99344" name="Picture 102"/>
          <p:cNvPicPr preferRelativeResize="0">
            <a:picLocks noChangeAspect="1" noChangeArrowheads="1"/>
          </p:cNvPicPr>
          <p:nvPr/>
        </p:nvPicPr>
        <p:blipFill>
          <a:blip r:embed="rId9" cstate="print"/>
          <a:srcRect/>
          <a:stretch>
            <a:fillRect/>
          </a:stretch>
        </p:blipFill>
        <p:spPr bwMode="auto">
          <a:xfrm>
            <a:off x="5225604" y="5632450"/>
            <a:ext cx="730250" cy="242888"/>
          </a:xfrm>
          <a:prstGeom prst="rect">
            <a:avLst/>
          </a:prstGeom>
          <a:noFill/>
          <a:ln w="9525">
            <a:solidFill>
              <a:schemeClr val="tx1"/>
            </a:solidFill>
            <a:miter lim="800000"/>
            <a:headEnd/>
            <a:tailEnd/>
          </a:ln>
        </p:spPr>
      </p:pic>
      <p:pic>
        <p:nvPicPr>
          <p:cNvPr id="99345" name="Picture 103"/>
          <p:cNvPicPr preferRelativeResize="0">
            <a:picLocks noChangeAspect="1" noChangeArrowheads="1"/>
          </p:cNvPicPr>
          <p:nvPr/>
        </p:nvPicPr>
        <p:blipFill>
          <a:blip r:embed="rId10" cstate="print"/>
          <a:srcRect/>
          <a:stretch>
            <a:fillRect/>
          </a:stretch>
        </p:blipFill>
        <p:spPr bwMode="auto">
          <a:xfrm>
            <a:off x="2379216" y="4413250"/>
            <a:ext cx="720725" cy="649288"/>
          </a:xfrm>
          <a:prstGeom prst="rect">
            <a:avLst/>
          </a:prstGeom>
          <a:noFill/>
          <a:ln w="9525">
            <a:solidFill>
              <a:schemeClr val="tx1"/>
            </a:solidFill>
            <a:miter lim="800000"/>
            <a:headEnd/>
            <a:tailEnd/>
          </a:ln>
        </p:spPr>
      </p:pic>
      <p:grpSp>
        <p:nvGrpSpPr>
          <p:cNvPr id="18" name="Group 105"/>
          <p:cNvGrpSpPr>
            <a:grpSpLocks/>
          </p:cNvGrpSpPr>
          <p:nvPr/>
        </p:nvGrpSpPr>
        <p:grpSpPr bwMode="auto">
          <a:xfrm>
            <a:off x="1536254" y="5214938"/>
            <a:ext cx="207962" cy="442912"/>
            <a:chOff x="1728" y="1646"/>
            <a:chExt cx="294" cy="779"/>
          </a:xfrm>
        </p:grpSpPr>
        <p:sp>
          <p:nvSpPr>
            <p:cNvPr id="99432" name="Freeform 106"/>
            <p:cNvSpPr>
              <a:spLocks/>
            </p:cNvSpPr>
            <p:nvPr/>
          </p:nvSpPr>
          <p:spPr bwMode="auto">
            <a:xfrm>
              <a:off x="1728" y="1796"/>
              <a:ext cx="294" cy="629"/>
            </a:xfrm>
            <a:custGeom>
              <a:avLst/>
              <a:gdLst>
                <a:gd name="T0" fmla="*/ 585 w 588"/>
                <a:gd name="T1" fmla="*/ 523 h 1258"/>
                <a:gd name="T2" fmla="*/ 568 w 588"/>
                <a:gd name="T3" fmla="*/ 390 h 1258"/>
                <a:gd name="T4" fmla="*/ 564 w 588"/>
                <a:gd name="T5" fmla="*/ 323 h 1258"/>
                <a:gd name="T6" fmla="*/ 553 w 588"/>
                <a:gd name="T7" fmla="*/ 258 h 1258"/>
                <a:gd name="T8" fmla="*/ 539 w 588"/>
                <a:gd name="T9" fmla="*/ 182 h 1258"/>
                <a:gd name="T10" fmla="*/ 525 w 588"/>
                <a:gd name="T11" fmla="*/ 116 h 1258"/>
                <a:gd name="T12" fmla="*/ 513 w 588"/>
                <a:gd name="T13" fmla="*/ 84 h 1258"/>
                <a:gd name="T14" fmla="*/ 489 w 588"/>
                <a:gd name="T15" fmla="*/ 55 h 1258"/>
                <a:gd name="T16" fmla="*/ 456 w 588"/>
                <a:gd name="T17" fmla="*/ 27 h 1258"/>
                <a:gd name="T18" fmla="*/ 422 w 588"/>
                <a:gd name="T19" fmla="*/ 7 h 1258"/>
                <a:gd name="T20" fmla="*/ 407 w 588"/>
                <a:gd name="T21" fmla="*/ 1 h 1258"/>
                <a:gd name="T22" fmla="*/ 404 w 588"/>
                <a:gd name="T23" fmla="*/ 0 h 1258"/>
                <a:gd name="T24" fmla="*/ 404 w 588"/>
                <a:gd name="T25" fmla="*/ 1 h 1258"/>
                <a:gd name="T26" fmla="*/ 404 w 588"/>
                <a:gd name="T27" fmla="*/ 1 h 1258"/>
                <a:gd name="T28" fmla="*/ 274 w 588"/>
                <a:gd name="T29" fmla="*/ 327 h 1258"/>
                <a:gd name="T30" fmla="*/ 175 w 588"/>
                <a:gd name="T31" fmla="*/ 7 h 1258"/>
                <a:gd name="T32" fmla="*/ 160 w 588"/>
                <a:gd name="T33" fmla="*/ 10 h 1258"/>
                <a:gd name="T34" fmla="*/ 140 w 588"/>
                <a:gd name="T35" fmla="*/ 17 h 1258"/>
                <a:gd name="T36" fmla="*/ 117 w 588"/>
                <a:gd name="T37" fmla="*/ 35 h 1258"/>
                <a:gd name="T38" fmla="*/ 97 w 588"/>
                <a:gd name="T39" fmla="*/ 61 h 1258"/>
                <a:gd name="T40" fmla="*/ 82 w 588"/>
                <a:gd name="T41" fmla="*/ 88 h 1258"/>
                <a:gd name="T42" fmla="*/ 71 w 588"/>
                <a:gd name="T43" fmla="*/ 114 h 1258"/>
                <a:gd name="T44" fmla="*/ 62 w 588"/>
                <a:gd name="T45" fmla="*/ 155 h 1258"/>
                <a:gd name="T46" fmla="*/ 52 w 588"/>
                <a:gd name="T47" fmla="*/ 205 h 1258"/>
                <a:gd name="T48" fmla="*/ 43 w 588"/>
                <a:gd name="T49" fmla="*/ 252 h 1258"/>
                <a:gd name="T50" fmla="*/ 31 w 588"/>
                <a:gd name="T51" fmla="*/ 324 h 1258"/>
                <a:gd name="T52" fmla="*/ 21 w 588"/>
                <a:gd name="T53" fmla="*/ 471 h 1258"/>
                <a:gd name="T54" fmla="*/ 12 w 588"/>
                <a:gd name="T55" fmla="*/ 533 h 1258"/>
                <a:gd name="T56" fmla="*/ 8 w 588"/>
                <a:gd name="T57" fmla="*/ 561 h 1258"/>
                <a:gd name="T58" fmla="*/ 137 w 588"/>
                <a:gd name="T59" fmla="*/ 566 h 1258"/>
                <a:gd name="T60" fmla="*/ 186 w 588"/>
                <a:gd name="T61" fmla="*/ 1258 h 1258"/>
                <a:gd name="T62" fmla="*/ 301 w 588"/>
                <a:gd name="T63" fmla="*/ 770 h 1258"/>
                <a:gd name="T64" fmla="*/ 319 w 588"/>
                <a:gd name="T65" fmla="*/ 883 h 1258"/>
                <a:gd name="T66" fmla="*/ 344 w 588"/>
                <a:gd name="T67" fmla="*/ 1048 h 1258"/>
                <a:gd name="T68" fmla="*/ 371 w 588"/>
                <a:gd name="T69" fmla="*/ 1202 h 1258"/>
                <a:gd name="T70" fmla="*/ 389 w 588"/>
                <a:gd name="T71" fmla="*/ 1253 h 1258"/>
                <a:gd name="T72" fmla="*/ 406 w 588"/>
                <a:gd name="T73" fmla="*/ 1253 h 1258"/>
                <a:gd name="T74" fmla="*/ 429 w 588"/>
                <a:gd name="T75" fmla="*/ 1253 h 1258"/>
                <a:gd name="T76" fmla="*/ 456 w 588"/>
                <a:gd name="T77" fmla="*/ 1253 h 1258"/>
                <a:gd name="T78" fmla="*/ 483 w 588"/>
                <a:gd name="T79" fmla="*/ 1253 h 1258"/>
                <a:gd name="T80" fmla="*/ 513 w 588"/>
                <a:gd name="T81" fmla="*/ 1253 h 1258"/>
                <a:gd name="T82" fmla="*/ 542 w 588"/>
                <a:gd name="T83" fmla="*/ 1253 h 1258"/>
                <a:gd name="T84" fmla="*/ 568 w 588"/>
                <a:gd name="T85" fmla="*/ 1253 h 1258"/>
                <a:gd name="T86" fmla="*/ 572 w 588"/>
                <a:gd name="T87" fmla="*/ 1213 h 1258"/>
                <a:gd name="T88" fmla="*/ 539 w 588"/>
                <a:gd name="T89" fmla="*/ 1031 h 1258"/>
                <a:gd name="T90" fmla="*/ 498 w 588"/>
                <a:gd name="T91" fmla="*/ 796 h 1258"/>
                <a:gd name="T92" fmla="*/ 468 w 588"/>
                <a:gd name="T93" fmla="*/ 608 h 1258"/>
                <a:gd name="T94" fmla="*/ 471 w 588"/>
                <a:gd name="T95" fmla="*/ 563 h 1258"/>
                <a:gd name="T96" fmla="*/ 502 w 588"/>
                <a:gd name="T97" fmla="*/ 565 h 1258"/>
                <a:gd name="T98" fmla="*/ 540 w 588"/>
                <a:gd name="T99" fmla="*/ 566 h 1258"/>
                <a:gd name="T100" fmla="*/ 575 w 588"/>
                <a:gd name="T101" fmla="*/ 567 h 12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1258"/>
                <a:gd name="T155" fmla="*/ 588 w 588"/>
                <a:gd name="T156" fmla="*/ 1258 h 12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1258">
                  <a:moveTo>
                    <a:pt x="588" y="566"/>
                  </a:moveTo>
                  <a:lnTo>
                    <a:pt x="585" y="523"/>
                  </a:lnTo>
                  <a:lnTo>
                    <a:pt x="576" y="458"/>
                  </a:lnTo>
                  <a:lnTo>
                    <a:pt x="568" y="390"/>
                  </a:lnTo>
                  <a:lnTo>
                    <a:pt x="565" y="343"/>
                  </a:lnTo>
                  <a:lnTo>
                    <a:pt x="564" y="323"/>
                  </a:lnTo>
                  <a:lnTo>
                    <a:pt x="559" y="293"/>
                  </a:lnTo>
                  <a:lnTo>
                    <a:pt x="553" y="258"/>
                  </a:lnTo>
                  <a:lnTo>
                    <a:pt x="547" y="220"/>
                  </a:lnTo>
                  <a:lnTo>
                    <a:pt x="539" y="182"/>
                  </a:lnTo>
                  <a:lnTo>
                    <a:pt x="530" y="146"/>
                  </a:lnTo>
                  <a:lnTo>
                    <a:pt x="525" y="116"/>
                  </a:lnTo>
                  <a:lnTo>
                    <a:pt x="519" y="96"/>
                  </a:lnTo>
                  <a:lnTo>
                    <a:pt x="513" y="84"/>
                  </a:lnTo>
                  <a:lnTo>
                    <a:pt x="503" y="69"/>
                  </a:lnTo>
                  <a:lnTo>
                    <a:pt x="489" y="55"/>
                  </a:lnTo>
                  <a:lnTo>
                    <a:pt x="473" y="40"/>
                  </a:lnTo>
                  <a:lnTo>
                    <a:pt x="456" y="27"/>
                  </a:lnTo>
                  <a:lnTo>
                    <a:pt x="440" y="16"/>
                  </a:lnTo>
                  <a:lnTo>
                    <a:pt x="422" y="7"/>
                  </a:lnTo>
                  <a:lnTo>
                    <a:pt x="408" y="1"/>
                  </a:lnTo>
                  <a:lnTo>
                    <a:pt x="407" y="1"/>
                  </a:lnTo>
                  <a:lnTo>
                    <a:pt x="406" y="0"/>
                  </a:lnTo>
                  <a:lnTo>
                    <a:pt x="404" y="0"/>
                  </a:lnTo>
                  <a:lnTo>
                    <a:pt x="403" y="0"/>
                  </a:lnTo>
                  <a:lnTo>
                    <a:pt x="404" y="1"/>
                  </a:lnTo>
                  <a:lnTo>
                    <a:pt x="404" y="2"/>
                  </a:lnTo>
                  <a:lnTo>
                    <a:pt x="274" y="327"/>
                  </a:lnTo>
                  <a:lnTo>
                    <a:pt x="183" y="5"/>
                  </a:lnTo>
                  <a:lnTo>
                    <a:pt x="175" y="7"/>
                  </a:lnTo>
                  <a:lnTo>
                    <a:pt x="168" y="9"/>
                  </a:lnTo>
                  <a:lnTo>
                    <a:pt x="160" y="10"/>
                  </a:lnTo>
                  <a:lnTo>
                    <a:pt x="152" y="12"/>
                  </a:lnTo>
                  <a:lnTo>
                    <a:pt x="140" y="17"/>
                  </a:lnTo>
                  <a:lnTo>
                    <a:pt x="129" y="25"/>
                  </a:lnTo>
                  <a:lnTo>
                    <a:pt x="117" y="35"/>
                  </a:lnTo>
                  <a:lnTo>
                    <a:pt x="107" y="48"/>
                  </a:lnTo>
                  <a:lnTo>
                    <a:pt x="97" y="61"/>
                  </a:lnTo>
                  <a:lnTo>
                    <a:pt x="89" y="74"/>
                  </a:lnTo>
                  <a:lnTo>
                    <a:pt x="82" y="88"/>
                  </a:lnTo>
                  <a:lnTo>
                    <a:pt x="76" y="100"/>
                  </a:lnTo>
                  <a:lnTo>
                    <a:pt x="71" y="114"/>
                  </a:lnTo>
                  <a:lnTo>
                    <a:pt x="67" y="133"/>
                  </a:lnTo>
                  <a:lnTo>
                    <a:pt x="62" y="155"/>
                  </a:lnTo>
                  <a:lnTo>
                    <a:pt x="58" y="179"/>
                  </a:lnTo>
                  <a:lnTo>
                    <a:pt x="52" y="205"/>
                  </a:lnTo>
                  <a:lnTo>
                    <a:pt x="47" y="229"/>
                  </a:lnTo>
                  <a:lnTo>
                    <a:pt x="43" y="252"/>
                  </a:lnTo>
                  <a:lnTo>
                    <a:pt x="38" y="271"/>
                  </a:lnTo>
                  <a:lnTo>
                    <a:pt x="31" y="324"/>
                  </a:lnTo>
                  <a:lnTo>
                    <a:pt x="25" y="399"/>
                  </a:lnTo>
                  <a:lnTo>
                    <a:pt x="21" y="471"/>
                  </a:lnTo>
                  <a:lnTo>
                    <a:pt x="15" y="513"/>
                  </a:lnTo>
                  <a:lnTo>
                    <a:pt x="12" y="533"/>
                  </a:lnTo>
                  <a:lnTo>
                    <a:pt x="9" y="550"/>
                  </a:lnTo>
                  <a:lnTo>
                    <a:pt x="8" y="561"/>
                  </a:lnTo>
                  <a:lnTo>
                    <a:pt x="8" y="566"/>
                  </a:lnTo>
                  <a:lnTo>
                    <a:pt x="137" y="566"/>
                  </a:lnTo>
                  <a:lnTo>
                    <a:pt x="0" y="1258"/>
                  </a:lnTo>
                  <a:lnTo>
                    <a:pt x="186" y="1258"/>
                  </a:lnTo>
                  <a:lnTo>
                    <a:pt x="299" y="753"/>
                  </a:lnTo>
                  <a:lnTo>
                    <a:pt x="301" y="770"/>
                  </a:lnTo>
                  <a:lnTo>
                    <a:pt x="308" y="816"/>
                  </a:lnTo>
                  <a:lnTo>
                    <a:pt x="319" y="883"/>
                  </a:lnTo>
                  <a:lnTo>
                    <a:pt x="330" y="963"/>
                  </a:lnTo>
                  <a:lnTo>
                    <a:pt x="344" y="1048"/>
                  </a:lnTo>
                  <a:lnTo>
                    <a:pt x="358" y="1130"/>
                  </a:lnTo>
                  <a:lnTo>
                    <a:pt x="371" y="1202"/>
                  </a:lnTo>
                  <a:lnTo>
                    <a:pt x="382" y="1253"/>
                  </a:lnTo>
                  <a:lnTo>
                    <a:pt x="389" y="1253"/>
                  </a:lnTo>
                  <a:lnTo>
                    <a:pt x="397" y="1253"/>
                  </a:lnTo>
                  <a:lnTo>
                    <a:pt x="406" y="1253"/>
                  </a:lnTo>
                  <a:lnTo>
                    <a:pt x="417" y="1253"/>
                  </a:lnTo>
                  <a:lnTo>
                    <a:pt x="429" y="1253"/>
                  </a:lnTo>
                  <a:lnTo>
                    <a:pt x="442" y="1253"/>
                  </a:lnTo>
                  <a:lnTo>
                    <a:pt x="456" y="1253"/>
                  </a:lnTo>
                  <a:lnTo>
                    <a:pt x="469" y="1253"/>
                  </a:lnTo>
                  <a:lnTo>
                    <a:pt x="483" y="1253"/>
                  </a:lnTo>
                  <a:lnTo>
                    <a:pt x="498" y="1253"/>
                  </a:lnTo>
                  <a:lnTo>
                    <a:pt x="513" y="1253"/>
                  </a:lnTo>
                  <a:lnTo>
                    <a:pt x="527" y="1253"/>
                  </a:lnTo>
                  <a:lnTo>
                    <a:pt x="542" y="1253"/>
                  </a:lnTo>
                  <a:lnTo>
                    <a:pt x="555" y="1253"/>
                  </a:lnTo>
                  <a:lnTo>
                    <a:pt x="568" y="1253"/>
                  </a:lnTo>
                  <a:lnTo>
                    <a:pt x="580" y="1253"/>
                  </a:lnTo>
                  <a:lnTo>
                    <a:pt x="572" y="1213"/>
                  </a:lnTo>
                  <a:lnTo>
                    <a:pt x="557" y="1135"/>
                  </a:lnTo>
                  <a:lnTo>
                    <a:pt x="539" y="1031"/>
                  </a:lnTo>
                  <a:lnTo>
                    <a:pt x="518" y="914"/>
                  </a:lnTo>
                  <a:lnTo>
                    <a:pt x="498" y="796"/>
                  </a:lnTo>
                  <a:lnTo>
                    <a:pt x="481" y="690"/>
                  </a:lnTo>
                  <a:lnTo>
                    <a:pt x="468" y="608"/>
                  </a:lnTo>
                  <a:lnTo>
                    <a:pt x="463" y="563"/>
                  </a:lnTo>
                  <a:lnTo>
                    <a:pt x="471" y="563"/>
                  </a:lnTo>
                  <a:lnTo>
                    <a:pt x="484" y="564"/>
                  </a:lnTo>
                  <a:lnTo>
                    <a:pt x="502" y="565"/>
                  </a:lnTo>
                  <a:lnTo>
                    <a:pt x="520" y="566"/>
                  </a:lnTo>
                  <a:lnTo>
                    <a:pt x="540" y="566"/>
                  </a:lnTo>
                  <a:lnTo>
                    <a:pt x="559" y="567"/>
                  </a:lnTo>
                  <a:lnTo>
                    <a:pt x="575" y="567"/>
                  </a:lnTo>
                  <a:lnTo>
                    <a:pt x="588" y="566"/>
                  </a:lnTo>
                  <a:close/>
                </a:path>
              </a:pathLst>
            </a:custGeom>
            <a:solidFill>
              <a:srgbClr val="000000">
                <a:alpha val="59999"/>
              </a:srgbClr>
            </a:solidFill>
            <a:ln w="9525">
              <a:solidFill>
                <a:schemeClr val="tx1"/>
              </a:solidFill>
              <a:round/>
              <a:headEnd/>
              <a:tailEnd/>
            </a:ln>
          </p:spPr>
          <p:txBody>
            <a:bodyPr/>
            <a:lstStyle/>
            <a:p>
              <a:endParaRPr lang="tr-TR"/>
            </a:p>
          </p:txBody>
        </p:sp>
        <p:sp>
          <p:nvSpPr>
            <p:cNvPr id="99433" name="Oval 107"/>
            <p:cNvSpPr>
              <a:spLocks noChangeArrowheads="1"/>
            </p:cNvSpPr>
            <p:nvPr/>
          </p:nvSpPr>
          <p:spPr bwMode="auto">
            <a:xfrm>
              <a:off x="1804" y="1646"/>
              <a:ext cx="144" cy="144"/>
            </a:xfrm>
            <a:prstGeom prst="ellipse">
              <a:avLst/>
            </a:prstGeom>
            <a:noFill/>
            <a:ln w="19050">
              <a:solidFill>
                <a:schemeClr val="tx1"/>
              </a:solidFill>
              <a:round/>
              <a:headEnd/>
              <a:tailEnd/>
            </a:ln>
          </p:spPr>
          <p:txBody>
            <a:bodyPr wrap="none" anchor="ctr"/>
            <a:lstStyle/>
            <a:p>
              <a:pPr algn="l">
                <a:lnSpc>
                  <a:spcPct val="100000"/>
                </a:lnSpc>
              </a:pPr>
              <a:endParaRPr lang="tr-TR" sz="1800" b="0">
                <a:solidFill>
                  <a:schemeClr val="tx1"/>
                </a:solidFill>
                <a:effectLst/>
              </a:endParaRPr>
            </a:p>
          </p:txBody>
        </p:sp>
      </p:grpSp>
      <p:sp>
        <p:nvSpPr>
          <p:cNvPr id="99347" name="Text Box 114"/>
          <p:cNvSpPr txBox="1">
            <a:spLocks noChangeArrowheads="1"/>
          </p:cNvSpPr>
          <p:nvPr/>
        </p:nvSpPr>
        <p:spPr bwMode="auto">
          <a:xfrm>
            <a:off x="1393379" y="4214813"/>
            <a:ext cx="792162" cy="214312"/>
          </a:xfrm>
          <a:prstGeom prst="rect">
            <a:avLst/>
          </a:prstGeom>
          <a:noFill/>
          <a:ln w="12700">
            <a:no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Bölgeler</a:t>
            </a:r>
            <a:endParaRPr lang="en-US" sz="800" b="0">
              <a:solidFill>
                <a:schemeClr val="tx1"/>
              </a:solidFill>
              <a:effectLst/>
            </a:endParaRPr>
          </a:p>
        </p:txBody>
      </p:sp>
      <p:sp>
        <p:nvSpPr>
          <p:cNvPr id="99348" name="Text Box 115"/>
          <p:cNvSpPr txBox="1">
            <a:spLocks noChangeArrowheads="1"/>
          </p:cNvSpPr>
          <p:nvPr/>
        </p:nvSpPr>
        <p:spPr bwMode="auto">
          <a:xfrm>
            <a:off x="3646041" y="3140075"/>
            <a:ext cx="1008063" cy="214313"/>
          </a:xfrm>
          <a:prstGeom prst="rect">
            <a:avLst/>
          </a:prstGeom>
          <a:noFill/>
          <a:ln w="12700">
            <a:no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Genel Müdürlük</a:t>
            </a:r>
            <a:endParaRPr lang="en-US" sz="800" b="0">
              <a:solidFill>
                <a:schemeClr val="tx1"/>
              </a:solidFill>
              <a:effectLst/>
            </a:endParaRPr>
          </a:p>
        </p:txBody>
      </p:sp>
      <p:sp>
        <p:nvSpPr>
          <p:cNvPr id="99349" name="Line 116"/>
          <p:cNvSpPr>
            <a:spLocks noChangeShapeType="1"/>
          </p:cNvSpPr>
          <p:nvPr/>
        </p:nvSpPr>
        <p:spPr bwMode="auto">
          <a:xfrm flipV="1">
            <a:off x="4303266" y="3473450"/>
            <a:ext cx="23813" cy="427038"/>
          </a:xfrm>
          <a:prstGeom prst="line">
            <a:avLst/>
          </a:prstGeom>
          <a:noFill/>
          <a:ln w="25400">
            <a:solidFill>
              <a:schemeClr val="tx1"/>
            </a:solidFill>
            <a:round/>
            <a:headEnd type="arrow" w="sm" len="sm"/>
            <a:tailEnd type="arrow" w="sm" len="sm"/>
          </a:ln>
        </p:spPr>
        <p:txBody>
          <a:bodyPr wrap="none" anchor="ctr"/>
          <a:lstStyle/>
          <a:p>
            <a:endParaRPr lang="tr-TR"/>
          </a:p>
        </p:txBody>
      </p:sp>
      <p:sp>
        <p:nvSpPr>
          <p:cNvPr id="99350" name="Line 117"/>
          <p:cNvSpPr>
            <a:spLocks noChangeShapeType="1"/>
          </p:cNvSpPr>
          <p:nvPr/>
        </p:nvSpPr>
        <p:spPr bwMode="auto">
          <a:xfrm flipH="1" flipV="1">
            <a:off x="2536379" y="3857625"/>
            <a:ext cx="1006475" cy="187325"/>
          </a:xfrm>
          <a:prstGeom prst="line">
            <a:avLst/>
          </a:prstGeom>
          <a:noFill/>
          <a:ln w="9525">
            <a:solidFill>
              <a:schemeClr val="tx1"/>
            </a:solidFill>
            <a:round/>
            <a:headEnd type="arrow" w="sm" len="sm"/>
            <a:tailEnd type="arrow" w="sm" len="sm"/>
          </a:ln>
        </p:spPr>
        <p:txBody>
          <a:bodyPr wrap="none" anchor="ctr"/>
          <a:lstStyle/>
          <a:p>
            <a:endParaRPr lang="tr-TR"/>
          </a:p>
        </p:txBody>
      </p:sp>
      <p:sp>
        <p:nvSpPr>
          <p:cNvPr id="99351" name="Line 122"/>
          <p:cNvSpPr>
            <a:spLocks noChangeShapeType="1"/>
          </p:cNvSpPr>
          <p:nvPr/>
        </p:nvSpPr>
        <p:spPr bwMode="auto">
          <a:xfrm flipV="1">
            <a:off x="3103116" y="4222750"/>
            <a:ext cx="438150" cy="485775"/>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352" name="Text Box 138"/>
          <p:cNvSpPr txBox="1">
            <a:spLocks noChangeArrowheads="1"/>
          </p:cNvSpPr>
          <p:nvPr/>
        </p:nvSpPr>
        <p:spPr bwMode="auto">
          <a:xfrm>
            <a:off x="3725416" y="1390650"/>
            <a:ext cx="847725" cy="227013"/>
          </a:xfrm>
          <a:prstGeom prst="rect">
            <a:avLst/>
          </a:prstGeom>
          <a:solidFill>
            <a:srgbClr val="FF99FF">
              <a:alpha val="59999"/>
            </a:srgbClr>
          </a:solid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Yetkilendirme</a:t>
            </a:r>
            <a:endParaRPr lang="en-US" sz="800" b="0">
              <a:solidFill>
                <a:schemeClr val="tx1"/>
              </a:solidFill>
              <a:effectLst/>
            </a:endParaRPr>
          </a:p>
        </p:txBody>
      </p:sp>
      <p:sp>
        <p:nvSpPr>
          <p:cNvPr id="99354" name="Text Box 141"/>
          <p:cNvSpPr txBox="1">
            <a:spLocks noChangeArrowheads="1"/>
          </p:cNvSpPr>
          <p:nvPr/>
        </p:nvSpPr>
        <p:spPr bwMode="auto">
          <a:xfrm>
            <a:off x="4622354" y="1400175"/>
            <a:ext cx="828675" cy="227013"/>
          </a:xfrm>
          <a:prstGeom prst="rect">
            <a:avLst/>
          </a:prstGeom>
          <a:solidFill>
            <a:srgbClr val="CC99FF">
              <a:alpha val="59999"/>
            </a:srgbClr>
          </a:solid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Sınır Kapıları</a:t>
            </a:r>
            <a:endParaRPr lang="en-US" sz="800" b="0">
              <a:solidFill>
                <a:schemeClr val="tx1"/>
              </a:solidFill>
              <a:effectLst/>
            </a:endParaRPr>
          </a:p>
        </p:txBody>
      </p:sp>
      <p:sp>
        <p:nvSpPr>
          <p:cNvPr id="99355" name="Text Box 142"/>
          <p:cNvSpPr txBox="1">
            <a:spLocks noChangeArrowheads="1"/>
          </p:cNvSpPr>
          <p:nvPr/>
        </p:nvSpPr>
        <p:spPr bwMode="auto">
          <a:xfrm>
            <a:off x="2782441" y="1387475"/>
            <a:ext cx="914400" cy="227013"/>
          </a:xfrm>
          <a:prstGeom prst="rect">
            <a:avLst/>
          </a:prstGeom>
          <a:solidFill>
            <a:schemeClr val="accent2">
              <a:alpha val="59999"/>
            </a:schemeClr>
          </a:solid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Yetki Belgeleri</a:t>
            </a:r>
            <a:endParaRPr lang="en-US" sz="800" b="0">
              <a:solidFill>
                <a:schemeClr val="tx1"/>
              </a:solidFill>
              <a:effectLst/>
            </a:endParaRPr>
          </a:p>
        </p:txBody>
      </p:sp>
      <p:sp>
        <p:nvSpPr>
          <p:cNvPr id="99356" name="Text Box 143"/>
          <p:cNvSpPr txBox="1">
            <a:spLocks noChangeArrowheads="1"/>
          </p:cNvSpPr>
          <p:nvPr/>
        </p:nvSpPr>
        <p:spPr bwMode="auto">
          <a:xfrm>
            <a:off x="2796729" y="1730375"/>
            <a:ext cx="933450" cy="227013"/>
          </a:xfrm>
          <a:prstGeom prst="rect">
            <a:avLst/>
          </a:prstGeom>
          <a:solidFill>
            <a:srgbClr val="FFFF66">
              <a:alpha val="60001"/>
            </a:srgbClr>
          </a:solid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Araç Muayene</a:t>
            </a:r>
            <a:endParaRPr lang="en-US" sz="800" b="0">
              <a:solidFill>
                <a:schemeClr val="tx1"/>
              </a:solidFill>
              <a:effectLst/>
            </a:endParaRPr>
          </a:p>
        </p:txBody>
      </p:sp>
      <p:sp>
        <p:nvSpPr>
          <p:cNvPr id="99357" name="Text Box 144"/>
          <p:cNvSpPr txBox="1">
            <a:spLocks noChangeArrowheads="1"/>
          </p:cNvSpPr>
          <p:nvPr/>
        </p:nvSpPr>
        <p:spPr bwMode="auto">
          <a:xfrm>
            <a:off x="4601716" y="1724025"/>
            <a:ext cx="1028700" cy="227013"/>
          </a:xfrm>
          <a:prstGeom prst="rect">
            <a:avLst/>
          </a:prstGeom>
          <a:solidFill>
            <a:schemeClr val="folHlink">
              <a:alpha val="59999"/>
            </a:schemeClr>
          </a:solid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Mesleki Yeterlilik</a:t>
            </a:r>
            <a:endParaRPr lang="en-US" sz="800" b="0">
              <a:solidFill>
                <a:schemeClr val="tx1"/>
              </a:solidFill>
              <a:effectLst/>
            </a:endParaRPr>
          </a:p>
        </p:txBody>
      </p:sp>
      <p:sp>
        <p:nvSpPr>
          <p:cNvPr id="99358" name="Text Box 149"/>
          <p:cNvSpPr txBox="1">
            <a:spLocks noChangeArrowheads="1"/>
          </p:cNvSpPr>
          <p:nvPr/>
        </p:nvSpPr>
        <p:spPr bwMode="auto">
          <a:xfrm>
            <a:off x="2336354" y="5103813"/>
            <a:ext cx="792162" cy="227012"/>
          </a:xfrm>
          <a:prstGeom prst="rect">
            <a:avLst/>
          </a:prstGeom>
          <a:no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K1, K2, K3</a:t>
            </a:r>
            <a:endParaRPr lang="en-US" sz="800" b="0">
              <a:solidFill>
                <a:schemeClr val="tx1"/>
              </a:solidFill>
              <a:effectLst/>
            </a:endParaRPr>
          </a:p>
        </p:txBody>
      </p:sp>
      <p:sp>
        <p:nvSpPr>
          <p:cNvPr id="99359" name="Text Box 151"/>
          <p:cNvSpPr txBox="1">
            <a:spLocks noChangeArrowheads="1"/>
          </p:cNvSpPr>
          <p:nvPr/>
        </p:nvSpPr>
        <p:spPr bwMode="auto">
          <a:xfrm>
            <a:off x="6422579" y="863600"/>
            <a:ext cx="793750" cy="1200150"/>
          </a:xfrm>
          <a:prstGeom prst="rect">
            <a:avLst/>
          </a:prstGeom>
          <a:noFill/>
          <a:ln w="12700">
            <a:solidFill>
              <a:schemeClr val="tx1"/>
            </a:solidFill>
            <a:miter lim="800000"/>
            <a:headEnd/>
            <a:tailEnd/>
          </a:ln>
        </p:spPr>
        <p:txBody>
          <a:bodyPr>
            <a:spAutoFit/>
          </a:bodyPr>
          <a:lstStyle/>
          <a:p>
            <a:pPr algn="r" eaLnBrk="0" hangingPunct="0">
              <a:lnSpc>
                <a:spcPct val="100000"/>
              </a:lnSpc>
            </a:pPr>
            <a:r>
              <a:rPr lang="tr-TR" sz="800" b="0">
                <a:solidFill>
                  <a:schemeClr val="tx1"/>
                </a:solidFill>
                <a:effectLst/>
              </a:rPr>
              <a:t>A1,A2 </a:t>
            </a:r>
          </a:p>
          <a:p>
            <a:pPr algn="r" eaLnBrk="0" hangingPunct="0">
              <a:lnSpc>
                <a:spcPct val="100000"/>
              </a:lnSpc>
            </a:pPr>
            <a:r>
              <a:rPr lang="tr-TR" sz="800" b="0">
                <a:solidFill>
                  <a:schemeClr val="tx1"/>
                </a:solidFill>
                <a:effectLst/>
              </a:rPr>
              <a:t>B1, B2, B3 F2</a:t>
            </a:r>
          </a:p>
          <a:p>
            <a:pPr algn="r" eaLnBrk="0" hangingPunct="0">
              <a:lnSpc>
                <a:spcPct val="100000"/>
              </a:lnSpc>
            </a:pPr>
            <a:r>
              <a:rPr lang="tr-TR" sz="800" b="0">
                <a:solidFill>
                  <a:schemeClr val="tx1"/>
                </a:solidFill>
                <a:effectLst/>
              </a:rPr>
              <a:t>G3, G4 </a:t>
            </a:r>
          </a:p>
          <a:p>
            <a:pPr algn="r" eaLnBrk="0" hangingPunct="0">
              <a:lnSpc>
                <a:spcPct val="100000"/>
              </a:lnSpc>
            </a:pPr>
            <a:r>
              <a:rPr lang="tr-TR" sz="800" b="0">
                <a:solidFill>
                  <a:schemeClr val="tx1"/>
                </a:solidFill>
                <a:effectLst/>
              </a:rPr>
              <a:t>L1, L2      M1, M2, M3 R1, R2 </a:t>
            </a:r>
          </a:p>
          <a:p>
            <a:pPr algn="r" eaLnBrk="0" hangingPunct="0">
              <a:lnSpc>
                <a:spcPct val="100000"/>
              </a:lnSpc>
            </a:pPr>
            <a:r>
              <a:rPr lang="tr-TR" sz="800" b="0">
                <a:solidFill>
                  <a:schemeClr val="tx1"/>
                </a:solidFill>
                <a:effectLst/>
              </a:rPr>
              <a:t>P1, P2</a:t>
            </a:r>
            <a:endParaRPr lang="en-US" sz="800" b="0">
              <a:solidFill>
                <a:schemeClr val="tx1"/>
              </a:solidFill>
              <a:effectLst/>
            </a:endParaRPr>
          </a:p>
          <a:p>
            <a:pPr algn="r" eaLnBrk="0" hangingPunct="0">
              <a:lnSpc>
                <a:spcPct val="100000"/>
              </a:lnSpc>
            </a:pPr>
            <a:r>
              <a:rPr lang="tr-TR" sz="800" b="0">
                <a:solidFill>
                  <a:schemeClr val="tx1"/>
                </a:solidFill>
                <a:effectLst/>
              </a:rPr>
              <a:t>T1, T3</a:t>
            </a:r>
            <a:endParaRPr lang="en-US" sz="800" b="0">
              <a:solidFill>
                <a:schemeClr val="tx1"/>
              </a:solidFill>
              <a:effectLst/>
            </a:endParaRPr>
          </a:p>
        </p:txBody>
      </p:sp>
      <p:sp>
        <p:nvSpPr>
          <p:cNvPr id="99360" name="Line 155"/>
          <p:cNvSpPr>
            <a:spLocks noChangeShapeType="1"/>
          </p:cNvSpPr>
          <p:nvPr/>
        </p:nvSpPr>
        <p:spPr bwMode="auto">
          <a:xfrm flipV="1">
            <a:off x="1750566" y="5000625"/>
            <a:ext cx="588963" cy="357188"/>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361" name="Text Box 156"/>
          <p:cNvSpPr txBox="1">
            <a:spLocks noChangeArrowheads="1"/>
          </p:cNvSpPr>
          <p:nvPr/>
        </p:nvSpPr>
        <p:spPr bwMode="auto">
          <a:xfrm>
            <a:off x="2250629" y="5357813"/>
            <a:ext cx="1008062" cy="214312"/>
          </a:xfrm>
          <a:prstGeom prst="rect">
            <a:avLst/>
          </a:prstGeom>
          <a:noFill/>
          <a:ln w="12700">
            <a:no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Yetki Belgeleri</a:t>
            </a:r>
            <a:endParaRPr lang="en-US" sz="800" b="0">
              <a:solidFill>
                <a:schemeClr val="tx1"/>
              </a:solidFill>
              <a:effectLst/>
            </a:endParaRPr>
          </a:p>
        </p:txBody>
      </p:sp>
      <p:sp>
        <p:nvSpPr>
          <p:cNvPr id="99362" name="Oval 157"/>
          <p:cNvSpPr>
            <a:spLocks noChangeArrowheads="1"/>
          </p:cNvSpPr>
          <p:nvPr/>
        </p:nvSpPr>
        <p:spPr bwMode="auto">
          <a:xfrm rot="4980039">
            <a:off x="5462936" y="2891631"/>
            <a:ext cx="1681162" cy="4594225"/>
          </a:xfrm>
          <a:prstGeom prst="ellipse">
            <a:avLst/>
          </a:prstGeom>
          <a:noFill/>
          <a:ln w="12700">
            <a:solidFill>
              <a:schemeClr val="tx1"/>
            </a:solidFill>
            <a:round/>
            <a:headEnd/>
            <a:tailEnd/>
          </a:ln>
        </p:spPr>
        <p:txBody>
          <a:bodyPr rot="10800000" vert="eaVert" wrap="none" anchor="ctr"/>
          <a:lstStyle/>
          <a:p>
            <a:pPr eaLnBrk="0" hangingPunct="0">
              <a:lnSpc>
                <a:spcPct val="100000"/>
              </a:lnSpc>
            </a:pPr>
            <a:endParaRPr lang="tr-TR" sz="2400" b="0">
              <a:solidFill>
                <a:schemeClr val="tx1"/>
              </a:solidFill>
              <a:effectLst/>
            </a:endParaRPr>
          </a:p>
        </p:txBody>
      </p:sp>
      <p:sp>
        <p:nvSpPr>
          <p:cNvPr id="99363" name="Text Box 161"/>
          <p:cNvSpPr txBox="1">
            <a:spLocks noChangeArrowheads="1"/>
          </p:cNvSpPr>
          <p:nvPr/>
        </p:nvSpPr>
        <p:spPr bwMode="auto">
          <a:xfrm rot="-2944508">
            <a:off x="3169792" y="4554537"/>
            <a:ext cx="576262" cy="214313"/>
          </a:xfrm>
          <a:prstGeom prst="rect">
            <a:avLst/>
          </a:prstGeom>
          <a:noFill/>
          <a:ln w="12700">
            <a:no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ADSL</a:t>
            </a:r>
            <a:endParaRPr lang="en-US" sz="800" b="0">
              <a:solidFill>
                <a:schemeClr val="tx1"/>
              </a:solidFill>
              <a:effectLst/>
            </a:endParaRPr>
          </a:p>
        </p:txBody>
      </p:sp>
      <p:sp>
        <p:nvSpPr>
          <p:cNvPr id="99364" name="Text Box 164"/>
          <p:cNvSpPr txBox="1">
            <a:spLocks noChangeArrowheads="1"/>
          </p:cNvSpPr>
          <p:nvPr/>
        </p:nvSpPr>
        <p:spPr bwMode="auto">
          <a:xfrm rot="625766">
            <a:off x="2476054" y="3948113"/>
            <a:ext cx="1017587" cy="215900"/>
          </a:xfrm>
          <a:prstGeom prst="rect">
            <a:avLst/>
          </a:prstGeom>
          <a:noFill/>
          <a:ln w="12700">
            <a:no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Metro Ethernet</a:t>
            </a:r>
            <a:endParaRPr lang="en-US" sz="800" b="0">
              <a:solidFill>
                <a:schemeClr val="tx1"/>
              </a:solidFill>
              <a:effectLst/>
            </a:endParaRPr>
          </a:p>
        </p:txBody>
      </p:sp>
      <p:sp>
        <p:nvSpPr>
          <p:cNvPr id="99365" name="Oval 166"/>
          <p:cNvSpPr>
            <a:spLocks noChangeArrowheads="1"/>
          </p:cNvSpPr>
          <p:nvPr/>
        </p:nvSpPr>
        <p:spPr bwMode="auto">
          <a:xfrm rot="-1760915">
            <a:off x="1050479" y="3529013"/>
            <a:ext cx="1555750" cy="1049337"/>
          </a:xfrm>
          <a:prstGeom prst="ellipse">
            <a:avLst/>
          </a:prstGeom>
          <a:noFill/>
          <a:ln w="12700">
            <a:solidFill>
              <a:schemeClr val="tx1"/>
            </a:solidFill>
            <a:prstDash val="sysDot"/>
            <a:round/>
            <a:headEnd/>
            <a:tailEnd/>
          </a:ln>
        </p:spPr>
        <p:txBody>
          <a:bodyPr wrap="none" anchor="ctr"/>
          <a:lstStyle/>
          <a:p>
            <a:pPr algn="l">
              <a:lnSpc>
                <a:spcPct val="100000"/>
              </a:lnSpc>
            </a:pPr>
            <a:endParaRPr lang="tr-TR" sz="1800" b="0">
              <a:solidFill>
                <a:schemeClr val="tx1"/>
              </a:solidFill>
              <a:effectLst/>
            </a:endParaRPr>
          </a:p>
        </p:txBody>
      </p:sp>
      <p:sp>
        <p:nvSpPr>
          <p:cNvPr id="99366" name="Oval 167"/>
          <p:cNvSpPr>
            <a:spLocks noChangeArrowheads="1"/>
          </p:cNvSpPr>
          <p:nvPr/>
        </p:nvSpPr>
        <p:spPr bwMode="auto">
          <a:xfrm rot="445043">
            <a:off x="2801491" y="1090613"/>
            <a:ext cx="2767013" cy="2384425"/>
          </a:xfrm>
          <a:prstGeom prst="ellipse">
            <a:avLst/>
          </a:prstGeom>
          <a:noFill/>
          <a:ln w="12700">
            <a:solidFill>
              <a:schemeClr val="tx1"/>
            </a:solidFill>
            <a:prstDash val="sysDot"/>
            <a:round/>
            <a:headEnd/>
            <a:tailEnd/>
          </a:ln>
        </p:spPr>
        <p:txBody>
          <a:bodyPr wrap="none" anchor="ctr"/>
          <a:lstStyle/>
          <a:p>
            <a:pPr algn="l">
              <a:lnSpc>
                <a:spcPct val="100000"/>
              </a:lnSpc>
            </a:pPr>
            <a:endParaRPr lang="tr-TR" sz="1800" b="0">
              <a:solidFill>
                <a:schemeClr val="tx1"/>
              </a:solidFill>
              <a:effectLst/>
            </a:endParaRPr>
          </a:p>
        </p:txBody>
      </p:sp>
      <p:grpSp>
        <p:nvGrpSpPr>
          <p:cNvPr id="19" name="Group 168"/>
          <p:cNvGrpSpPr>
            <a:grpSpLocks/>
          </p:cNvGrpSpPr>
          <p:nvPr/>
        </p:nvGrpSpPr>
        <p:grpSpPr bwMode="auto">
          <a:xfrm>
            <a:off x="6165404" y="1274763"/>
            <a:ext cx="207962" cy="442912"/>
            <a:chOff x="1728" y="1646"/>
            <a:chExt cx="294" cy="779"/>
          </a:xfrm>
        </p:grpSpPr>
        <p:sp>
          <p:nvSpPr>
            <p:cNvPr id="99430" name="Freeform 169"/>
            <p:cNvSpPr>
              <a:spLocks/>
            </p:cNvSpPr>
            <p:nvPr/>
          </p:nvSpPr>
          <p:spPr bwMode="auto">
            <a:xfrm>
              <a:off x="1728" y="1796"/>
              <a:ext cx="294" cy="629"/>
            </a:xfrm>
            <a:custGeom>
              <a:avLst/>
              <a:gdLst>
                <a:gd name="T0" fmla="*/ 585 w 588"/>
                <a:gd name="T1" fmla="*/ 523 h 1258"/>
                <a:gd name="T2" fmla="*/ 568 w 588"/>
                <a:gd name="T3" fmla="*/ 390 h 1258"/>
                <a:gd name="T4" fmla="*/ 564 w 588"/>
                <a:gd name="T5" fmla="*/ 323 h 1258"/>
                <a:gd name="T6" fmla="*/ 553 w 588"/>
                <a:gd name="T7" fmla="*/ 258 h 1258"/>
                <a:gd name="T8" fmla="*/ 539 w 588"/>
                <a:gd name="T9" fmla="*/ 182 h 1258"/>
                <a:gd name="T10" fmla="*/ 525 w 588"/>
                <a:gd name="T11" fmla="*/ 116 h 1258"/>
                <a:gd name="T12" fmla="*/ 513 w 588"/>
                <a:gd name="T13" fmla="*/ 84 h 1258"/>
                <a:gd name="T14" fmla="*/ 489 w 588"/>
                <a:gd name="T15" fmla="*/ 55 h 1258"/>
                <a:gd name="T16" fmla="*/ 456 w 588"/>
                <a:gd name="T17" fmla="*/ 27 h 1258"/>
                <a:gd name="T18" fmla="*/ 422 w 588"/>
                <a:gd name="T19" fmla="*/ 7 h 1258"/>
                <a:gd name="T20" fmla="*/ 407 w 588"/>
                <a:gd name="T21" fmla="*/ 1 h 1258"/>
                <a:gd name="T22" fmla="*/ 404 w 588"/>
                <a:gd name="T23" fmla="*/ 0 h 1258"/>
                <a:gd name="T24" fmla="*/ 404 w 588"/>
                <a:gd name="T25" fmla="*/ 1 h 1258"/>
                <a:gd name="T26" fmla="*/ 404 w 588"/>
                <a:gd name="T27" fmla="*/ 1 h 1258"/>
                <a:gd name="T28" fmla="*/ 274 w 588"/>
                <a:gd name="T29" fmla="*/ 327 h 1258"/>
                <a:gd name="T30" fmla="*/ 175 w 588"/>
                <a:gd name="T31" fmla="*/ 7 h 1258"/>
                <a:gd name="T32" fmla="*/ 160 w 588"/>
                <a:gd name="T33" fmla="*/ 10 h 1258"/>
                <a:gd name="T34" fmla="*/ 140 w 588"/>
                <a:gd name="T35" fmla="*/ 17 h 1258"/>
                <a:gd name="T36" fmla="*/ 117 w 588"/>
                <a:gd name="T37" fmla="*/ 35 h 1258"/>
                <a:gd name="T38" fmla="*/ 97 w 588"/>
                <a:gd name="T39" fmla="*/ 61 h 1258"/>
                <a:gd name="T40" fmla="*/ 82 w 588"/>
                <a:gd name="T41" fmla="*/ 88 h 1258"/>
                <a:gd name="T42" fmla="*/ 71 w 588"/>
                <a:gd name="T43" fmla="*/ 114 h 1258"/>
                <a:gd name="T44" fmla="*/ 62 w 588"/>
                <a:gd name="T45" fmla="*/ 155 h 1258"/>
                <a:gd name="T46" fmla="*/ 52 w 588"/>
                <a:gd name="T47" fmla="*/ 205 h 1258"/>
                <a:gd name="T48" fmla="*/ 43 w 588"/>
                <a:gd name="T49" fmla="*/ 252 h 1258"/>
                <a:gd name="T50" fmla="*/ 31 w 588"/>
                <a:gd name="T51" fmla="*/ 324 h 1258"/>
                <a:gd name="T52" fmla="*/ 21 w 588"/>
                <a:gd name="T53" fmla="*/ 471 h 1258"/>
                <a:gd name="T54" fmla="*/ 12 w 588"/>
                <a:gd name="T55" fmla="*/ 533 h 1258"/>
                <a:gd name="T56" fmla="*/ 8 w 588"/>
                <a:gd name="T57" fmla="*/ 561 h 1258"/>
                <a:gd name="T58" fmla="*/ 137 w 588"/>
                <a:gd name="T59" fmla="*/ 566 h 1258"/>
                <a:gd name="T60" fmla="*/ 186 w 588"/>
                <a:gd name="T61" fmla="*/ 1258 h 1258"/>
                <a:gd name="T62" fmla="*/ 301 w 588"/>
                <a:gd name="T63" fmla="*/ 770 h 1258"/>
                <a:gd name="T64" fmla="*/ 319 w 588"/>
                <a:gd name="T65" fmla="*/ 883 h 1258"/>
                <a:gd name="T66" fmla="*/ 344 w 588"/>
                <a:gd name="T67" fmla="*/ 1048 h 1258"/>
                <a:gd name="T68" fmla="*/ 371 w 588"/>
                <a:gd name="T69" fmla="*/ 1202 h 1258"/>
                <a:gd name="T70" fmla="*/ 389 w 588"/>
                <a:gd name="T71" fmla="*/ 1253 h 1258"/>
                <a:gd name="T72" fmla="*/ 406 w 588"/>
                <a:gd name="T73" fmla="*/ 1253 h 1258"/>
                <a:gd name="T74" fmla="*/ 429 w 588"/>
                <a:gd name="T75" fmla="*/ 1253 h 1258"/>
                <a:gd name="T76" fmla="*/ 456 w 588"/>
                <a:gd name="T77" fmla="*/ 1253 h 1258"/>
                <a:gd name="T78" fmla="*/ 483 w 588"/>
                <a:gd name="T79" fmla="*/ 1253 h 1258"/>
                <a:gd name="T80" fmla="*/ 513 w 588"/>
                <a:gd name="T81" fmla="*/ 1253 h 1258"/>
                <a:gd name="T82" fmla="*/ 542 w 588"/>
                <a:gd name="T83" fmla="*/ 1253 h 1258"/>
                <a:gd name="T84" fmla="*/ 568 w 588"/>
                <a:gd name="T85" fmla="*/ 1253 h 1258"/>
                <a:gd name="T86" fmla="*/ 572 w 588"/>
                <a:gd name="T87" fmla="*/ 1213 h 1258"/>
                <a:gd name="T88" fmla="*/ 539 w 588"/>
                <a:gd name="T89" fmla="*/ 1031 h 1258"/>
                <a:gd name="T90" fmla="*/ 498 w 588"/>
                <a:gd name="T91" fmla="*/ 796 h 1258"/>
                <a:gd name="T92" fmla="*/ 468 w 588"/>
                <a:gd name="T93" fmla="*/ 608 h 1258"/>
                <a:gd name="T94" fmla="*/ 471 w 588"/>
                <a:gd name="T95" fmla="*/ 563 h 1258"/>
                <a:gd name="T96" fmla="*/ 502 w 588"/>
                <a:gd name="T97" fmla="*/ 565 h 1258"/>
                <a:gd name="T98" fmla="*/ 540 w 588"/>
                <a:gd name="T99" fmla="*/ 566 h 1258"/>
                <a:gd name="T100" fmla="*/ 575 w 588"/>
                <a:gd name="T101" fmla="*/ 567 h 12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1258"/>
                <a:gd name="T155" fmla="*/ 588 w 588"/>
                <a:gd name="T156" fmla="*/ 1258 h 12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1258">
                  <a:moveTo>
                    <a:pt x="588" y="566"/>
                  </a:moveTo>
                  <a:lnTo>
                    <a:pt x="585" y="523"/>
                  </a:lnTo>
                  <a:lnTo>
                    <a:pt x="576" y="458"/>
                  </a:lnTo>
                  <a:lnTo>
                    <a:pt x="568" y="390"/>
                  </a:lnTo>
                  <a:lnTo>
                    <a:pt x="565" y="343"/>
                  </a:lnTo>
                  <a:lnTo>
                    <a:pt x="564" y="323"/>
                  </a:lnTo>
                  <a:lnTo>
                    <a:pt x="559" y="293"/>
                  </a:lnTo>
                  <a:lnTo>
                    <a:pt x="553" y="258"/>
                  </a:lnTo>
                  <a:lnTo>
                    <a:pt x="547" y="220"/>
                  </a:lnTo>
                  <a:lnTo>
                    <a:pt x="539" y="182"/>
                  </a:lnTo>
                  <a:lnTo>
                    <a:pt x="530" y="146"/>
                  </a:lnTo>
                  <a:lnTo>
                    <a:pt x="525" y="116"/>
                  </a:lnTo>
                  <a:lnTo>
                    <a:pt x="519" y="96"/>
                  </a:lnTo>
                  <a:lnTo>
                    <a:pt x="513" y="84"/>
                  </a:lnTo>
                  <a:lnTo>
                    <a:pt x="503" y="69"/>
                  </a:lnTo>
                  <a:lnTo>
                    <a:pt x="489" y="55"/>
                  </a:lnTo>
                  <a:lnTo>
                    <a:pt x="473" y="40"/>
                  </a:lnTo>
                  <a:lnTo>
                    <a:pt x="456" y="27"/>
                  </a:lnTo>
                  <a:lnTo>
                    <a:pt x="440" y="16"/>
                  </a:lnTo>
                  <a:lnTo>
                    <a:pt x="422" y="7"/>
                  </a:lnTo>
                  <a:lnTo>
                    <a:pt x="408" y="1"/>
                  </a:lnTo>
                  <a:lnTo>
                    <a:pt x="407" y="1"/>
                  </a:lnTo>
                  <a:lnTo>
                    <a:pt x="406" y="0"/>
                  </a:lnTo>
                  <a:lnTo>
                    <a:pt x="404" y="0"/>
                  </a:lnTo>
                  <a:lnTo>
                    <a:pt x="403" y="0"/>
                  </a:lnTo>
                  <a:lnTo>
                    <a:pt x="404" y="1"/>
                  </a:lnTo>
                  <a:lnTo>
                    <a:pt x="404" y="2"/>
                  </a:lnTo>
                  <a:lnTo>
                    <a:pt x="274" y="327"/>
                  </a:lnTo>
                  <a:lnTo>
                    <a:pt x="183" y="5"/>
                  </a:lnTo>
                  <a:lnTo>
                    <a:pt x="175" y="7"/>
                  </a:lnTo>
                  <a:lnTo>
                    <a:pt x="168" y="9"/>
                  </a:lnTo>
                  <a:lnTo>
                    <a:pt x="160" y="10"/>
                  </a:lnTo>
                  <a:lnTo>
                    <a:pt x="152" y="12"/>
                  </a:lnTo>
                  <a:lnTo>
                    <a:pt x="140" y="17"/>
                  </a:lnTo>
                  <a:lnTo>
                    <a:pt x="129" y="25"/>
                  </a:lnTo>
                  <a:lnTo>
                    <a:pt x="117" y="35"/>
                  </a:lnTo>
                  <a:lnTo>
                    <a:pt x="107" y="48"/>
                  </a:lnTo>
                  <a:lnTo>
                    <a:pt x="97" y="61"/>
                  </a:lnTo>
                  <a:lnTo>
                    <a:pt x="89" y="74"/>
                  </a:lnTo>
                  <a:lnTo>
                    <a:pt x="82" y="88"/>
                  </a:lnTo>
                  <a:lnTo>
                    <a:pt x="76" y="100"/>
                  </a:lnTo>
                  <a:lnTo>
                    <a:pt x="71" y="114"/>
                  </a:lnTo>
                  <a:lnTo>
                    <a:pt x="67" y="133"/>
                  </a:lnTo>
                  <a:lnTo>
                    <a:pt x="62" y="155"/>
                  </a:lnTo>
                  <a:lnTo>
                    <a:pt x="58" y="179"/>
                  </a:lnTo>
                  <a:lnTo>
                    <a:pt x="52" y="205"/>
                  </a:lnTo>
                  <a:lnTo>
                    <a:pt x="47" y="229"/>
                  </a:lnTo>
                  <a:lnTo>
                    <a:pt x="43" y="252"/>
                  </a:lnTo>
                  <a:lnTo>
                    <a:pt x="38" y="271"/>
                  </a:lnTo>
                  <a:lnTo>
                    <a:pt x="31" y="324"/>
                  </a:lnTo>
                  <a:lnTo>
                    <a:pt x="25" y="399"/>
                  </a:lnTo>
                  <a:lnTo>
                    <a:pt x="21" y="471"/>
                  </a:lnTo>
                  <a:lnTo>
                    <a:pt x="15" y="513"/>
                  </a:lnTo>
                  <a:lnTo>
                    <a:pt x="12" y="533"/>
                  </a:lnTo>
                  <a:lnTo>
                    <a:pt x="9" y="550"/>
                  </a:lnTo>
                  <a:lnTo>
                    <a:pt x="8" y="561"/>
                  </a:lnTo>
                  <a:lnTo>
                    <a:pt x="8" y="566"/>
                  </a:lnTo>
                  <a:lnTo>
                    <a:pt x="137" y="566"/>
                  </a:lnTo>
                  <a:lnTo>
                    <a:pt x="0" y="1258"/>
                  </a:lnTo>
                  <a:lnTo>
                    <a:pt x="186" y="1258"/>
                  </a:lnTo>
                  <a:lnTo>
                    <a:pt x="299" y="753"/>
                  </a:lnTo>
                  <a:lnTo>
                    <a:pt x="301" y="770"/>
                  </a:lnTo>
                  <a:lnTo>
                    <a:pt x="308" y="816"/>
                  </a:lnTo>
                  <a:lnTo>
                    <a:pt x="319" y="883"/>
                  </a:lnTo>
                  <a:lnTo>
                    <a:pt x="330" y="963"/>
                  </a:lnTo>
                  <a:lnTo>
                    <a:pt x="344" y="1048"/>
                  </a:lnTo>
                  <a:lnTo>
                    <a:pt x="358" y="1130"/>
                  </a:lnTo>
                  <a:lnTo>
                    <a:pt x="371" y="1202"/>
                  </a:lnTo>
                  <a:lnTo>
                    <a:pt x="382" y="1253"/>
                  </a:lnTo>
                  <a:lnTo>
                    <a:pt x="389" y="1253"/>
                  </a:lnTo>
                  <a:lnTo>
                    <a:pt x="397" y="1253"/>
                  </a:lnTo>
                  <a:lnTo>
                    <a:pt x="406" y="1253"/>
                  </a:lnTo>
                  <a:lnTo>
                    <a:pt x="417" y="1253"/>
                  </a:lnTo>
                  <a:lnTo>
                    <a:pt x="429" y="1253"/>
                  </a:lnTo>
                  <a:lnTo>
                    <a:pt x="442" y="1253"/>
                  </a:lnTo>
                  <a:lnTo>
                    <a:pt x="456" y="1253"/>
                  </a:lnTo>
                  <a:lnTo>
                    <a:pt x="469" y="1253"/>
                  </a:lnTo>
                  <a:lnTo>
                    <a:pt x="483" y="1253"/>
                  </a:lnTo>
                  <a:lnTo>
                    <a:pt x="498" y="1253"/>
                  </a:lnTo>
                  <a:lnTo>
                    <a:pt x="513" y="1253"/>
                  </a:lnTo>
                  <a:lnTo>
                    <a:pt x="527" y="1253"/>
                  </a:lnTo>
                  <a:lnTo>
                    <a:pt x="542" y="1253"/>
                  </a:lnTo>
                  <a:lnTo>
                    <a:pt x="555" y="1253"/>
                  </a:lnTo>
                  <a:lnTo>
                    <a:pt x="568" y="1253"/>
                  </a:lnTo>
                  <a:lnTo>
                    <a:pt x="580" y="1253"/>
                  </a:lnTo>
                  <a:lnTo>
                    <a:pt x="572" y="1213"/>
                  </a:lnTo>
                  <a:lnTo>
                    <a:pt x="557" y="1135"/>
                  </a:lnTo>
                  <a:lnTo>
                    <a:pt x="539" y="1031"/>
                  </a:lnTo>
                  <a:lnTo>
                    <a:pt x="518" y="914"/>
                  </a:lnTo>
                  <a:lnTo>
                    <a:pt x="498" y="796"/>
                  </a:lnTo>
                  <a:lnTo>
                    <a:pt x="481" y="690"/>
                  </a:lnTo>
                  <a:lnTo>
                    <a:pt x="468" y="608"/>
                  </a:lnTo>
                  <a:lnTo>
                    <a:pt x="463" y="563"/>
                  </a:lnTo>
                  <a:lnTo>
                    <a:pt x="471" y="563"/>
                  </a:lnTo>
                  <a:lnTo>
                    <a:pt x="484" y="564"/>
                  </a:lnTo>
                  <a:lnTo>
                    <a:pt x="502" y="565"/>
                  </a:lnTo>
                  <a:lnTo>
                    <a:pt x="520" y="566"/>
                  </a:lnTo>
                  <a:lnTo>
                    <a:pt x="540" y="566"/>
                  </a:lnTo>
                  <a:lnTo>
                    <a:pt x="559" y="567"/>
                  </a:lnTo>
                  <a:lnTo>
                    <a:pt x="575" y="567"/>
                  </a:lnTo>
                  <a:lnTo>
                    <a:pt x="588" y="566"/>
                  </a:lnTo>
                  <a:close/>
                </a:path>
              </a:pathLst>
            </a:custGeom>
            <a:solidFill>
              <a:srgbClr val="000000">
                <a:alpha val="59999"/>
              </a:srgbClr>
            </a:solidFill>
            <a:ln w="9525">
              <a:solidFill>
                <a:schemeClr val="tx1"/>
              </a:solidFill>
              <a:round/>
              <a:headEnd/>
              <a:tailEnd/>
            </a:ln>
          </p:spPr>
          <p:txBody>
            <a:bodyPr/>
            <a:lstStyle/>
            <a:p>
              <a:endParaRPr lang="tr-TR"/>
            </a:p>
          </p:txBody>
        </p:sp>
        <p:sp>
          <p:nvSpPr>
            <p:cNvPr id="99431" name="Oval 170"/>
            <p:cNvSpPr>
              <a:spLocks noChangeArrowheads="1"/>
            </p:cNvSpPr>
            <p:nvPr/>
          </p:nvSpPr>
          <p:spPr bwMode="auto">
            <a:xfrm>
              <a:off x="1804" y="1646"/>
              <a:ext cx="144" cy="144"/>
            </a:xfrm>
            <a:prstGeom prst="ellipse">
              <a:avLst/>
            </a:prstGeom>
            <a:noFill/>
            <a:ln w="19050">
              <a:solidFill>
                <a:schemeClr val="tx1"/>
              </a:solidFill>
              <a:round/>
              <a:headEnd/>
              <a:tailEnd/>
            </a:ln>
          </p:spPr>
          <p:txBody>
            <a:bodyPr wrap="none" anchor="ctr"/>
            <a:lstStyle/>
            <a:p>
              <a:pPr algn="l">
                <a:lnSpc>
                  <a:spcPct val="100000"/>
                </a:lnSpc>
              </a:pPr>
              <a:endParaRPr lang="tr-TR" sz="1800" b="0">
                <a:solidFill>
                  <a:schemeClr val="tx1"/>
                </a:solidFill>
                <a:effectLst/>
              </a:endParaRPr>
            </a:p>
          </p:txBody>
        </p:sp>
      </p:grpSp>
      <p:sp>
        <p:nvSpPr>
          <p:cNvPr id="99368" name="Line 171"/>
          <p:cNvSpPr>
            <a:spLocks noChangeShapeType="1"/>
          </p:cNvSpPr>
          <p:nvPr/>
        </p:nvSpPr>
        <p:spPr bwMode="auto">
          <a:xfrm flipV="1">
            <a:off x="5536754" y="1441450"/>
            <a:ext cx="646112" cy="201613"/>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369" name="Text Box 172"/>
          <p:cNvSpPr txBox="1">
            <a:spLocks noChangeArrowheads="1"/>
          </p:cNvSpPr>
          <p:nvPr/>
        </p:nvSpPr>
        <p:spPr bwMode="auto">
          <a:xfrm>
            <a:off x="7216329" y="1112838"/>
            <a:ext cx="1008062" cy="349250"/>
          </a:xfrm>
          <a:prstGeom prst="rect">
            <a:avLst/>
          </a:prstGeom>
          <a:no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Yetki Belgeleri, Mesleki Yeterlilik</a:t>
            </a:r>
            <a:endParaRPr lang="en-US" sz="800" b="0">
              <a:solidFill>
                <a:schemeClr val="tx1"/>
              </a:solidFill>
              <a:effectLst/>
            </a:endParaRPr>
          </a:p>
        </p:txBody>
      </p:sp>
      <p:grpSp>
        <p:nvGrpSpPr>
          <p:cNvPr id="20" name="Group 397"/>
          <p:cNvGrpSpPr>
            <a:grpSpLocks/>
          </p:cNvGrpSpPr>
          <p:nvPr/>
        </p:nvGrpSpPr>
        <p:grpSpPr bwMode="auto">
          <a:xfrm>
            <a:off x="4436616" y="2714625"/>
            <a:ext cx="4167188" cy="1196975"/>
            <a:chOff x="2862" y="1990"/>
            <a:chExt cx="2625" cy="754"/>
          </a:xfrm>
        </p:grpSpPr>
        <p:sp>
          <p:nvSpPr>
            <p:cNvPr id="99411" name="Freeform 9"/>
            <p:cNvSpPr>
              <a:spLocks/>
            </p:cNvSpPr>
            <p:nvPr/>
          </p:nvSpPr>
          <p:spPr bwMode="auto">
            <a:xfrm>
              <a:off x="3642" y="2110"/>
              <a:ext cx="685" cy="388"/>
            </a:xfrm>
            <a:custGeom>
              <a:avLst/>
              <a:gdLst>
                <a:gd name="T0" fmla="*/ 84 w 564"/>
                <a:gd name="T1" fmla="*/ 252 h 342"/>
                <a:gd name="T2" fmla="*/ 114 w 564"/>
                <a:gd name="T3" fmla="*/ 300 h 342"/>
                <a:gd name="T4" fmla="*/ 150 w 564"/>
                <a:gd name="T5" fmla="*/ 330 h 342"/>
                <a:gd name="T6" fmla="*/ 198 w 564"/>
                <a:gd name="T7" fmla="*/ 342 h 342"/>
                <a:gd name="T8" fmla="*/ 240 w 564"/>
                <a:gd name="T9" fmla="*/ 330 h 342"/>
                <a:gd name="T10" fmla="*/ 282 w 564"/>
                <a:gd name="T11" fmla="*/ 300 h 342"/>
                <a:gd name="T12" fmla="*/ 324 w 564"/>
                <a:gd name="T13" fmla="*/ 330 h 342"/>
                <a:gd name="T14" fmla="*/ 366 w 564"/>
                <a:gd name="T15" fmla="*/ 342 h 342"/>
                <a:gd name="T16" fmla="*/ 414 w 564"/>
                <a:gd name="T17" fmla="*/ 330 h 342"/>
                <a:gd name="T18" fmla="*/ 450 w 564"/>
                <a:gd name="T19" fmla="*/ 300 h 342"/>
                <a:gd name="T20" fmla="*/ 480 w 564"/>
                <a:gd name="T21" fmla="*/ 252 h 342"/>
                <a:gd name="T22" fmla="*/ 510 w 564"/>
                <a:gd name="T23" fmla="*/ 252 h 342"/>
                <a:gd name="T24" fmla="*/ 540 w 564"/>
                <a:gd name="T25" fmla="*/ 240 h 342"/>
                <a:gd name="T26" fmla="*/ 558 w 564"/>
                <a:gd name="T27" fmla="*/ 210 h 342"/>
                <a:gd name="T28" fmla="*/ 564 w 564"/>
                <a:gd name="T29" fmla="*/ 168 h 342"/>
                <a:gd name="T30" fmla="*/ 558 w 564"/>
                <a:gd name="T31" fmla="*/ 132 h 342"/>
                <a:gd name="T32" fmla="*/ 540 w 564"/>
                <a:gd name="T33" fmla="*/ 102 h 342"/>
                <a:gd name="T34" fmla="*/ 510 w 564"/>
                <a:gd name="T35" fmla="*/ 90 h 342"/>
                <a:gd name="T36" fmla="*/ 480 w 564"/>
                <a:gd name="T37" fmla="*/ 90 h 342"/>
                <a:gd name="T38" fmla="*/ 450 w 564"/>
                <a:gd name="T39" fmla="*/ 42 h 342"/>
                <a:gd name="T40" fmla="*/ 414 w 564"/>
                <a:gd name="T41" fmla="*/ 12 h 342"/>
                <a:gd name="T42" fmla="*/ 366 w 564"/>
                <a:gd name="T43" fmla="*/ 0 h 342"/>
                <a:gd name="T44" fmla="*/ 324 w 564"/>
                <a:gd name="T45" fmla="*/ 12 h 342"/>
                <a:gd name="T46" fmla="*/ 282 w 564"/>
                <a:gd name="T47" fmla="*/ 36 h 342"/>
                <a:gd name="T48" fmla="*/ 240 w 564"/>
                <a:gd name="T49" fmla="*/ 12 h 342"/>
                <a:gd name="T50" fmla="*/ 198 w 564"/>
                <a:gd name="T51" fmla="*/ 0 h 342"/>
                <a:gd name="T52" fmla="*/ 150 w 564"/>
                <a:gd name="T53" fmla="*/ 12 h 342"/>
                <a:gd name="T54" fmla="*/ 114 w 564"/>
                <a:gd name="T55" fmla="*/ 42 h 342"/>
                <a:gd name="T56" fmla="*/ 84 w 564"/>
                <a:gd name="T57" fmla="*/ 90 h 342"/>
                <a:gd name="T58" fmla="*/ 54 w 564"/>
                <a:gd name="T59" fmla="*/ 90 h 342"/>
                <a:gd name="T60" fmla="*/ 24 w 564"/>
                <a:gd name="T61" fmla="*/ 102 h 342"/>
                <a:gd name="T62" fmla="*/ 6 w 564"/>
                <a:gd name="T63" fmla="*/ 132 h 342"/>
                <a:gd name="T64" fmla="*/ 0 w 564"/>
                <a:gd name="T65" fmla="*/ 168 h 342"/>
                <a:gd name="T66" fmla="*/ 6 w 564"/>
                <a:gd name="T67" fmla="*/ 210 h 342"/>
                <a:gd name="T68" fmla="*/ 24 w 564"/>
                <a:gd name="T69" fmla="*/ 240 h 342"/>
                <a:gd name="T70" fmla="*/ 54 w 564"/>
                <a:gd name="T71" fmla="*/ 252 h 342"/>
                <a:gd name="T72" fmla="*/ 84 w 564"/>
                <a:gd name="T73" fmla="*/ 252 h 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4"/>
                <a:gd name="T112" fmla="*/ 0 h 342"/>
                <a:gd name="T113" fmla="*/ 564 w 564"/>
                <a:gd name="T114" fmla="*/ 342 h 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4" h="342">
                  <a:moveTo>
                    <a:pt x="84" y="252"/>
                  </a:moveTo>
                  <a:lnTo>
                    <a:pt x="114" y="300"/>
                  </a:lnTo>
                  <a:lnTo>
                    <a:pt x="150" y="330"/>
                  </a:lnTo>
                  <a:lnTo>
                    <a:pt x="198" y="342"/>
                  </a:lnTo>
                  <a:lnTo>
                    <a:pt x="240" y="330"/>
                  </a:lnTo>
                  <a:lnTo>
                    <a:pt x="282" y="300"/>
                  </a:lnTo>
                  <a:lnTo>
                    <a:pt x="324" y="330"/>
                  </a:lnTo>
                  <a:lnTo>
                    <a:pt x="366" y="342"/>
                  </a:lnTo>
                  <a:lnTo>
                    <a:pt x="414" y="330"/>
                  </a:lnTo>
                  <a:lnTo>
                    <a:pt x="450" y="300"/>
                  </a:lnTo>
                  <a:lnTo>
                    <a:pt x="480" y="252"/>
                  </a:lnTo>
                  <a:lnTo>
                    <a:pt x="510" y="252"/>
                  </a:lnTo>
                  <a:lnTo>
                    <a:pt x="540" y="240"/>
                  </a:lnTo>
                  <a:lnTo>
                    <a:pt x="558" y="210"/>
                  </a:lnTo>
                  <a:lnTo>
                    <a:pt x="564" y="168"/>
                  </a:lnTo>
                  <a:lnTo>
                    <a:pt x="558" y="132"/>
                  </a:lnTo>
                  <a:lnTo>
                    <a:pt x="540" y="102"/>
                  </a:lnTo>
                  <a:lnTo>
                    <a:pt x="510" y="90"/>
                  </a:lnTo>
                  <a:lnTo>
                    <a:pt x="480" y="90"/>
                  </a:lnTo>
                  <a:lnTo>
                    <a:pt x="450" y="42"/>
                  </a:lnTo>
                  <a:lnTo>
                    <a:pt x="414" y="12"/>
                  </a:lnTo>
                  <a:lnTo>
                    <a:pt x="366" y="0"/>
                  </a:lnTo>
                  <a:lnTo>
                    <a:pt x="324" y="12"/>
                  </a:lnTo>
                  <a:lnTo>
                    <a:pt x="282" y="36"/>
                  </a:lnTo>
                  <a:lnTo>
                    <a:pt x="240" y="12"/>
                  </a:lnTo>
                  <a:lnTo>
                    <a:pt x="198" y="0"/>
                  </a:lnTo>
                  <a:lnTo>
                    <a:pt x="150" y="12"/>
                  </a:lnTo>
                  <a:lnTo>
                    <a:pt x="114" y="42"/>
                  </a:lnTo>
                  <a:lnTo>
                    <a:pt x="84" y="90"/>
                  </a:lnTo>
                  <a:lnTo>
                    <a:pt x="54" y="90"/>
                  </a:lnTo>
                  <a:lnTo>
                    <a:pt x="24" y="102"/>
                  </a:lnTo>
                  <a:lnTo>
                    <a:pt x="6" y="132"/>
                  </a:lnTo>
                  <a:lnTo>
                    <a:pt x="0" y="168"/>
                  </a:lnTo>
                  <a:lnTo>
                    <a:pt x="6" y="210"/>
                  </a:lnTo>
                  <a:lnTo>
                    <a:pt x="24" y="240"/>
                  </a:lnTo>
                  <a:lnTo>
                    <a:pt x="54" y="252"/>
                  </a:lnTo>
                  <a:lnTo>
                    <a:pt x="84" y="252"/>
                  </a:lnTo>
                  <a:close/>
                </a:path>
              </a:pathLst>
            </a:custGeom>
            <a:solidFill>
              <a:srgbClr val="FFFFFF">
                <a:alpha val="59999"/>
              </a:srgbClr>
            </a:solidFill>
            <a:ln w="9525">
              <a:solidFill>
                <a:schemeClr val="tx1"/>
              </a:solidFill>
              <a:prstDash val="solid"/>
              <a:round/>
              <a:headEnd/>
              <a:tailEnd/>
            </a:ln>
          </p:spPr>
          <p:txBody>
            <a:bodyPr/>
            <a:lstStyle/>
            <a:p>
              <a:endParaRPr lang="tr-TR"/>
            </a:p>
          </p:txBody>
        </p:sp>
        <p:sp>
          <p:nvSpPr>
            <p:cNvPr id="99412" name="Rectangle 10"/>
            <p:cNvSpPr>
              <a:spLocks noChangeArrowheads="1"/>
            </p:cNvSpPr>
            <p:nvPr/>
          </p:nvSpPr>
          <p:spPr bwMode="auto">
            <a:xfrm>
              <a:off x="3687" y="2246"/>
              <a:ext cx="606" cy="86"/>
            </a:xfrm>
            <a:prstGeom prst="rect">
              <a:avLst/>
            </a:prstGeom>
            <a:solidFill>
              <a:schemeClr val="bg1">
                <a:alpha val="59999"/>
              </a:schemeClr>
            </a:solidFill>
            <a:ln w="9525">
              <a:noFill/>
              <a:miter lim="800000"/>
              <a:headEnd/>
              <a:tailEnd/>
            </a:ln>
          </p:spPr>
          <p:txBody>
            <a:bodyPr lIns="0" tIns="0" rIns="0" bIns="0">
              <a:spAutoFit/>
            </a:bodyPr>
            <a:lstStyle/>
            <a:p>
              <a:pPr algn="l">
                <a:lnSpc>
                  <a:spcPct val="100000"/>
                </a:lnSpc>
              </a:pPr>
              <a:r>
                <a:rPr lang="tr-TR" sz="900" b="0">
                  <a:solidFill>
                    <a:schemeClr val="tx1"/>
                  </a:solidFill>
                  <a:effectLst/>
                </a:rPr>
                <a:t>GSM Operatörü</a:t>
              </a:r>
            </a:p>
          </p:txBody>
        </p:sp>
        <p:graphicFrame>
          <p:nvGraphicFramePr>
            <p:cNvPr id="99336" name="Object 8"/>
            <p:cNvGraphicFramePr>
              <a:graphicFrameLocks noChangeAspect="1"/>
            </p:cNvGraphicFramePr>
            <p:nvPr/>
          </p:nvGraphicFramePr>
          <p:xfrm>
            <a:off x="4475" y="2145"/>
            <a:ext cx="164" cy="599"/>
          </p:xfrm>
          <a:graphic>
            <a:graphicData uri="http://schemas.openxmlformats.org/presentationml/2006/ole">
              <p:oleObj spid="_x0000_s1028" name="Visio" r:id="rId11" imgW="572572" imgH="2103390" progId="">
                <p:embed/>
              </p:oleObj>
            </a:graphicData>
          </a:graphic>
        </p:graphicFrame>
        <p:pic>
          <p:nvPicPr>
            <p:cNvPr id="99413" name="Picture 13" descr="ipaq_3800"/>
            <p:cNvPicPr preferRelativeResize="0">
              <a:picLocks noChangeAspect="1" noChangeArrowheads="1"/>
            </p:cNvPicPr>
            <p:nvPr/>
          </p:nvPicPr>
          <p:blipFill>
            <a:blip r:embed="rId12" cstate="print"/>
            <a:srcRect/>
            <a:stretch>
              <a:fillRect/>
            </a:stretch>
          </p:blipFill>
          <p:spPr bwMode="auto">
            <a:xfrm>
              <a:off x="5171" y="2228"/>
              <a:ext cx="316" cy="293"/>
            </a:xfrm>
            <a:prstGeom prst="rect">
              <a:avLst/>
            </a:prstGeom>
            <a:noFill/>
            <a:ln w="9525">
              <a:solidFill>
                <a:schemeClr val="tx1"/>
              </a:solidFill>
              <a:miter lim="800000"/>
              <a:headEnd/>
              <a:tailEnd/>
            </a:ln>
          </p:spPr>
        </p:pic>
        <p:sp>
          <p:nvSpPr>
            <p:cNvPr id="99414" name="Line 123"/>
            <p:cNvSpPr>
              <a:spLocks noChangeShapeType="1"/>
            </p:cNvSpPr>
            <p:nvPr/>
          </p:nvSpPr>
          <p:spPr bwMode="auto">
            <a:xfrm flipV="1">
              <a:off x="2862" y="2331"/>
              <a:ext cx="782" cy="169"/>
            </a:xfrm>
            <a:prstGeom prst="line">
              <a:avLst/>
            </a:prstGeom>
            <a:noFill/>
            <a:ln w="12700">
              <a:solidFill>
                <a:schemeClr val="tx1"/>
              </a:solidFill>
              <a:round/>
              <a:headEnd type="arrow" w="sm" len="sm"/>
              <a:tailEnd type="arrow" w="sm" len="sm"/>
            </a:ln>
          </p:spPr>
          <p:txBody>
            <a:bodyPr wrap="none" anchor="ctr"/>
            <a:lstStyle/>
            <a:p>
              <a:endParaRPr lang="tr-TR"/>
            </a:p>
          </p:txBody>
        </p:sp>
        <p:grpSp>
          <p:nvGrpSpPr>
            <p:cNvPr id="21" name="Group 124"/>
            <p:cNvGrpSpPr>
              <a:grpSpLocks/>
            </p:cNvGrpSpPr>
            <p:nvPr/>
          </p:nvGrpSpPr>
          <p:grpSpPr bwMode="auto">
            <a:xfrm>
              <a:off x="4665" y="2196"/>
              <a:ext cx="422" cy="355"/>
              <a:chOff x="1115" y="967"/>
              <a:chExt cx="608" cy="489"/>
            </a:xfrm>
          </p:grpSpPr>
          <p:grpSp>
            <p:nvGrpSpPr>
              <p:cNvPr id="22" name="Group 125"/>
              <p:cNvGrpSpPr>
                <a:grpSpLocks/>
              </p:cNvGrpSpPr>
              <p:nvPr/>
            </p:nvGrpSpPr>
            <p:grpSpPr bwMode="auto">
              <a:xfrm>
                <a:off x="1428" y="967"/>
                <a:ext cx="295" cy="489"/>
                <a:chOff x="1428" y="967"/>
                <a:chExt cx="295" cy="489"/>
              </a:xfrm>
            </p:grpSpPr>
            <p:sp>
              <p:nvSpPr>
                <p:cNvPr id="99427" name="Arc 126"/>
                <p:cNvSpPr>
                  <a:spLocks/>
                </p:cNvSpPr>
                <p:nvPr/>
              </p:nvSpPr>
              <p:spPr bwMode="auto">
                <a:xfrm>
                  <a:off x="1542" y="967"/>
                  <a:ext cx="181" cy="489"/>
                </a:xfrm>
                <a:custGeom>
                  <a:avLst/>
                  <a:gdLst>
                    <a:gd name="T0" fmla="*/ 36 w 21600"/>
                    <a:gd name="T1" fmla="*/ 0 h 42013"/>
                    <a:gd name="T2" fmla="*/ 48 w 21600"/>
                    <a:gd name="T3" fmla="*/ 489 h 42013"/>
                    <a:gd name="T4" fmla="*/ 0 w 21600"/>
                    <a:gd name="T5" fmla="*/ 246 h 42013"/>
                    <a:gd name="T6" fmla="*/ 0 60000 65536"/>
                    <a:gd name="T7" fmla="*/ 0 60000 65536"/>
                    <a:gd name="T8" fmla="*/ 0 60000 65536"/>
                    <a:gd name="T9" fmla="*/ 0 w 21600"/>
                    <a:gd name="T10" fmla="*/ 0 h 42013"/>
                    <a:gd name="T11" fmla="*/ 21600 w 21600"/>
                    <a:gd name="T12" fmla="*/ 42013 h 42013"/>
                  </a:gdLst>
                  <a:ahLst/>
                  <a:cxnLst>
                    <a:cxn ang="T6">
                      <a:pos x="T0" y="T1"/>
                    </a:cxn>
                    <a:cxn ang="T7">
                      <a:pos x="T2" y="T3"/>
                    </a:cxn>
                    <a:cxn ang="T8">
                      <a:pos x="T4" y="T5"/>
                    </a:cxn>
                  </a:cxnLst>
                  <a:rect l="T9" t="T10" r="T11" b="T12"/>
                  <a:pathLst>
                    <a:path w="21600" h="42013" fill="none" extrusionOk="0">
                      <a:moveTo>
                        <a:pt x="4253" y="0"/>
                      </a:moveTo>
                      <a:cubicBezTo>
                        <a:pt x="14341" y="2026"/>
                        <a:pt x="21600" y="10887"/>
                        <a:pt x="21600" y="21177"/>
                      </a:cubicBezTo>
                      <a:cubicBezTo>
                        <a:pt x="21600" y="30913"/>
                        <a:pt x="15086" y="39445"/>
                        <a:pt x="5694" y="42012"/>
                      </a:cubicBezTo>
                    </a:path>
                    <a:path w="21600" h="42013" stroke="0" extrusionOk="0">
                      <a:moveTo>
                        <a:pt x="4253" y="0"/>
                      </a:moveTo>
                      <a:cubicBezTo>
                        <a:pt x="14341" y="2026"/>
                        <a:pt x="21600" y="10887"/>
                        <a:pt x="21600" y="21177"/>
                      </a:cubicBezTo>
                      <a:cubicBezTo>
                        <a:pt x="21600" y="30913"/>
                        <a:pt x="15086" y="39445"/>
                        <a:pt x="5694" y="42012"/>
                      </a:cubicBezTo>
                      <a:lnTo>
                        <a:pt x="0" y="21177"/>
                      </a:lnTo>
                      <a:close/>
                    </a:path>
                  </a:pathLst>
                </a:custGeom>
                <a:noFill/>
                <a:ln w="6350">
                  <a:solidFill>
                    <a:schemeClr val="tx1"/>
                  </a:solidFill>
                  <a:round/>
                  <a:headEnd type="arrow" w="sm" len="sm"/>
                  <a:tailEnd type="arrow" w="sm" len="sm"/>
                </a:ln>
              </p:spPr>
              <p:txBody>
                <a:bodyPr/>
                <a:lstStyle/>
                <a:p>
                  <a:endParaRPr lang="tr-TR"/>
                </a:p>
              </p:txBody>
            </p:sp>
            <p:sp>
              <p:nvSpPr>
                <p:cNvPr id="99428" name="Arc 127"/>
                <p:cNvSpPr>
                  <a:spLocks/>
                </p:cNvSpPr>
                <p:nvPr/>
              </p:nvSpPr>
              <p:spPr bwMode="auto">
                <a:xfrm>
                  <a:off x="1490" y="998"/>
                  <a:ext cx="156" cy="420"/>
                </a:xfrm>
                <a:custGeom>
                  <a:avLst/>
                  <a:gdLst>
                    <a:gd name="T0" fmla="*/ 31 w 21600"/>
                    <a:gd name="T1" fmla="*/ 0 h 42002"/>
                    <a:gd name="T2" fmla="*/ 41 w 21600"/>
                    <a:gd name="T3" fmla="*/ 420 h 42002"/>
                    <a:gd name="T4" fmla="*/ 0 w 21600"/>
                    <a:gd name="T5" fmla="*/ 212 h 42002"/>
                    <a:gd name="T6" fmla="*/ 0 60000 65536"/>
                    <a:gd name="T7" fmla="*/ 0 60000 65536"/>
                    <a:gd name="T8" fmla="*/ 0 60000 65536"/>
                    <a:gd name="T9" fmla="*/ 0 w 21600"/>
                    <a:gd name="T10" fmla="*/ 0 h 42002"/>
                    <a:gd name="T11" fmla="*/ 21600 w 21600"/>
                    <a:gd name="T12" fmla="*/ 42002 h 42002"/>
                  </a:gdLst>
                  <a:ahLst/>
                  <a:cxnLst>
                    <a:cxn ang="T6">
                      <a:pos x="T0" y="T1"/>
                    </a:cxn>
                    <a:cxn ang="T7">
                      <a:pos x="T2" y="T3"/>
                    </a:cxn>
                    <a:cxn ang="T8">
                      <a:pos x="T4" y="T5"/>
                    </a:cxn>
                  </a:cxnLst>
                  <a:rect l="T9" t="T10" r="T11" b="T12"/>
                  <a:pathLst>
                    <a:path w="21600" h="42002" fill="none" extrusionOk="0">
                      <a:moveTo>
                        <a:pt x="4248" y="-1"/>
                      </a:moveTo>
                      <a:cubicBezTo>
                        <a:pt x="14338" y="2023"/>
                        <a:pt x="21600" y="10886"/>
                        <a:pt x="21600" y="21178"/>
                      </a:cubicBezTo>
                      <a:cubicBezTo>
                        <a:pt x="21600" y="30897"/>
                        <a:pt x="15108" y="39419"/>
                        <a:pt x="5738" y="42001"/>
                      </a:cubicBezTo>
                    </a:path>
                    <a:path w="21600" h="42002" stroke="0" extrusionOk="0">
                      <a:moveTo>
                        <a:pt x="4248" y="-1"/>
                      </a:moveTo>
                      <a:cubicBezTo>
                        <a:pt x="14338" y="2023"/>
                        <a:pt x="21600" y="10886"/>
                        <a:pt x="21600" y="21178"/>
                      </a:cubicBezTo>
                      <a:cubicBezTo>
                        <a:pt x="21600" y="30897"/>
                        <a:pt x="15108" y="39419"/>
                        <a:pt x="5738" y="42001"/>
                      </a:cubicBezTo>
                      <a:lnTo>
                        <a:pt x="0" y="21178"/>
                      </a:lnTo>
                      <a:close/>
                    </a:path>
                  </a:pathLst>
                </a:custGeom>
                <a:noFill/>
                <a:ln w="6350">
                  <a:solidFill>
                    <a:schemeClr val="tx1"/>
                  </a:solidFill>
                  <a:round/>
                  <a:headEnd type="arrow" w="sm" len="sm"/>
                  <a:tailEnd type="arrow" w="sm" len="sm"/>
                </a:ln>
              </p:spPr>
              <p:txBody>
                <a:bodyPr/>
                <a:lstStyle/>
                <a:p>
                  <a:endParaRPr lang="tr-TR"/>
                </a:p>
              </p:txBody>
            </p:sp>
            <p:sp>
              <p:nvSpPr>
                <p:cNvPr id="99429" name="Arc 128"/>
                <p:cNvSpPr>
                  <a:spLocks/>
                </p:cNvSpPr>
                <p:nvPr/>
              </p:nvSpPr>
              <p:spPr bwMode="auto">
                <a:xfrm>
                  <a:off x="1428" y="1035"/>
                  <a:ext cx="146" cy="354"/>
                </a:xfrm>
                <a:custGeom>
                  <a:avLst/>
                  <a:gdLst>
                    <a:gd name="T0" fmla="*/ 28 w 21600"/>
                    <a:gd name="T1" fmla="*/ 0 h 42068"/>
                    <a:gd name="T2" fmla="*/ 38 w 21600"/>
                    <a:gd name="T3" fmla="*/ 354 h 42068"/>
                    <a:gd name="T4" fmla="*/ 0 w 21600"/>
                    <a:gd name="T5" fmla="*/ 178 h 42068"/>
                    <a:gd name="T6" fmla="*/ 0 60000 65536"/>
                    <a:gd name="T7" fmla="*/ 0 60000 65536"/>
                    <a:gd name="T8" fmla="*/ 0 60000 65536"/>
                    <a:gd name="T9" fmla="*/ 0 w 21600"/>
                    <a:gd name="T10" fmla="*/ 0 h 42068"/>
                    <a:gd name="T11" fmla="*/ 21600 w 21600"/>
                    <a:gd name="T12" fmla="*/ 42068 h 42068"/>
                  </a:gdLst>
                  <a:ahLst/>
                  <a:cxnLst>
                    <a:cxn ang="T6">
                      <a:pos x="T0" y="T1"/>
                    </a:cxn>
                    <a:cxn ang="T7">
                      <a:pos x="T2" y="T3"/>
                    </a:cxn>
                    <a:cxn ang="T8">
                      <a:pos x="T4" y="T5"/>
                    </a:cxn>
                  </a:cxnLst>
                  <a:rect l="T9" t="T10" r="T11" b="T12"/>
                  <a:pathLst>
                    <a:path w="21600" h="42068" fill="none" extrusionOk="0">
                      <a:moveTo>
                        <a:pt x="4103" y="0"/>
                      </a:moveTo>
                      <a:cubicBezTo>
                        <a:pt x="14262" y="1966"/>
                        <a:pt x="21600" y="10860"/>
                        <a:pt x="21600" y="21207"/>
                      </a:cubicBezTo>
                      <a:cubicBezTo>
                        <a:pt x="21600" y="30978"/>
                        <a:pt x="15039" y="39533"/>
                        <a:pt x="5601" y="42067"/>
                      </a:cubicBezTo>
                    </a:path>
                    <a:path w="21600" h="42068" stroke="0" extrusionOk="0">
                      <a:moveTo>
                        <a:pt x="4103" y="0"/>
                      </a:moveTo>
                      <a:cubicBezTo>
                        <a:pt x="14262" y="1966"/>
                        <a:pt x="21600" y="10860"/>
                        <a:pt x="21600" y="21207"/>
                      </a:cubicBezTo>
                      <a:cubicBezTo>
                        <a:pt x="21600" y="30978"/>
                        <a:pt x="15039" y="39533"/>
                        <a:pt x="5601" y="42067"/>
                      </a:cubicBezTo>
                      <a:lnTo>
                        <a:pt x="0" y="21207"/>
                      </a:lnTo>
                      <a:close/>
                    </a:path>
                  </a:pathLst>
                </a:custGeom>
                <a:noFill/>
                <a:ln w="6350">
                  <a:solidFill>
                    <a:schemeClr val="tx1"/>
                  </a:solidFill>
                  <a:round/>
                  <a:headEnd type="arrow" w="sm" len="sm"/>
                  <a:tailEnd type="arrow" w="sm" len="sm"/>
                </a:ln>
              </p:spPr>
              <p:txBody>
                <a:bodyPr/>
                <a:lstStyle/>
                <a:p>
                  <a:endParaRPr lang="tr-TR"/>
                </a:p>
              </p:txBody>
            </p:sp>
          </p:grpSp>
          <p:grpSp>
            <p:nvGrpSpPr>
              <p:cNvPr id="23" name="Group 129"/>
              <p:cNvGrpSpPr>
                <a:grpSpLocks/>
              </p:cNvGrpSpPr>
              <p:nvPr/>
            </p:nvGrpSpPr>
            <p:grpSpPr bwMode="auto">
              <a:xfrm>
                <a:off x="1259" y="1060"/>
                <a:ext cx="249" cy="323"/>
                <a:chOff x="1259" y="1060"/>
                <a:chExt cx="249" cy="323"/>
              </a:xfrm>
            </p:grpSpPr>
            <p:sp>
              <p:nvSpPr>
                <p:cNvPr id="99424" name="Arc 130"/>
                <p:cNvSpPr>
                  <a:spLocks/>
                </p:cNvSpPr>
                <p:nvPr/>
              </p:nvSpPr>
              <p:spPr bwMode="auto">
                <a:xfrm>
                  <a:off x="1355" y="1060"/>
                  <a:ext cx="153" cy="323"/>
                </a:xfrm>
                <a:custGeom>
                  <a:avLst/>
                  <a:gdLst>
                    <a:gd name="T0" fmla="*/ 29 w 21600"/>
                    <a:gd name="T1" fmla="*/ 0 h 42075"/>
                    <a:gd name="T2" fmla="*/ 40 w 21600"/>
                    <a:gd name="T3" fmla="*/ 323 h 42075"/>
                    <a:gd name="T4" fmla="*/ 0 w 21600"/>
                    <a:gd name="T5" fmla="*/ 163 h 42075"/>
                    <a:gd name="T6" fmla="*/ 0 60000 65536"/>
                    <a:gd name="T7" fmla="*/ 0 60000 65536"/>
                    <a:gd name="T8" fmla="*/ 0 60000 65536"/>
                    <a:gd name="T9" fmla="*/ 0 w 21600"/>
                    <a:gd name="T10" fmla="*/ 0 h 42075"/>
                    <a:gd name="T11" fmla="*/ 21600 w 21600"/>
                    <a:gd name="T12" fmla="*/ 42075 h 42075"/>
                  </a:gdLst>
                  <a:ahLst/>
                  <a:cxnLst>
                    <a:cxn ang="T6">
                      <a:pos x="T0" y="T1"/>
                    </a:cxn>
                    <a:cxn ang="T7">
                      <a:pos x="T2" y="T3"/>
                    </a:cxn>
                    <a:cxn ang="T8">
                      <a:pos x="T4" y="T5"/>
                    </a:cxn>
                  </a:cxnLst>
                  <a:rect l="T9" t="T10" r="T11" b="T12"/>
                  <a:pathLst>
                    <a:path w="21600" h="42075" fill="none" extrusionOk="0">
                      <a:moveTo>
                        <a:pt x="4059" y="-1"/>
                      </a:moveTo>
                      <a:cubicBezTo>
                        <a:pt x="14238" y="1947"/>
                        <a:pt x="21600" y="10850"/>
                        <a:pt x="21600" y="21215"/>
                      </a:cubicBezTo>
                      <a:cubicBezTo>
                        <a:pt x="21600" y="30985"/>
                        <a:pt x="15041" y="39539"/>
                        <a:pt x="5605" y="42074"/>
                      </a:cubicBezTo>
                    </a:path>
                    <a:path w="21600" h="42075" stroke="0" extrusionOk="0">
                      <a:moveTo>
                        <a:pt x="4059" y="-1"/>
                      </a:moveTo>
                      <a:cubicBezTo>
                        <a:pt x="14238" y="1947"/>
                        <a:pt x="21600" y="10850"/>
                        <a:pt x="21600" y="21215"/>
                      </a:cubicBezTo>
                      <a:cubicBezTo>
                        <a:pt x="21600" y="30985"/>
                        <a:pt x="15041" y="39539"/>
                        <a:pt x="5605" y="42074"/>
                      </a:cubicBezTo>
                      <a:lnTo>
                        <a:pt x="0" y="21215"/>
                      </a:lnTo>
                      <a:close/>
                    </a:path>
                  </a:pathLst>
                </a:custGeom>
                <a:noFill/>
                <a:ln w="6350">
                  <a:solidFill>
                    <a:schemeClr val="tx1"/>
                  </a:solidFill>
                  <a:round/>
                  <a:headEnd type="arrow" w="sm" len="sm"/>
                  <a:tailEnd type="arrow" w="sm" len="sm"/>
                </a:ln>
              </p:spPr>
              <p:txBody>
                <a:bodyPr/>
                <a:lstStyle/>
                <a:p>
                  <a:endParaRPr lang="tr-TR"/>
                </a:p>
              </p:txBody>
            </p:sp>
            <p:sp>
              <p:nvSpPr>
                <p:cNvPr id="99425" name="Arc 131"/>
                <p:cNvSpPr>
                  <a:spLocks/>
                </p:cNvSpPr>
                <p:nvPr/>
              </p:nvSpPr>
              <p:spPr bwMode="auto">
                <a:xfrm>
                  <a:off x="1311" y="1081"/>
                  <a:ext cx="132" cy="279"/>
                </a:xfrm>
                <a:custGeom>
                  <a:avLst/>
                  <a:gdLst>
                    <a:gd name="T0" fmla="*/ 25 w 21600"/>
                    <a:gd name="T1" fmla="*/ 0 h 42107"/>
                    <a:gd name="T2" fmla="*/ 34 w 21600"/>
                    <a:gd name="T3" fmla="*/ 279 h 42107"/>
                    <a:gd name="T4" fmla="*/ 0 w 21600"/>
                    <a:gd name="T5" fmla="*/ 141 h 42107"/>
                    <a:gd name="T6" fmla="*/ 0 60000 65536"/>
                    <a:gd name="T7" fmla="*/ 0 60000 65536"/>
                    <a:gd name="T8" fmla="*/ 0 60000 65536"/>
                    <a:gd name="T9" fmla="*/ 0 w 21600"/>
                    <a:gd name="T10" fmla="*/ 0 h 42107"/>
                    <a:gd name="T11" fmla="*/ 21600 w 21600"/>
                    <a:gd name="T12" fmla="*/ 42107 h 42107"/>
                  </a:gdLst>
                  <a:ahLst/>
                  <a:cxnLst>
                    <a:cxn ang="T6">
                      <a:pos x="T0" y="T1"/>
                    </a:cxn>
                    <a:cxn ang="T7">
                      <a:pos x="T2" y="T3"/>
                    </a:cxn>
                    <a:cxn ang="T8">
                      <a:pos x="T4" y="T5"/>
                    </a:cxn>
                  </a:cxnLst>
                  <a:rect l="T9" t="T10" r="T11" b="T12"/>
                  <a:pathLst>
                    <a:path w="21600" h="42107" fill="none" extrusionOk="0">
                      <a:moveTo>
                        <a:pt x="4046" y="0"/>
                      </a:moveTo>
                      <a:cubicBezTo>
                        <a:pt x="14232" y="1943"/>
                        <a:pt x="21600" y="10849"/>
                        <a:pt x="21600" y="21218"/>
                      </a:cubicBezTo>
                      <a:cubicBezTo>
                        <a:pt x="21600" y="31030"/>
                        <a:pt x="14985" y="39610"/>
                        <a:pt x="5496" y="42107"/>
                      </a:cubicBezTo>
                    </a:path>
                    <a:path w="21600" h="42107" stroke="0" extrusionOk="0">
                      <a:moveTo>
                        <a:pt x="4046" y="0"/>
                      </a:moveTo>
                      <a:cubicBezTo>
                        <a:pt x="14232" y="1943"/>
                        <a:pt x="21600" y="10849"/>
                        <a:pt x="21600" y="21218"/>
                      </a:cubicBezTo>
                      <a:cubicBezTo>
                        <a:pt x="21600" y="31030"/>
                        <a:pt x="14985" y="39610"/>
                        <a:pt x="5496" y="42107"/>
                      </a:cubicBezTo>
                      <a:lnTo>
                        <a:pt x="0" y="21218"/>
                      </a:lnTo>
                      <a:close/>
                    </a:path>
                  </a:pathLst>
                </a:custGeom>
                <a:noFill/>
                <a:ln w="6350">
                  <a:solidFill>
                    <a:schemeClr val="tx1"/>
                  </a:solidFill>
                  <a:round/>
                  <a:headEnd type="arrow" w="sm" len="sm"/>
                  <a:tailEnd type="arrow" w="sm" len="sm"/>
                </a:ln>
              </p:spPr>
              <p:txBody>
                <a:bodyPr/>
                <a:lstStyle/>
                <a:p>
                  <a:endParaRPr lang="tr-TR"/>
                </a:p>
              </p:txBody>
            </p:sp>
            <p:sp>
              <p:nvSpPr>
                <p:cNvPr id="99426" name="Arc 132"/>
                <p:cNvSpPr>
                  <a:spLocks/>
                </p:cNvSpPr>
                <p:nvPr/>
              </p:nvSpPr>
              <p:spPr bwMode="auto">
                <a:xfrm>
                  <a:off x="1259" y="1106"/>
                  <a:ext cx="123" cy="235"/>
                </a:xfrm>
                <a:custGeom>
                  <a:avLst/>
                  <a:gdLst>
                    <a:gd name="T0" fmla="*/ 24 w 21600"/>
                    <a:gd name="T1" fmla="*/ 0 h 42058"/>
                    <a:gd name="T2" fmla="*/ 32 w 21600"/>
                    <a:gd name="T3" fmla="*/ 235 h 42058"/>
                    <a:gd name="T4" fmla="*/ 0 w 21600"/>
                    <a:gd name="T5" fmla="*/ 118 h 42058"/>
                    <a:gd name="T6" fmla="*/ 0 60000 65536"/>
                    <a:gd name="T7" fmla="*/ 0 60000 65536"/>
                    <a:gd name="T8" fmla="*/ 0 60000 65536"/>
                    <a:gd name="T9" fmla="*/ 0 w 21600"/>
                    <a:gd name="T10" fmla="*/ 0 h 42058"/>
                    <a:gd name="T11" fmla="*/ 21600 w 21600"/>
                    <a:gd name="T12" fmla="*/ 42058 h 42058"/>
                  </a:gdLst>
                  <a:ahLst/>
                  <a:cxnLst>
                    <a:cxn ang="T6">
                      <a:pos x="T0" y="T1"/>
                    </a:cxn>
                    <a:cxn ang="T7">
                      <a:pos x="T2" y="T3"/>
                    </a:cxn>
                    <a:cxn ang="T8">
                      <a:pos x="T4" y="T5"/>
                    </a:cxn>
                  </a:cxnLst>
                  <a:rect l="T9" t="T10" r="T11" b="T12"/>
                  <a:pathLst>
                    <a:path w="21600" h="42058" fill="none" extrusionOk="0">
                      <a:moveTo>
                        <a:pt x="4136" y="-1"/>
                      </a:moveTo>
                      <a:cubicBezTo>
                        <a:pt x="14279" y="1978"/>
                        <a:pt x="21600" y="10865"/>
                        <a:pt x="21600" y="21200"/>
                      </a:cubicBezTo>
                      <a:cubicBezTo>
                        <a:pt x="21600" y="30967"/>
                        <a:pt x="15044" y="39520"/>
                        <a:pt x="5612" y="42058"/>
                      </a:cubicBezTo>
                    </a:path>
                    <a:path w="21600" h="42058" stroke="0" extrusionOk="0">
                      <a:moveTo>
                        <a:pt x="4136" y="-1"/>
                      </a:moveTo>
                      <a:cubicBezTo>
                        <a:pt x="14279" y="1978"/>
                        <a:pt x="21600" y="10865"/>
                        <a:pt x="21600" y="21200"/>
                      </a:cubicBezTo>
                      <a:cubicBezTo>
                        <a:pt x="21600" y="30967"/>
                        <a:pt x="15044" y="39520"/>
                        <a:pt x="5612" y="42058"/>
                      </a:cubicBezTo>
                      <a:lnTo>
                        <a:pt x="0" y="21200"/>
                      </a:lnTo>
                      <a:close/>
                    </a:path>
                  </a:pathLst>
                </a:custGeom>
                <a:noFill/>
                <a:ln w="6350">
                  <a:solidFill>
                    <a:schemeClr val="tx1"/>
                  </a:solidFill>
                  <a:round/>
                  <a:headEnd type="arrow" w="sm" len="sm"/>
                  <a:tailEnd type="arrow" w="sm" len="sm"/>
                </a:ln>
              </p:spPr>
              <p:txBody>
                <a:bodyPr/>
                <a:lstStyle/>
                <a:p>
                  <a:endParaRPr lang="tr-TR"/>
                </a:p>
              </p:txBody>
            </p:sp>
          </p:grpSp>
          <p:sp>
            <p:nvSpPr>
              <p:cNvPr id="99420" name="Arc 133"/>
              <p:cNvSpPr>
                <a:spLocks/>
              </p:cNvSpPr>
              <p:nvPr/>
            </p:nvSpPr>
            <p:spPr bwMode="auto">
              <a:xfrm>
                <a:off x="1215" y="1126"/>
                <a:ext cx="111" cy="202"/>
              </a:xfrm>
              <a:custGeom>
                <a:avLst/>
                <a:gdLst>
                  <a:gd name="T0" fmla="*/ 22 w 21600"/>
                  <a:gd name="T1" fmla="*/ 0 h 42050"/>
                  <a:gd name="T2" fmla="*/ 29 w 21600"/>
                  <a:gd name="T3" fmla="*/ 202 h 42050"/>
                  <a:gd name="T4" fmla="*/ 0 w 21600"/>
                  <a:gd name="T5" fmla="*/ 102 h 42050"/>
                  <a:gd name="T6" fmla="*/ 0 60000 65536"/>
                  <a:gd name="T7" fmla="*/ 0 60000 65536"/>
                  <a:gd name="T8" fmla="*/ 0 60000 65536"/>
                  <a:gd name="T9" fmla="*/ 0 w 21600"/>
                  <a:gd name="T10" fmla="*/ 0 h 42050"/>
                  <a:gd name="T11" fmla="*/ 21600 w 21600"/>
                  <a:gd name="T12" fmla="*/ 42050 h 42050"/>
                </a:gdLst>
                <a:ahLst/>
                <a:cxnLst>
                  <a:cxn ang="T6">
                    <a:pos x="T0" y="T1"/>
                  </a:cxn>
                  <a:cxn ang="T7">
                    <a:pos x="T2" y="T3"/>
                  </a:cxn>
                  <a:cxn ang="T8">
                    <a:pos x="T4" y="T5"/>
                  </a:cxn>
                </a:cxnLst>
                <a:rect l="T9" t="T10" r="T11" b="T12"/>
                <a:pathLst>
                  <a:path w="21600" h="42050" fill="none" extrusionOk="0">
                    <a:moveTo>
                      <a:pt x="4218" y="-1"/>
                    </a:moveTo>
                    <a:cubicBezTo>
                      <a:pt x="14322" y="2011"/>
                      <a:pt x="21600" y="10880"/>
                      <a:pt x="21600" y="21184"/>
                    </a:cubicBezTo>
                    <a:cubicBezTo>
                      <a:pt x="21600" y="30963"/>
                      <a:pt x="15029" y="39522"/>
                      <a:pt x="5583" y="42050"/>
                    </a:cubicBezTo>
                  </a:path>
                  <a:path w="21600" h="42050" stroke="0" extrusionOk="0">
                    <a:moveTo>
                      <a:pt x="4218" y="-1"/>
                    </a:moveTo>
                    <a:cubicBezTo>
                      <a:pt x="14322" y="2011"/>
                      <a:pt x="21600" y="10880"/>
                      <a:pt x="21600" y="21184"/>
                    </a:cubicBezTo>
                    <a:cubicBezTo>
                      <a:pt x="21600" y="30963"/>
                      <a:pt x="15029" y="39522"/>
                      <a:pt x="5583" y="42050"/>
                    </a:cubicBezTo>
                    <a:lnTo>
                      <a:pt x="0" y="21184"/>
                    </a:lnTo>
                    <a:close/>
                  </a:path>
                </a:pathLst>
              </a:custGeom>
              <a:noFill/>
              <a:ln w="6350">
                <a:solidFill>
                  <a:schemeClr val="tx1"/>
                </a:solidFill>
                <a:round/>
                <a:headEnd type="arrow" w="sm" len="sm"/>
                <a:tailEnd type="arrow" w="sm" len="sm"/>
              </a:ln>
            </p:spPr>
            <p:txBody>
              <a:bodyPr/>
              <a:lstStyle/>
              <a:p>
                <a:endParaRPr lang="tr-TR"/>
              </a:p>
            </p:txBody>
          </p:sp>
          <p:sp>
            <p:nvSpPr>
              <p:cNvPr id="99421" name="Arc 134"/>
              <p:cNvSpPr>
                <a:spLocks/>
              </p:cNvSpPr>
              <p:nvPr/>
            </p:nvSpPr>
            <p:spPr bwMode="auto">
              <a:xfrm>
                <a:off x="1169" y="1139"/>
                <a:ext cx="96" cy="176"/>
              </a:xfrm>
              <a:custGeom>
                <a:avLst/>
                <a:gdLst>
                  <a:gd name="T0" fmla="*/ 18 w 21600"/>
                  <a:gd name="T1" fmla="*/ 0 h 42146"/>
                  <a:gd name="T2" fmla="*/ 24 w 21600"/>
                  <a:gd name="T3" fmla="*/ 176 h 42146"/>
                  <a:gd name="T4" fmla="*/ 0 w 21600"/>
                  <a:gd name="T5" fmla="*/ 89 h 42146"/>
                  <a:gd name="T6" fmla="*/ 0 60000 65536"/>
                  <a:gd name="T7" fmla="*/ 0 60000 65536"/>
                  <a:gd name="T8" fmla="*/ 0 60000 65536"/>
                  <a:gd name="T9" fmla="*/ 0 w 21600"/>
                  <a:gd name="T10" fmla="*/ 0 h 42146"/>
                  <a:gd name="T11" fmla="*/ 21600 w 21600"/>
                  <a:gd name="T12" fmla="*/ 42146 h 42146"/>
                </a:gdLst>
                <a:ahLst/>
                <a:cxnLst>
                  <a:cxn ang="T6">
                    <a:pos x="T0" y="T1"/>
                  </a:cxn>
                  <a:cxn ang="T7">
                    <a:pos x="T2" y="T3"/>
                  </a:cxn>
                  <a:cxn ang="T8">
                    <a:pos x="T4" y="T5"/>
                  </a:cxn>
                </a:cxnLst>
                <a:rect l="T9" t="T10" r="T11" b="T12"/>
                <a:pathLst>
                  <a:path w="21600" h="42146" fill="none" extrusionOk="0">
                    <a:moveTo>
                      <a:pt x="4001" y="-1"/>
                    </a:moveTo>
                    <a:cubicBezTo>
                      <a:pt x="14207" y="1923"/>
                      <a:pt x="21600" y="10839"/>
                      <a:pt x="21600" y="21226"/>
                    </a:cubicBezTo>
                    <a:cubicBezTo>
                      <a:pt x="21600" y="31084"/>
                      <a:pt x="14925" y="39691"/>
                      <a:pt x="5377" y="42146"/>
                    </a:cubicBezTo>
                  </a:path>
                  <a:path w="21600" h="42146" stroke="0" extrusionOk="0">
                    <a:moveTo>
                      <a:pt x="4001" y="-1"/>
                    </a:moveTo>
                    <a:cubicBezTo>
                      <a:pt x="14207" y="1923"/>
                      <a:pt x="21600" y="10839"/>
                      <a:pt x="21600" y="21226"/>
                    </a:cubicBezTo>
                    <a:cubicBezTo>
                      <a:pt x="21600" y="31084"/>
                      <a:pt x="14925" y="39691"/>
                      <a:pt x="5377" y="42146"/>
                    </a:cubicBezTo>
                    <a:lnTo>
                      <a:pt x="0" y="21226"/>
                    </a:lnTo>
                    <a:close/>
                  </a:path>
                </a:pathLst>
              </a:custGeom>
              <a:noFill/>
              <a:ln w="6350">
                <a:solidFill>
                  <a:schemeClr val="tx1"/>
                </a:solidFill>
                <a:round/>
                <a:headEnd type="arrow" w="sm" len="sm"/>
                <a:tailEnd type="arrow" w="sm" len="sm"/>
              </a:ln>
            </p:spPr>
            <p:txBody>
              <a:bodyPr/>
              <a:lstStyle/>
              <a:p>
                <a:endParaRPr lang="tr-TR"/>
              </a:p>
            </p:txBody>
          </p:sp>
          <p:sp>
            <p:nvSpPr>
              <p:cNvPr id="99422" name="Arc 135"/>
              <p:cNvSpPr>
                <a:spLocks/>
              </p:cNvSpPr>
              <p:nvPr/>
            </p:nvSpPr>
            <p:spPr bwMode="auto">
              <a:xfrm>
                <a:off x="1131" y="1164"/>
                <a:ext cx="83" cy="135"/>
              </a:xfrm>
              <a:custGeom>
                <a:avLst/>
                <a:gdLst>
                  <a:gd name="T0" fmla="*/ 15 w 21600"/>
                  <a:gd name="T1" fmla="*/ 0 h 42082"/>
                  <a:gd name="T2" fmla="*/ 22 w 21600"/>
                  <a:gd name="T3" fmla="*/ 135 h 42082"/>
                  <a:gd name="T4" fmla="*/ 0 w 21600"/>
                  <a:gd name="T5" fmla="*/ 68 h 42082"/>
                  <a:gd name="T6" fmla="*/ 0 60000 65536"/>
                  <a:gd name="T7" fmla="*/ 0 60000 65536"/>
                  <a:gd name="T8" fmla="*/ 0 60000 65536"/>
                  <a:gd name="T9" fmla="*/ 0 w 21600"/>
                  <a:gd name="T10" fmla="*/ 0 h 42082"/>
                  <a:gd name="T11" fmla="*/ 21600 w 21600"/>
                  <a:gd name="T12" fmla="*/ 42082 h 42082"/>
                </a:gdLst>
                <a:ahLst/>
                <a:cxnLst>
                  <a:cxn ang="T6">
                    <a:pos x="T0" y="T1"/>
                  </a:cxn>
                  <a:cxn ang="T7">
                    <a:pos x="T2" y="T3"/>
                  </a:cxn>
                  <a:cxn ang="T8">
                    <a:pos x="T4" y="T5"/>
                  </a:cxn>
                </a:cxnLst>
                <a:rect l="T9" t="T10" r="T11" b="T12"/>
                <a:pathLst>
                  <a:path w="21600" h="42082" fill="none" extrusionOk="0">
                    <a:moveTo>
                      <a:pt x="4028" y="0"/>
                    </a:moveTo>
                    <a:cubicBezTo>
                      <a:pt x="14222" y="1935"/>
                      <a:pt x="21600" y="10845"/>
                      <a:pt x="21600" y="21221"/>
                    </a:cubicBezTo>
                    <a:cubicBezTo>
                      <a:pt x="21600" y="30992"/>
                      <a:pt x="15039" y="39546"/>
                      <a:pt x="5602" y="42081"/>
                    </a:cubicBezTo>
                  </a:path>
                  <a:path w="21600" h="42082" stroke="0" extrusionOk="0">
                    <a:moveTo>
                      <a:pt x="4028" y="0"/>
                    </a:moveTo>
                    <a:cubicBezTo>
                      <a:pt x="14222" y="1935"/>
                      <a:pt x="21600" y="10845"/>
                      <a:pt x="21600" y="21221"/>
                    </a:cubicBezTo>
                    <a:cubicBezTo>
                      <a:pt x="21600" y="30992"/>
                      <a:pt x="15039" y="39546"/>
                      <a:pt x="5602" y="42081"/>
                    </a:cubicBezTo>
                    <a:lnTo>
                      <a:pt x="0" y="21221"/>
                    </a:lnTo>
                    <a:close/>
                  </a:path>
                </a:pathLst>
              </a:custGeom>
              <a:noFill/>
              <a:ln w="6350">
                <a:solidFill>
                  <a:schemeClr val="tx1"/>
                </a:solidFill>
                <a:round/>
                <a:headEnd type="arrow" w="sm" len="sm"/>
                <a:tailEnd type="arrow" w="sm" len="sm"/>
              </a:ln>
            </p:spPr>
            <p:txBody>
              <a:bodyPr/>
              <a:lstStyle/>
              <a:p>
                <a:endParaRPr lang="tr-TR"/>
              </a:p>
            </p:txBody>
          </p:sp>
          <p:sp>
            <p:nvSpPr>
              <p:cNvPr id="99423" name="Arc 136"/>
              <p:cNvSpPr>
                <a:spLocks/>
              </p:cNvSpPr>
              <p:nvPr/>
            </p:nvSpPr>
            <p:spPr bwMode="auto">
              <a:xfrm>
                <a:off x="1115" y="1184"/>
                <a:ext cx="49" cy="102"/>
              </a:xfrm>
              <a:custGeom>
                <a:avLst/>
                <a:gdLst>
                  <a:gd name="T0" fmla="*/ 10 w 21600"/>
                  <a:gd name="T1" fmla="*/ 0 h 42051"/>
                  <a:gd name="T2" fmla="*/ 13 w 21600"/>
                  <a:gd name="T3" fmla="*/ 102 h 42051"/>
                  <a:gd name="T4" fmla="*/ 0 w 21600"/>
                  <a:gd name="T5" fmla="*/ 51 h 42051"/>
                  <a:gd name="T6" fmla="*/ 0 60000 65536"/>
                  <a:gd name="T7" fmla="*/ 0 60000 65536"/>
                  <a:gd name="T8" fmla="*/ 0 60000 65536"/>
                  <a:gd name="T9" fmla="*/ 0 w 21600"/>
                  <a:gd name="T10" fmla="*/ 0 h 42051"/>
                  <a:gd name="T11" fmla="*/ 21600 w 21600"/>
                  <a:gd name="T12" fmla="*/ 42051 h 42051"/>
                </a:gdLst>
                <a:ahLst/>
                <a:cxnLst>
                  <a:cxn ang="T6">
                    <a:pos x="T0" y="T1"/>
                  </a:cxn>
                  <a:cxn ang="T7">
                    <a:pos x="T2" y="T3"/>
                  </a:cxn>
                  <a:cxn ang="T8">
                    <a:pos x="T4" y="T5"/>
                  </a:cxn>
                </a:cxnLst>
                <a:rect l="T9" t="T10" r="T11" b="T12"/>
                <a:pathLst>
                  <a:path w="21600" h="42051" fill="none" extrusionOk="0">
                    <a:moveTo>
                      <a:pt x="4203" y="0"/>
                    </a:moveTo>
                    <a:cubicBezTo>
                      <a:pt x="14315" y="2006"/>
                      <a:pt x="21600" y="10878"/>
                      <a:pt x="21600" y="21187"/>
                    </a:cubicBezTo>
                    <a:cubicBezTo>
                      <a:pt x="21600" y="30963"/>
                      <a:pt x="15032" y="39521"/>
                      <a:pt x="5589" y="42051"/>
                    </a:cubicBezTo>
                  </a:path>
                  <a:path w="21600" h="42051" stroke="0" extrusionOk="0">
                    <a:moveTo>
                      <a:pt x="4203" y="0"/>
                    </a:moveTo>
                    <a:cubicBezTo>
                      <a:pt x="14315" y="2006"/>
                      <a:pt x="21600" y="10878"/>
                      <a:pt x="21600" y="21187"/>
                    </a:cubicBezTo>
                    <a:cubicBezTo>
                      <a:pt x="21600" y="30963"/>
                      <a:pt x="15032" y="39521"/>
                      <a:pt x="5589" y="42051"/>
                    </a:cubicBezTo>
                    <a:lnTo>
                      <a:pt x="0" y="21187"/>
                    </a:lnTo>
                    <a:close/>
                  </a:path>
                </a:pathLst>
              </a:custGeom>
              <a:noFill/>
              <a:ln w="6350">
                <a:solidFill>
                  <a:schemeClr val="tx1"/>
                </a:solidFill>
                <a:round/>
                <a:headEnd type="arrow" w="sm" len="sm"/>
                <a:tailEnd type="arrow" w="sm" len="sm"/>
              </a:ln>
            </p:spPr>
            <p:txBody>
              <a:bodyPr/>
              <a:lstStyle/>
              <a:p>
                <a:endParaRPr lang="tr-TR"/>
              </a:p>
            </p:txBody>
          </p:sp>
        </p:grpSp>
        <p:sp>
          <p:nvSpPr>
            <p:cNvPr id="99416" name="Line 137"/>
            <p:cNvSpPr>
              <a:spLocks noChangeShapeType="1"/>
            </p:cNvSpPr>
            <p:nvPr/>
          </p:nvSpPr>
          <p:spPr bwMode="auto">
            <a:xfrm flipH="1" flipV="1">
              <a:off x="4302" y="2290"/>
              <a:ext cx="174" cy="2"/>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17" name="Text Box 175"/>
            <p:cNvSpPr txBox="1">
              <a:spLocks noChangeArrowheads="1"/>
            </p:cNvSpPr>
            <p:nvPr/>
          </p:nvSpPr>
          <p:spPr bwMode="auto">
            <a:xfrm>
              <a:off x="4805" y="1990"/>
              <a:ext cx="635" cy="135"/>
            </a:xfrm>
            <a:prstGeom prst="rect">
              <a:avLst/>
            </a:prstGeom>
            <a:noFill/>
            <a:ln w="12700">
              <a:no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Mobil Denetleme</a:t>
              </a:r>
              <a:endParaRPr lang="en-US" sz="800" b="0">
                <a:solidFill>
                  <a:schemeClr val="tx1"/>
                </a:solidFill>
                <a:effectLst/>
              </a:endParaRPr>
            </a:p>
          </p:txBody>
        </p:sp>
      </p:grpSp>
      <p:pic>
        <p:nvPicPr>
          <p:cNvPr id="99371" name="Picture 177"/>
          <p:cNvPicPr preferRelativeResize="0">
            <a:picLocks noChangeAspect="1" noChangeArrowheads="1"/>
          </p:cNvPicPr>
          <p:nvPr/>
        </p:nvPicPr>
        <p:blipFill>
          <a:blip r:embed="rId13" cstate="print"/>
          <a:srcRect/>
          <a:stretch>
            <a:fillRect/>
          </a:stretch>
        </p:blipFill>
        <p:spPr bwMode="auto">
          <a:xfrm>
            <a:off x="8387904" y="4929188"/>
            <a:ext cx="496887" cy="449262"/>
          </a:xfrm>
          <a:prstGeom prst="rect">
            <a:avLst/>
          </a:prstGeom>
          <a:noFill/>
          <a:ln w="9525">
            <a:solidFill>
              <a:schemeClr val="tx1"/>
            </a:solidFill>
            <a:miter lim="800000"/>
            <a:headEnd/>
            <a:tailEnd/>
          </a:ln>
        </p:spPr>
      </p:pic>
      <p:sp>
        <p:nvSpPr>
          <p:cNvPr id="99372" name="Line 360"/>
          <p:cNvSpPr>
            <a:spLocks noChangeShapeType="1"/>
          </p:cNvSpPr>
          <p:nvPr/>
        </p:nvSpPr>
        <p:spPr bwMode="auto">
          <a:xfrm>
            <a:off x="679004" y="3643313"/>
            <a:ext cx="714375" cy="71437"/>
          </a:xfrm>
          <a:prstGeom prst="line">
            <a:avLst/>
          </a:prstGeom>
          <a:noFill/>
          <a:ln w="12700">
            <a:solidFill>
              <a:schemeClr val="tx1"/>
            </a:solidFill>
            <a:round/>
            <a:headEnd type="arrow" w="sm" len="sm"/>
            <a:tailEnd type="arrow" w="sm" len="sm"/>
          </a:ln>
        </p:spPr>
        <p:txBody>
          <a:bodyPr wrap="none" anchor="ctr"/>
          <a:lstStyle/>
          <a:p>
            <a:endParaRPr lang="tr-TR"/>
          </a:p>
        </p:txBody>
      </p:sp>
      <p:grpSp>
        <p:nvGrpSpPr>
          <p:cNvPr id="24" name="Group 362"/>
          <p:cNvGrpSpPr>
            <a:grpSpLocks/>
          </p:cNvGrpSpPr>
          <p:nvPr/>
        </p:nvGrpSpPr>
        <p:grpSpPr bwMode="auto">
          <a:xfrm>
            <a:off x="464691" y="3429000"/>
            <a:ext cx="207963" cy="442913"/>
            <a:chOff x="1728" y="1646"/>
            <a:chExt cx="294" cy="779"/>
          </a:xfrm>
        </p:grpSpPr>
        <p:sp>
          <p:nvSpPr>
            <p:cNvPr id="99409" name="Freeform 363"/>
            <p:cNvSpPr>
              <a:spLocks/>
            </p:cNvSpPr>
            <p:nvPr/>
          </p:nvSpPr>
          <p:spPr bwMode="auto">
            <a:xfrm>
              <a:off x="1728" y="1796"/>
              <a:ext cx="294" cy="629"/>
            </a:xfrm>
            <a:custGeom>
              <a:avLst/>
              <a:gdLst>
                <a:gd name="T0" fmla="*/ 585 w 588"/>
                <a:gd name="T1" fmla="*/ 523 h 1258"/>
                <a:gd name="T2" fmla="*/ 568 w 588"/>
                <a:gd name="T3" fmla="*/ 390 h 1258"/>
                <a:gd name="T4" fmla="*/ 564 w 588"/>
                <a:gd name="T5" fmla="*/ 323 h 1258"/>
                <a:gd name="T6" fmla="*/ 553 w 588"/>
                <a:gd name="T7" fmla="*/ 258 h 1258"/>
                <a:gd name="T8" fmla="*/ 539 w 588"/>
                <a:gd name="T9" fmla="*/ 182 h 1258"/>
                <a:gd name="T10" fmla="*/ 525 w 588"/>
                <a:gd name="T11" fmla="*/ 116 h 1258"/>
                <a:gd name="T12" fmla="*/ 513 w 588"/>
                <a:gd name="T13" fmla="*/ 84 h 1258"/>
                <a:gd name="T14" fmla="*/ 489 w 588"/>
                <a:gd name="T15" fmla="*/ 55 h 1258"/>
                <a:gd name="T16" fmla="*/ 456 w 588"/>
                <a:gd name="T17" fmla="*/ 27 h 1258"/>
                <a:gd name="T18" fmla="*/ 422 w 588"/>
                <a:gd name="T19" fmla="*/ 7 h 1258"/>
                <a:gd name="T20" fmla="*/ 407 w 588"/>
                <a:gd name="T21" fmla="*/ 1 h 1258"/>
                <a:gd name="T22" fmla="*/ 404 w 588"/>
                <a:gd name="T23" fmla="*/ 0 h 1258"/>
                <a:gd name="T24" fmla="*/ 404 w 588"/>
                <a:gd name="T25" fmla="*/ 1 h 1258"/>
                <a:gd name="T26" fmla="*/ 404 w 588"/>
                <a:gd name="T27" fmla="*/ 1 h 1258"/>
                <a:gd name="T28" fmla="*/ 274 w 588"/>
                <a:gd name="T29" fmla="*/ 327 h 1258"/>
                <a:gd name="T30" fmla="*/ 175 w 588"/>
                <a:gd name="T31" fmla="*/ 7 h 1258"/>
                <a:gd name="T32" fmla="*/ 160 w 588"/>
                <a:gd name="T33" fmla="*/ 10 h 1258"/>
                <a:gd name="T34" fmla="*/ 140 w 588"/>
                <a:gd name="T35" fmla="*/ 17 h 1258"/>
                <a:gd name="T36" fmla="*/ 117 w 588"/>
                <a:gd name="T37" fmla="*/ 35 h 1258"/>
                <a:gd name="T38" fmla="*/ 97 w 588"/>
                <a:gd name="T39" fmla="*/ 61 h 1258"/>
                <a:gd name="T40" fmla="*/ 82 w 588"/>
                <a:gd name="T41" fmla="*/ 88 h 1258"/>
                <a:gd name="T42" fmla="*/ 71 w 588"/>
                <a:gd name="T43" fmla="*/ 114 h 1258"/>
                <a:gd name="T44" fmla="*/ 62 w 588"/>
                <a:gd name="T45" fmla="*/ 155 h 1258"/>
                <a:gd name="T46" fmla="*/ 52 w 588"/>
                <a:gd name="T47" fmla="*/ 205 h 1258"/>
                <a:gd name="T48" fmla="*/ 43 w 588"/>
                <a:gd name="T49" fmla="*/ 252 h 1258"/>
                <a:gd name="T50" fmla="*/ 31 w 588"/>
                <a:gd name="T51" fmla="*/ 324 h 1258"/>
                <a:gd name="T52" fmla="*/ 21 w 588"/>
                <a:gd name="T53" fmla="*/ 471 h 1258"/>
                <a:gd name="T54" fmla="*/ 12 w 588"/>
                <a:gd name="T55" fmla="*/ 533 h 1258"/>
                <a:gd name="T56" fmla="*/ 8 w 588"/>
                <a:gd name="T57" fmla="*/ 561 h 1258"/>
                <a:gd name="T58" fmla="*/ 137 w 588"/>
                <a:gd name="T59" fmla="*/ 566 h 1258"/>
                <a:gd name="T60" fmla="*/ 186 w 588"/>
                <a:gd name="T61" fmla="*/ 1258 h 1258"/>
                <a:gd name="T62" fmla="*/ 301 w 588"/>
                <a:gd name="T63" fmla="*/ 770 h 1258"/>
                <a:gd name="T64" fmla="*/ 319 w 588"/>
                <a:gd name="T65" fmla="*/ 883 h 1258"/>
                <a:gd name="T66" fmla="*/ 344 w 588"/>
                <a:gd name="T67" fmla="*/ 1048 h 1258"/>
                <a:gd name="T68" fmla="*/ 371 w 588"/>
                <a:gd name="T69" fmla="*/ 1202 h 1258"/>
                <a:gd name="T70" fmla="*/ 389 w 588"/>
                <a:gd name="T71" fmla="*/ 1253 h 1258"/>
                <a:gd name="T72" fmla="*/ 406 w 588"/>
                <a:gd name="T73" fmla="*/ 1253 h 1258"/>
                <a:gd name="T74" fmla="*/ 429 w 588"/>
                <a:gd name="T75" fmla="*/ 1253 h 1258"/>
                <a:gd name="T76" fmla="*/ 456 w 588"/>
                <a:gd name="T77" fmla="*/ 1253 h 1258"/>
                <a:gd name="T78" fmla="*/ 483 w 588"/>
                <a:gd name="T79" fmla="*/ 1253 h 1258"/>
                <a:gd name="T80" fmla="*/ 513 w 588"/>
                <a:gd name="T81" fmla="*/ 1253 h 1258"/>
                <a:gd name="T82" fmla="*/ 542 w 588"/>
                <a:gd name="T83" fmla="*/ 1253 h 1258"/>
                <a:gd name="T84" fmla="*/ 568 w 588"/>
                <a:gd name="T85" fmla="*/ 1253 h 1258"/>
                <a:gd name="T86" fmla="*/ 572 w 588"/>
                <a:gd name="T87" fmla="*/ 1213 h 1258"/>
                <a:gd name="T88" fmla="*/ 539 w 588"/>
                <a:gd name="T89" fmla="*/ 1031 h 1258"/>
                <a:gd name="T90" fmla="*/ 498 w 588"/>
                <a:gd name="T91" fmla="*/ 796 h 1258"/>
                <a:gd name="T92" fmla="*/ 468 w 588"/>
                <a:gd name="T93" fmla="*/ 608 h 1258"/>
                <a:gd name="T94" fmla="*/ 471 w 588"/>
                <a:gd name="T95" fmla="*/ 563 h 1258"/>
                <a:gd name="T96" fmla="*/ 502 w 588"/>
                <a:gd name="T97" fmla="*/ 565 h 1258"/>
                <a:gd name="T98" fmla="*/ 540 w 588"/>
                <a:gd name="T99" fmla="*/ 566 h 1258"/>
                <a:gd name="T100" fmla="*/ 575 w 588"/>
                <a:gd name="T101" fmla="*/ 567 h 12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1258"/>
                <a:gd name="T155" fmla="*/ 588 w 588"/>
                <a:gd name="T156" fmla="*/ 1258 h 12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1258">
                  <a:moveTo>
                    <a:pt x="588" y="566"/>
                  </a:moveTo>
                  <a:lnTo>
                    <a:pt x="585" y="523"/>
                  </a:lnTo>
                  <a:lnTo>
                    <a:pt x="576" y="458"/>
                  </a:lnTo>
                  <a:lnTo>
                    <a:pt x="568" y="390"/>
                  </a:lnTo>
                  <a:lnTo>
                    <a:pt x="565" y="343"/>
                  </a:lnTo>
                  <a:lnTo>
                    <a:pt x="564" y="323"/>
                  </a:lnTo>
                  <a:lnTo>
                    <a:pt x="559" y="293"/>
                  </a:lnTo>
                  <a:lnTo>
                    <a:pt x="553" y="258"/>
                  </a:lnTo>
                  <a:lnTo>
                    <a:pt x="547" y="220"/>
                  </a:lnTo>
                  <a:lnTo>
                    <a:pt x="539" y="182"/>
                  </a:lnTo>
                  <a:lnTo>
                    <a:pt x="530" y="146"/>
                  </a:lnTo>
                  <a:lnTo>
                    <a:pt x="525" y="116"/>
                  </a:lnTo>
                  <a:lnTo>
                    <a:pt x="519" y="96"/>
                  </a:lnTo>
                  <a:lnTo>
                    <a:pt x="513" y="84"/>
                  </a:lnTo>
                  <a:lnTo>
                    <a:pt x="503" y="69"/>
                  </a:lnTo>
                  <a:lnTo>
                    <a:pt x="489" y="55"/>
                  </a:lnTo>
                  <a:lnTo>
                    <a:pt x="473" y="40"/>
                  </a:lnTo>
                  <a:lnTo>
                    <a:pt x="456" y="27"/>
                  </a:lnTo>
                  <a:lnTo>
                    <a:pt x="440" y="16"/>
                  </a:lnTo>
                  <a:lnTo>
                    <a:pt x="422" y="7"/>
                  </a:lnTo>
                  <a:lnTo>
                    <a:pt x="408" y="1"/>
                  </a:lnTo>
                  <a:lnTo>
                    <a:pt x="407" y="1"/>
                  </a:lnTo>
                  <a:lnTo>
                    <a:pt x="406" y="0"/>
                  </a:lnTo>
                  <a:lnTo>
                    <a:pt x="404" y="0"/>
                  </a:lnTo>
                  <a:lnTo>
                    <a:pt x="403" y="0"/>
                  </a:lnTo>
                  <a:lnTo>
                    <a:pt x="404" y="1"/>
                  </a:lnTo>
                  <a:lnTo>
                    <a:pt x="404" y="2"/>
                  </a:lnTo>
                  <a:lnTo>
                    <a:pt x="274" y="327"/>
                  </a:lnTo>
                  <a:lnTo>
                    <a:pt x="183" y="5"/>
                  </a:lnTo>
                  <a:lnTo>
                    <a:pt x="175" y="7"/>
                  </a:lnTo>
                  <a:lnTo>
                    <a:pt x="168" y="9"/>
                  </a:lnTo>
                  <a:lnTo>
                    <a:pt x="160" y="10"/>
                  </a:lnTo>
                  <a:lnTo>
                    <a:pt x="152" y="12"/>
                  </a:lnTo>
                  <a:lnTo>
                    <a:pt x="140" y="17"/>
                  </a:lnTo>
                  <a:lnTo>
                    <a:pt x="129" y="25"/>
                  </a:lnTo>
                  <a:lnTo>
                    <a:pt x="117" y="35"/>
                  </a:lnTo>
                  <a:lnTo>
                    <a:pt x="107" y="48"/>
                  </a:lnTo>
                  <a:lnTo>
                    <a:pt x="97" y="61"/>
                  </a:lnTo>
                  <a:lnTo>
                    <a:pt x="89" y="74"/>
                  </a:lnTo>
                  <a:lnTo>
                    <a:pt x="82" y="88"/>
                  </a:lnTo>
                  <a:lnTo>
                    <a:pt x="76" y="100"/>
                  </a:lnTo>
                  <a:lnTo>
                    <a:pt x="71" y="114"/>
                  </a:lnTo>
                  <a:lnTo>
                    <a:pt x="67" y="133"/>
                  </a:lnTo>
                  <a:lnTo>
                    <a:pt x="62" y="155"/>
                  </a:lnTo>
                  <a:lnTo>
                    <a:pt x="58" y="179"/>
                  </a:lnTo>
                  <a:lnTo>
                    <a:pt x="52" y="205"/>
                  </a:lnTo>
                  <a:lnTo>
                    <a:pt x="47" y="229"/>
                  </a:lnTo>
                  <a:lnTo>
                    <a:pt x="43" y="252"/>
                  </a:lnTo>
                  <a:lnTo>
                    <a:pt x="38" y="271"/>
                  </a:lnTo>
                  <a:lnTo>
                    <a:pt x="31" y="324"/>
                  </a:lnTo>
                  <a:lnTo>
                    <a:pt x="25" y="399"/>
                  </a:lnTo>
                  <a:lnTo>
                    <a:pt x="21" y="471"/>
                  </a:lnTo>
                  <a:lnTo>
                    <a:pt x="15" y="513"/>
                  </a:lnTo>
                  <a:lnTo>
                    <a:pt x="12" y="533"/>
                  </a:lnTo>
                  <a:lnTo>
                    <a:pt x="9" y="550"/>
                  </a:lnTo>
                  <a:lnTo>
                    <a:pt x="8" y="561"/>
                  </a:lnTo>
                  <a:lnTo>
                    <a:pt x="8" y="566"/>
                  </a:lnTo>
                  <a:lnTo>
                    <a:pt x="137" y="566"/>
                  </a:lnTo>
                  <a:lnTo>
                    <a:pt x="0" y="1258"/>
                  </a:lnTo>
                  <a:lnTo>
                    <a:pt x="186" y="1258"/>
                  </a:lnTo>
                  <a:lnTo>
                    <a:pt x="299" y="753"/>
                  </a:lnTo>
                  <a:lnTo>
                    <a:pt x="301" y="770"/>
                  </a:lnTo>
                  <a:lnTo>
                    <a:pt x="308" y="816"/>
                  </a:lnTo>
                  <a:lnTo>
                    <a:pt x="319" y="883"/>
                  </a:lnTo>
                  <a:lnTo>
                    <a:pt x="330" y="963"/>
                  </a:lnTo>
                  <a:lnTo>
                    <a:pt x="344" y="1048"/>
                  </a:lnTo>
                  <a:lnTo>
                    <a:pt x="358" y="1130"/>
                  </a:lnTo>
                  <a:lnTo>
                    <a:pt x="371" y="1202"/>
                  </a:lnTo>
                  <a:lnTo>
                    <a:pt x="382" y="1253"/>
                  </a:lnTo>
                  <a:lnTo>
                    <a:pt x="389" y="1253"/>
                  </a:lnTo>
                  <a:lnTo>
                    <a:pt x="397" y="1253"/>
                  </a:lnTo>
                  <a:lnTo>
                    <a:pt x="406" y="1253"/>
                  </a:lnTo>
                  <a:lnTo>
                    <a:pt x="417" y="1253"/>
                  </a:lnTo>
                  <a:lnTo>
                    <a:pt x="429" y="1253"/>
                  </a:lnTo>
                  <a:lnTo>
                    <a:pt x="442" y="1253"/>
                  </a:lnTo>
                  <a:lnTo>
                    <a:pt x="456" y="1253"/>
                  </a:lnTo>
                  <a:lnTo>
                    <a:pt x="469" y="1253"/>
                  </a:lnTo>
                  <a:lnTo>
                    <a:pt x="483" y="1253"/>
                  </a:lnTo>
                  <a:lnTo>
                    <a:pt x="498" y="1253"/>
                  </a:lnTo>
                  <a:lnTo>
                    <a:pt x="513" y="1253"/>
                  </a:lnTo>
                  <a:lnTo>
                    <a:pt x="527" y="1253"/>
                  </a:lnTo>
                  <a:lnTo>
                    <a:pt x="542" y="1253"/>
                  </a:lnTo>
                  <a:lnTo>
                    <a:pt x="555" y="1253"/>
                  </a:lnTo>
                  <a:lnTo>
                    <a:pt x="568" y="1253"/>
                  </a:lnTo>
                  <a:lnTo>
                    <a:pt x="580" y="1253"/>
                  </a:lnTo>
                  <a:lnTo>
                    <a:pt x="572" y="1213"/>
                  </a:lnTo>
                  <a:lnTo>
                    <a:pt x="557" y="1135"/>
                  </a:lnTo>
                  <a:lnTo>
                    <a:pt x="539" y="1031"/>
                  </a:lnTo>
                  <a:lnTo>
                    <a:pt x="518" y="914"/>
                  </a:lnTo>
                  <a:lnTo>
                    <a:pt x="498" y="796"/>
                  </a:lnTo>
                  <a:lnTo>
                    <a:pt x="481" y="690"/>
                  </a:lnTo>
                  <a:lnTo>
                    <a:pt x="468" y="608"/>
                  </a:lnTo>
                  <a:lnTo>
                    <a:pt x="463" y="563"/>
                  </a:lnTo>
                  <a:lnTo>
                    <a:pt x="471" y="563"/>
                  </a:lnTo>
                  <a:lnTo>
                    <a:pt x="484" y="564"/>
                  </a:lnTo>
                  <a:lnTo>
                    <a:pt x="502" y="565"/>
                  </a:lnTo>
                  <a:lnTo>
                    <a:pt x="520" y="566"/>
                  </a:lnTo>
                  <a:lnTo>
                    <a:pt x="540" y="566"/>
                  </a:lnTo>
                  <a:lnTo>
                    <a:pt x="559" y="567"/>
                  </a:lnTo>
                  <a:lnTo>
                    <a:pt x="575" y="567"/>
                  </a:lnTo>
                  <a:lnTo>
                    <a:pt x="588" y="566"/>
                  </a:lnTo>
                  <a:close/>
                </a:path>
              </a:pathLst>
            </a:custGeom>
            <a:solidFill>
              <a:srgbClr val="000000">
                <a:alpha val="59999"/>
              </a:srgbClr>
            </a:solidFill>
            <a:ln w="9525">
              <a:solidFill>
                <a:schemeClr val="tx1"/>
              </a:solidFill>
              <a:round/>
              <a:headEnd/>
              <a:tailEnd/>
            </a:ln>
          </p:spPr>
          <p:txBody>
            <a:bodyPr/>
            <a:lstStyle/>
            <a:p>
              <a:endParaRPr lang="tr-TR"/>
            </a:p>
          </p:txBody>
        </p:sp>
        <p:sp>
          <p:nvSpPr>
            <p:cNvPr id="99410" name="Oval 364"/>
            <p:cNvSpPr>
              <a:spLocks noChangeArrowheads="1"/>
            </p:cNvSpPr>
            <p:nvPr/>
          </p:nvSpPr>
          <p:spPr bwMode="auto">
            <a:xfrm>
              <a:off x="1804" y="1646"/>
              <a:ext cx="144" cy="144"/>
            </a:xfrm>
            <a:prstGeom prst="ellipse">
              <a:avLst/>
            </a:prstGeom>
            <a:noFill/>
            <a:ln w="19050">
              <a:solidFill>
                <a:schemeClr val="tx1"/>
              </a:solidFill>
              <a:round/>
              <a:headEnd/>
              <a:tailEnd/>
            </a:ln>
          </p:spPr>
          <p:txBody>
            <a:bodyPr wrap="none" anchor="ctr"/>
            <a:lstStyle/>
            <a:p>
              <a:pPr algn="l">
                <a:lnSpc>
                  <a:spcPct val="100000"/>
                </a:lnSpc>
              </a:pPr>
              <a:endParaRPr lang="tr-TR" sz="1800" b="0">
                <a:solidFill>
                  <a:schemeClr val="tx1"/>
                </a:solidFill>
                <a:effectLst/>
              </a:endParaRPr>
            </a:p>
          </p:txBody>
        </p:sp>
      </p:grpSp>
      <p:sp>
        <p:nvSpPr>
          <p:cNvPr id="99374" name="Text Box 373"/>
          <p:cNvSpPr txBox="1">
            <a:spLocks noChangeArrowheads="1"/>
          </p:cNvSpPr>
          <p:nvPr/>
        </p:nvSpPr>
        <p:spPr bwMode="auto">
          <a:xfrm>
            <a:off x="2793554" y="2022475"/>
            <a:ext cx="933450" cy="227013"/>
          </a:xfrm>
          <a:prstGeom prst="rect">
            <a:avLst/>
          </a:prstGeom>
          <a:solidFill>
            <a:srgbClr val="FFFF99">
              <a:alpha val="60001"/>
            </a:srgbClr>
          </a:solid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Ağırlık ve Boyut</a:t>
            </a:r>
            <a:endParaRPr lang="en-US" sz="800" b="0">
              <a:solidFill>
                <a:schemeClr val="tx1"/>
              </a:solidFill>
              <a:effectLst/>
            </a:endParaRPr>
          </a:p>
        </p:txBody>
      </p:sp>
      <p:grpSp>
        <p:nvGrpSpPr>
          <p:cNvPr id="25" name="Group 394"/>
          <p:cNvGrpSpPr>
            <a:grpSpLocks/>
          </p:cNvGrpSpPr>
          <p:nvPr/>
        </p:nvGrpSpPr>
        <p:grpSpPr bwMode="auto">
          <a:xfrm>
            <a:off x="4150866" y="3543300"/>
            <a:ext cx="3267075" cy="2032000"/>
            <a:chOff x="2682" y="2512"/>
            <a:chExt cx="2058" cy="1280"/>
          </a:xfrm>
        </p:grpSpPr>
        <p:sp>
          <p:nvSpPr>
            <p:cNvPr id="99401" name="Line 173"/>
            <p:cNvSpPr>
              <a:spLocks noChangeShapeType="1"/>
            </p:cNvSpPr>
            <p:nvPr/>
          </p:nvSpPr>
          <p:spPr bwMode="auto">
            <a:xfrm>
              <a:off x="2682" y="3114"/>
              <a:ext cx="172" cy="438"/>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02" name="Line 365"/>
            <p:cNvSpPr>
              <a:spLocks noChangeShapeType="1"/>
            </p:cNvSpPr>
            <p:nvPr/>
          </p:nvSpPr>
          <p:spPr bwMode="auto">
            <a:xfrm flipH="1">
              <a:off x="3227" y="2994"/>
              <a:ext cx="73" cy="384"/>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03" name="Line 366"/>
            <p:cNvSpPr>
              <a:spLocks noChangeShapeType="1"/>
            </p:cNvSpPr>
            <p:nvPr/>
          </p:nvSpPr>
          <p:spPr bwMode="auto">
            <a:xfrm>
              <a:off x="3954" y="2826"/>
              <a:ext cx="786" cy="282"/>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04" name="Freeform 368"/>
            <p:cNvSpPr>
              <a:spLocks/>
            </p:cNvSpPr>
            <p:nvPr/>
          </p:nvSpPr>
          <p:spPr bwMode="auto">
            <a:xfrm>
              <a:off x="3004" y="2600"/>
              <a:ext cx="956" cy="388"/>
            </a:xfrm>
            <a:custGeom>
              <a:avLst/>
              <a:gdLst>
                <a:gd name="T0" fmla="*/ 84 w 564"/>
                <a:gd name="T1" fmla="*/ 252 h 342"/>
                <a:gd name="T2" fmla="*/ 114 w 564"/>
                <a:gd name="T3" fmla="*/ 300 h 342"/>
                <a:gd name="T4" fmla="*/ 150 w 564"/>
                <a:gd name="T5" fmla="*/ 330 h 342"/>
                <a:gd name="T6" fmla="*/ 198 w 564"/>
                <a:gd name="T7" fmla="*/ 342 h 342"/>
                <a:gd name="T8" fmla="*/ 240 w 564"/>
                <a:gd name="T9" fmla="*/ 330 h 342"/>
                <a:gd name="T10" fmla="*/ 282 w 564"/>
                <a:gd name="T11" fmla="*/ 300 h 342"/>
                <a:gd name="T12" fmla="*/ 324 w 564"/>
                <a:gd name="T13" fmla="*/ 330 h 342"/>
                <a:gd name="T14" fmla="*/ 366 w 564"/>
                <a:gd name="T15" fmla="*/ 342 h 342"/>
                <a:gd name="T16" fmla="*/ 414 w 564"/>
                <a:gd name="T17" fmla="*/ 330 h 342"/>
                <a:gd name="T18" fmla="*/ 450 w 564"/>
                <a:gd name="T19" fmla="*/ 300 h 342"/>
                <a:gd name="T20" fmla="*/ 480 w 564"/>
                <a:gd name="T21" fmla="*/ 252 h 342"/>
                <a:gd name="T22" fmla="*/ 510 w 564"/>
                <a:gd name="T23" fmla="*/ 252 h 342"/>
                <a:gd name="T24" fmla="*/ 540 w 564"/>
                <a:gd name="T25" fmla="*/ 240 h 342"/>
                <a:gd name="T26" fmla="*/ 558 w 564"/>
                <a:gd name="T27" fmla="*/ 210 h 342"/>
                <a:gd name="T28" fmla="*/ 564 w 564"/>
                <a:gd name="T29" fmla="*/ 168 h 342"/>
                <a:gd name="T30" fmla="*/ 558 w 564"/>
                <a:gd name="T31" fmla="*/ 132 h 342"/>
                <a:gd name="T32" fmla="*/ 540 w 564"/>
                <a:gd name="T33" fmla="*/ 102 h 342"/>
                <a:gd name="T34" fmla="*/ 510 w 564"/>
                <a:gd name="T35" fmla="*/ 90 h 342"/>
                <a:gd name="T36" fmla="*/ 480 w 564"/>
                <a:gd name="T37" fmla="*/ 90 h 342"/>
                <a:gd name="T38" fmla="*/ 450 w 564"/>
                <a:gd name="T39" fmla="*/ 42 h 342"/>
                <a:gd name="T40" fmla="*/ 414 w 564"/>
                <a:gd name="T41" fmla="*/ 12 h 342"/>
                <a:gd name="T42" fmla="*/ 366 w 564"/>
                <a:gd name="T43" fmla="*/ 0 h 342"/>
                <a:gd name="T44" fmla="*/ 324 w 564"/>
                <a:gd name="T45" fmla="*/ 12 h 342"/>
                <a:gd name="T46" fmla="*/ 282 w 564"/>
                <a:gd name="T47" fmla="*/ 36 h 342"/>
                <a:gd name="T48" fmla="*/ 240 w 564"/>
                <a:gd name="T49" fmla="*/ 12 h 342"/>
                <a:gd name="T50" fmla="*/ 198 w 564"/>
                <a:gd name="T51" fmla="*/ 0 h 342"/>
                <a:gd name="T52" fmla="*/ 150 w 564"/>
                <a:gd name="T53" fmla="*/ 12 h 342"/>
                <a:gd name="T54" fmla="*/ 114 w 564"/>
                <a:gd name="T55" fmla="*/ 42 h 342"/>
                <a:gd name="T56" fmla="*/ 84 w 564"/>
                <a:gd name="T57" fmla="*/ 90 h 342"/>
                <a:gd name="T58" fmla="*/ 54 w 564"/>
                <a:gd name="T59" fmla="*/ 90 h 342"/>
                <a:gd name="T60" fmla="*/ 24 w 564"/>
                <a:gd name="T61" fmla="*/ 102 h 342"/>
                <a:gd name="T62" fmla="*/ 6 w 564"/>
                <a:gd name="T63" fmla="*/ 132 h 342"/>
                <a:gd name="T64" fmla="*/ 0 w 564"/>
                <a:gd name="T65" fmla="*/ 168 h 342"/>
                <a:gd name="T66" fmla="*/ 6 w 564"/>
                <a:gd name="T67" fmla="*/ 210 h 342"/>
                <a:gd name="T68" fmla="*/ 24 w 564"/>
                <a:gd name="T69" fmla="*/ 240 h 342"/>
                <a:gd name="T70" fmla="*/ 54 w 564"/>
                <a:gd name="T71" fmla="*/ 252 h 342"/>
                <a:gd name="T72" fmla="*/ 84 w 564"/>
                <a:gd name="T73" fmla="*/ 252 h 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4"/>
                <a:gd name="T112" fmla="*/ 0 h 342"/>
                <a:gd name="T113" fmla="*/ 564 w 564"/>
                <a:gd name="T114" fmla="*/ 342 h 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4" h="342">
                  <a:moveTo>
                    <a:pt x="84" y="252"/>
                  </a:moveTo>
                  <a:lnTo>
                    <a:pt x="114" y="300"/>
                  </a:lnTo>
                  <a:lnTo>
                    <a:pt x="150" y="330"/>
                  </a:lnTo>
                  <a:lnTo>
                    <a:pt x="198" y="342"/>
                  </a:lnTo>
                  <a:lnTo>
                    <a:pt x="240" y="330"/>
                  </a:lnTo>
                  <a:lnTo>
                    <a:pt x="282" y="300"/>
                  </a:lnTo>
                  <a:lnTo>
                    <a:pt x="324" y="330"/>
                  </a:lnTo>
                  <a:lnTo>
                    <a:pt x="366" y="342"/>
                  </a:lnTo>
                  <a:lnTo>
                    <a:pt x="414" y="330"/>
                  </a:lnTo>
                  <a:lnTo>
                    <a:pt x="450" y="300"/>
                  </a:lnTo>
                  <a:lnTo>
                    <a:pt x="480" y="252"/>
                  </a:lnTo>
                  <a:lnTo>
                    <a:pt x="510" y="252"/>
                  </a:lnTo>
                  <a:lnTo>
                    <a:pt x="540" y="240"/>
                  </a:lnTo>
                  <a:lnTo>
                    <a:pt x="558" y="210"/>
                  </a:lnTo>
                  <a:lnTo>
                    <a:pt x="564" y="168"/>
                  </a:lnTo>
                  <a:lnTo>
                    <a:pt x="558" y="132"/>
                  </a:lnTo>
                  <a:lnTo>
                    <a:pt x="540" y="102"/>
                  </a:lnTo>
                  <a:lnTo>
                    <a:pt x="510" y="90"/>
                  </a:lnTo>
                  <a:lnTo>
                    <a:pt x="480" y="90"/>
                  </a:lnTo>
                  <a:lnTo>
                    <a:pt x="450" y="42"/>
                  </a:lnTo>
                  <a:lnTo>
                    <a:pt x="414" y="12"/>
                  </a:lnTo>
                  <a:lnTo>
                    <a:pt x="366" y="0"/>
                  </a:lnTo>
                  <a:lnTo>
                    <a:pt x="324" y="12"/>
                  </a:lnTo>
                  <a:lnTo>
                    <a:pt x="282" y="36"/>
                  </a:lnTo>
                  <a:lnTo>
                    <a:pt x="240" y="12"/>
                  </a:lnTo>
                  <a:lnTo>
                    <a:pt x="198" y="0"/>
                  </a:lnTo>
                  <a:lnTo>
                    <a:pt x="150" y="12"/>
                  </a:lnTo>
                  <a:lnTo>
                    <a:pt x="114" y="42"/>
                  </a:lnTo>
                  <a:lnTo>
                    <a:pt x="84" y="90"/>
                  </a:lnTo>
                  <a:lnTo>
                    <a:pt x="54" y="90"/>
                  </a:lnTo>
                  <a:lnTo>
                    <a:pt x="24" y="102"/>
                  </a:lnTo>
                  <a:lnTo>
                    <a:pt x="6" y="132"/>
                  </a:lnTo>
                  <a:lnTo>
                    <a:pt x="0" y="168"/>
                  </a:lnTo>
                  <a:lnTo>
                    <a:pt x="6" y="210"/>
                  </a:lnTo>
                  <a:lnTo>
                    <a:pt x="24" y="240"/>
                  </a:lnTo>
                  <a:lnTo>
                    <a:pt x="54" y="252"/>
                  </a:lnTo>
                  <a:lnTo>
                    <a:pt x="84" y="252"/>
                  </a:lnTo>
                  <a:close/>
                </a:path>
              </a:pathLst>
            </a:custGeom>
            <a:solidFill>
              <a:srgbClr val="FFFFFF">
                <a:alpha val="59999"/>
              </a:srgbClr>
            </a:solidFill>
            <a:ln w="9525">
              <a:solidFill>
                <a:schemeClr val="tx1"/>
              </a:solidFill>
              <a:prstDash val="solid"/>
              <a:round/>
              <a:headEnd/>
              <a:tailEnd/>
            </a:ln>
          </p:spPr>
          <p:txBody>
            <a:bodyPr/>
            <a:lstStyle/>
            <a:p>
              <a:endParaRPr lang="tr-TR"/>
            </a:p>
          </p:txBody>
        </p:sp>
        <p:sp>
          <p:nvSpPr>
            <p:cNvPr id="99405" name="Rectangle 369"/>
            <p:cNvSpPr>
              <a:spLocks noChangeArrowheads="1"/>
            </p:cNvSpPr>
            <p:nvPr/>
          </p:nvSpPr>
          <p:spPr bwMode="auto">
            <a:xfrm>
              <a:off x="3285" y="2755"/>
              <a:ext cx="410" cy="87"/>
            </a:xfrm>
            <a:prstGeom prst="rect">
              <a:avLst/>
            </a:prstGeom>
            <a:noFill/>
            <a:ln w="9525">
              <a:noFill/>
              <a:miter lim="800000"/>
              <a:headEnd/>
              <a:tailEnd/>
            </a:ln>
          </p:spPr>
          <p:txBody>
            <a:bodyPr lIns="0" tIns="0" rIns="0" bIns="0">
              <a:spAutoFit/>
            </a:bodyPr>
            <a:lstStyle/>
            <a:p>
              <a:pPr algn="l">
                <a:lnSpc>
                  <a:spcPct val="100000"/>
                </a:lnSpc>
              </a:pPr>
              <a:r>
                <a:rPr lang="tr-TR" sz="900" b="0">
                  <a:solidFill>
                    <a:schemeClr val="tx1"/>
                  </a:solidFill>
                  <a:effectLst/>
                </a:rPr>
                <a:t>  İNTERNET</a:t>
              </a:r>
            </a:p>
          </p:txBody>
        </p:sp>
        <p:sp>
          <p:nvSpPr>
            <p:cNvPr id="99406" name="Line 370"/>
            <p:cNvSpPr>
              <a:spLocks noChangeShapeType="1"/>
            </p:cNvSpPr>
            <p:nvPr/>
          </p:nvSpPr>
          <p:spPr bwMode="auto">
            <a:xfrm>
              <a:off x="2841" y="2512"/>
              <a:ext cx="315" cy="140"/>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07" name="Line 374"/>
            <p:cNvSpPr>
              <a:spLocks noChangeShapeType="1"/>
            </p:cNvSpPr>
            <p:nvPr/>
          </p:nvSpPr>
          <p:spPr bwMode="auto">
            <a:xfrm>
              <a:off x="3564" y="3006"/>
              <a:ext cx="36" cy="786"/>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408" name="Line 376"/>
            <p:cNvSpPr>
              <a:spLocks noChangeShapeType="1"/>
            </p:cNvSpPr>
            <p:nvPr/>
          </p:nvSpPr>
          <p:spPr bwMode="auto">
            <a:xfrm>
              <a:off x="3798" y="2928"/>
              <a:ext cx="486" cy="666"/>
            </a:xfrm>
            <a:prstGeom prst="line">
              <a:avLst/>
            </a:prstGeom>
            <a:noFill/>
            <a:ln w="12700">
              <a:solidFill>
                <a:schemeClr val="tx1"/>
              </a:solidFill>
              <a:round/>
              <a:headEnd type="arrow" w="sm" len="sm"/>
              <a:tailEnd type="arrow" w="sm" len="sm"/>
            </a:ln>
          </p:spPr>
          <p:txBody>
            <a:bodyPr wrap="none" anchor="ctr"/>
            <a:lstStyle/>
            <a:p>
              <a:endParaRPr lang="tr-TR"/>
            </a:p>
          </p:txBody>
        </p:sp>
      </p:grpSp>
      <p:pic>
        <p:nvPicPr>
          <p:cNvPr id="99376" name="Picture 375"/>
          <p:cNvPicPr>
            <a:picLocks noChangeAspect="1" noChangeArrowheads="1"/>
          </p:cNvPicPr>
          <p:nvPr/>
        </p:nvPicPr>
        <p:blipFill>
          <a:blip r:embed="rId14" cstate="print"/>
          <a:srcRect/>
          <a:stretch>
            <a:fillRect/>
          </a:stretch>
        </p:blipFill>
        <p:spPr bwMode="auto">
          <a:xfrm>
            <a:off x="6394004" y="5286375"/>
            <a:ext cx="576262" cy="546100"/>
          </a:xfrm>
          <a:prstGeom prst="rect">
            <a:avLst/>
          </a:prstGeom>
          <a:noFill/>
          <a:ln w="9525">
            <a:noFill/>
            <a:miter lim="800000"/>
            <a:headEnd/>
            <a:tailEnd/>
          </a:ln>
        </p:spPr>
      </p:pic>
      <p:grpSp>
        <p:nvGrpSpPr>
          <p:cNvPr id="26" name="Group 395"/>
          <p:cNvGrpSpPr>
            <a:grpSpLocks/>
          </p:cNvGrpSpPr>
          <p:nvPr/>
        </p:nvGrpSpPr>
        <p:grpSpPr bwMode="auto">
          <a:xfrm>
            <a:off x="3069779" y="3979863"/>
            <a:ext cx="5789612" cy="2271712"/>
            <a:chOff x="2001" y="2787"/>
            <a:chExt cx="3647" cy="1431"/>
          </a:xfrm>
        </p:grpSpPr>
        <p:grpSp>
          <p:nvGrpSpPr>
            <p:cNvPr id="27" name="Group 108"/>
            <p:cNvGrpSpPr>
              <a:grpSpLocks/>
            </p:cNvGrpSpPr>
            <p:nvPr/>
          </p:nvGrpSpPr>
          <p:grpSpPr bwMode="auto">
            <a:xfrm>
              <a:off x="2001" y="3905"/>
              <a:ext cx="595" cy="313"/>
              <a:chOff x="-148" y="746"/>
              <a:chExt cx="499" cy="313"/>
            </a:xfrm>
          </p:grpSpPr>
          <p:graphicFrame>
            <p:nvGraphicFramePr>
              <p:cNvPr id="99337" name="Object 9"/>
              <p:cNvGraphicFramePr>
                <a:graphicFrameLocks noChangeAspect="1"/>
              </p:cNvGraphicFramePr>
              <p:nvPr/>
            </p:nvGraphicFramePr>
            <p:xfrm>
              <a:off x="-49" y="909"/>
              <a:ext cx="260" cy="150"/>
            </p:xfrm>
            <a:graphic>
              <a:graphicData uri="http://schemas.openxmlformats.org/presentationml/2006/ole">
                <p:oleObj spid="_x0000_s1027" name="Visio" r:id="rId15" imgW="1145667" imgH="660273" progId="">
                  <p:embed/>
                </p:oleObj>
              </a:graphicData>
            </a:graphic>
          </p:graphicFrame>
          <p:sp>
            <p:nvSpPr>
              <p:cNvPr id="99400" name="Text Box 110"/>
              <p:cNvSpPr txBox="1">
                <a:spLocks noChangeArrowheads="1"/>
              </p:cNvSpPr>
              <p:nvPr/>
            </p:nvSpPr>
            <p:spPr bwMode="auto">
              <a:xfrm>
                <a:off x="-148" y="746"/>
                <a:ext cx="499" cy="143"/>
              </a:xfrm>
              <a:prstGeom prst="rect">
                <a:avLst/>
              </a:prstGeom>
              <a:no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Sınır Kapıları</a:t>
                </a:r>
                <a:endParaRPr lang="en-US" sz="800" b="0">
                  <a:solidFill>
                    <a:schemeClr val="tx1"/>
                  </a:solidFill>
                  <a:effectLst/>
                </a:endParaRPr>
              </a:p>
            </p:txBody>
          </p:sp>
        </p:grpSp>
        <p:sp>
          <p:nvSpPr>
            <p:cNvPr id="99395" name="Line 371"/>
            <p:cNvSpPr>
              <a:spLocks noChangeShapeType="1"/>
            </p:cNvSpPr>
            <p:nvPr/>
          </p:nvSpPr>
          <p:spPr bwMode="auto">
            <a:xfrm flipH="1">
              <a:off x="2598" y="3786"/>
              <a:ext cx="510" cy="192"/>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396" name="Text Box 377"/>
            <p:cNvSpPr txBox="1">
              <a:spLocks noChangeArrowheads="1"/>
            </p:cNvSpPr>
            <p:nvPr/>
          </p:nvSpPr>
          <p:spPr bwMode="auto">
            <a:xfrm>
              <a:off x="4879" y="3937"/>
              <a:ext cx="769" cy="259"/>
            </a:xfrm>
            <a:prstGeom prst="rect">
              <a:avLst/>
            </a:prstGeom>
            <a:no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Muayene İstasyonları</a:t>
              </a:r>
            </a:p>
            <a:p>
              <a:pPr algn="l" eaLnBrk="0" hangingPunct="0">
                <a:lnSpc>
                  <a:spcPct val="100000"/>
                </a:lnSpc>
                <a:spcBef>
                  <a:spcPct val="50000"/>
                </a:spcBef>
              </a:pPr>
              <a:r>
                <a:rPr lang="tr-TR" sz="800" b="0">
                  <a:solidFill>
                    <a:schemeClr val="tx1"/>
                  </a:solidFill>
                  <a:effectLst/>
                </a:rPr>
                <a:t>193 Sabit, 73 Seyyar</a:t>
              </a:r>
              <a:endParaRPr lang="en-US" sz="800" b="0">
                <a:solidFill>
                  <a:schemeClr val="tx1"/>
                </a:solidFill>
                <a:effectLst/>
              </a:endParaRPr>
            </a:p>
          </p:txBody>
        </p:sp>
        <p:sp>
          <p:nvSpPr>
            <p:cNvPr id="99397" name="Line 380"/>
            <p:cNvSpPr>
              <a:spLocks noChangeShapeType="1"/>
            </p:cNvSpPr>
            <p:nvPr/>
          </p:nvSpPr>
          <p:spPr bwMode="auto">
            <a:xfrm>
              <a:off x="4455" y="3835"/>
              <a:ext cx="651" cy="101"/>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398" name="Text Box 383"/>
            <p:cNvSpPr txBox="1">
              <a:spLocks noChangeArrowheads="1"/>
            </p:cNvSpPr>
            <p:nvPr/>
          </p:nvSpPr>
          <p:spPr bwMode="auto">
            <a:xfrm>
              <a:off x="4798" y="2787"/>
              <a:ext cx="499" cy="220"/>
            </a:xfrm>
            <a:prstGeom prst="rect">
              <a:avLst/>
            </a:prstGeom>
            <a:no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Nüfus  Müdürlükleri</a:t>
              </a:r>
              <a:endParaRPr lang="en-US" sz="800" b="0">
                <a:solidFill>
                  <a:schemeClr val="tx1"/>
                </a:solidFill>
                <a:effectLst/>
              </a:endParaRPr>
            </a:p>
          </p:txBody>
        </p:sp>
        <p:sp>
          <p:nvSpPr>
            <p:cNvPr id="99399" name="Line 384"/>
            <p:cNvSpPr>
              <a:spLocks noChangeShapeType="1"/>
            </p:cNvSpPr>
            <p:nvPr/>
          </p:nvSpPr>
          <p:spPr bwMode="auto">
            <a:xfrm flipH="1">
              <a:off x="4896" y="3000"/>
              <a:ext cx="72" cy="90"/>
            </a:xfrm>
            <a:prstGeom prst="line">
              <a:avLst/>
            </a:prstGeom>
            <a:noFill/>
            <a:ln w="12700">
              <a:solidFill>
                <a:schemeClr val="tx1"/>
              </a:solidFill>
              <a:round/>
              <a:headEnd type="arrow" w="sm" len="sm"/>
              <a:tailEnd type="arrow" w="sm" len="sm"/>
            </a:ln>
          </p:spPr>
          <p:txBody>
            <a:bodyPr wrap="none" anchor="ctr"/>
            <a:lstStyle/>
            <a:p>
              <a:endParaRPr lang="tr-TR"/>
            </a:p>
          </p:txBody>
        </p:sp>
      </p:grpSp>
      <p:sp>
        <p:nvSpPr>
          <p:cNvPr id="99378" name="Line 376"/>
          <p:cNvSpPr>
            <a:spLocks noChangeShapeType="1"/>
          </p:cNvSpPr>
          <p:nvPr/>
        </p:nvSpPr>
        <p:spPr bwMode="auto">
          <a:xfrm>
            <a:off x="5770116" y="4308475"/>
            <a:ext cx="209550" cy="438150"/>
          </a:xfrm>
          <a:prstGeom prst="line">
            <a:avLst/>
          </a:prstGeom>
          <a:noFill/>
          <a:ln w="12700">
            <a:solidFill>
              <a:schemeClr val="tx1"/>
            </a:solidFill>
            <a:round/>
            <a:headEnd type="arrow" w="sm" len="sm"/>
            <a:tailEnd type="arrow" w="sm" len="sm"/>
          </a:ln>
        </p:spPr>
        <p:txBody>
          <a:bodyPr wrap="none" anchor="ctr"/>
          <a:lstStyle/>
          <a:p>
            <a:endParaRPr lang="tr-TR"/>
          </a:p>
        </p:txBody>
      </p:sp>
      <p:pic>
        <p:nvPicPr>
          <p:cNvPr id="99379" name="175 Resim"/>
          <p:cNvPicPr>
            <a:picLocks noChangeAspect="1" noChangeArrowheads="1"/>
          </p:cNvPicPr>
          <p:nvPr/>
        </p:nvPicPr>
        <p:blipFill>
          <a:blip r:embed="rId16" cstate="print"/>
          <a:srcRect/>
          <a:stretch>
            <a:fillRect/>
          </a:stretch>
        </p:blipFill>
        <p:spPr bwMode="auto">
          <a:xfrm>
            <a:off x="7048054" y="5067300"/>
            <a:ext cx="377825" cy="482600"/>
          </a:xfrm>
          <a:prstGeom prst="rect">
            <a:avLst/>
          </a:prstGeom>
          <a:noFill/>
          <a:ln w="9525">
            <a:noFill/>
            <a:miter lim="800000"/>
            <a:headEnd/>
            <a:tailEnd/>
          </a:ln>
        </p:spPr>
      </p:pic>
      <p:pic>
        <p:nvPicPr>
          <p:cNvPr id="99380" name="176 Resim"/>
          <p:cNvPicPr>
            <a:picLocks noChangeAspect="1" noChangeArrowheads="1"/>
          </p:cNvPicPr>
          <p:nvPr/>
        </p:nvPicPr>
        <p:blipFill>
          <a:blip r:embed="rId17" cstate="print"/>
          <a:srcRect/>
          <a:stretch>
            <a:fillRect/>
          </a:stretch>
        </p:blipFill>
        <p:spPr bwMode="auto">
          <a:xfrm>
            <a:off x="7405241" y="4937125"/>
            <a:ext cx="482600" cy="361950"/>
          </a:xfrm>
          <a:prstGeom prst="rect">
            <a:avLst/>
          </a:prstGeom>
          <a:noFill/>
          <a:ln w="9525">
            <a:noFill/>
            <a:miter lim="800000"/>
            <a:headEnd/>
            <a:tailEnd/>
          </a:ln>
        </p:spPr>
      </p:pic>
      <p:sp>
        <p:nvSpPr>
          <p:cNvPr id="99381" name="Line 376"/>
          <p:cNvSpPr>
            <a:spLocks noChangeShapeType="1"/>
          </p:cNvSpPr>
          <p:nvPr/>
        </p:nvSpPr>
        <p:spPr bwMode="auto">
          <a:xfrm>
            <a:off x="6008241" y="4165600"/>
            <a:ext cx="1085850" cy="1057275"/>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382" name="Line 376"/>
          <p:cNvSpPr>
            <a:spLocks noChangeShapeType="1"/>
          </p:cNvSpPr>
          <p:nvPr/>
        </p:nvSpPr>
        <p:spPr bwMode="auto">
          <a:xfrm>
            <a:off x="6093966" y="4117975"/>
            <a:ext cx="1362075" cy="952500"/>
          </a:xfrm>
          <a:prstGeom prst="line">
            <a:avLst/>
          </a:prstGeom>
          <a:noFill/>
          <a:ln w="12700">
            <a:solidFill>
              <a:schemeClr val="tx1"/>
            </a:solidFill>
            <a:round/>
            <a:headEnd type="arrow" w="sm" len="sm"/>
            <a:tailEnd type="arrow" w="sm" len="sm"/>
          </a:ln>
        </p:spPr>
        <p:txBody>
          <a:bodyPr wrap="none" anchor="ctr"/>
          <a:lstStyle/>
          <a:p>
            <a:endParaRPr lang="tr-TR"/>
          </a:p>
        </p:txBody>
      </p:sp>
      <p:pic>
        <p:nvPicPr>
          <p:cNvPr id="99383" name="179 Resim"/>
          <p:cNvPicPr>
            <a:picLocks noChangeAspect="1" noChangeArrowheads="1"/>
          </p:cNvPicPr>
          <p:nvPr/>
        </p:nvPicPr>
        <p:blipFill>
          <a:blip r:embed="rId18" cstate="print"/>
          <a:srcRect/>
          <a:stretch>
            <a:fillRect/>
          </a:stretch>
        </p:blipFill>
        <p:spPr bwMode="auto">
          <a:xfrm>
            <a:off x="1536254" y="2643188"/>
            <a:ext cx="715962" cy="715962"/>
          </a:xfrm>
          <a:prstGeom prst="rect">
            <a:avLst/>
          </a:prstGeom>
          <a:noFill/>
          <a:ln w="9525">
            <a:noFill/>
            <a:miter lim="800000"/>
            <a:headEnd/>
            <a:tailEnd/>
          </a:ln>
        </p:spPr>
      </p:pic>
      <p:sp>
        <p:nvSpPr>
          <p:cNvPr id="99384" name="Line 117"/>
          <p:cNvSpPr>
            <a:spLocks noChangeShapeType="1"/>
          </p:cNvSpPr>
          <p:nvPr/>
        </p:nvSpPr>
        <p:spPr bwMode="auto">
          <a:xfrm flipH="1" flipV="1">
            <a:off x="2250629" y="3143250"/>
            <a:ext cx="2000250" cy="428625"/>
          </a:xfrm>
          <a:prstGeom prst="line">
            <a:avLst/>
          </a:prstGeom>
          <a:noFill/>
          <a:ln w="9525">
            <a:solidFill>
              <a:schemeClr val="tx1"/>
            </a:solidFill>
            <a:round/>
            <a:headEnd type="arrow" w="sm" len="sm"/>
            <a:tailEnd type="arrow" w="sm" len="sm"/>
          </a:ln>
        </p:spPr>
        <p:txBody>
          <a:bodyPr wrap="none" anchor="ctr"/>
          <a:lstStyle/>
          <a:p>
            <a:endParaRPr lang="tr-TR"/>
          </a:p>
        </p:txBody>
      </p:sp>
      <p:sp>
        <p:nvSpPr>
          <p:cNvPr id="99385" name="Text Box 149"/>
          <p:cNvSpPr txBox="1">
            <a:spLocks noChangeArrowheads="1"/>
          </p:cNvSpPr>
          <p:nvPr/>
        </p:nvSpPr>
        <p:spPr bwMode="auto">
          <a:xfrm>
            <a:off x="1393379" y="2357438"/>
            <a:ext cx="1138237" cy="215900"/>
          </a:xfrm>
          <a:prstGeom prst="rect">
            <a:avLst/>
          </a:prstGeom>
          <a:no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23 İşlem</a:t>
            </a:r>
            <a:endParaRPr lang="en-US" sz="800" b="0">
              <a:solidFill>
                <a:schemeClr val="tx1"/>
              </a:solidFill>
              <a:effectLst/>
            </a:endParaRPr>
          </a:p>
        </p:txBody>
      </p:sp>
      <p:sp>
        <p:nvSpPr>
          <p:cNvPr id="99386" name="Text Box 150"/>
          <p:cNvSpPr txBox="1">
            <a:spLocks noChangeArrowheads="1"/>
          </p:cNvSpPr>
          <p:nvPr/>
        </p:nvSpPr>
        <p:spPr bwMode="auto">
          <a:xfrm>
            <a:off x="107504" y="4000500"/>
            <a:ext cx="873125" cy="1077913"/>
          </a:xfrm>
          <a:prstGeom prst="rect">
            <a:avLst/>
          </a:prstGeom>
          <a:noFill/>
          <a:ln w="12700">
            <a:solidFill>
              <a:schemeClr val="tx1"/>
            </a:solidFill>
            <a:miter lim="800000"/>
            <a:headEnd/>
            <a:tailEnd/>
          </a:ln>
        </p:spPr>
        <p:txBody>
          <a:bodyPr>
            <a:spAutoFit/>
          </a:bodyPr>
          <a:lstStyle/>
          <a:p>
            <a:pPr algn="l" eaLnBrk="0" hangingPunct="0">
              <a:lnSpc>
                <a:spcPct val="100000"/>
              </a:lnSpc>
            </a:pPr>
            <a:r>
              <a:rPr lang="tr-TR" sz="800" b="0">
                <a:solidFill>
                  <a:schemeClr val="tx1"/>
                </a:solidFill>
                <a:effectLst/>
              </a:rPr>
              <a:t>C1, C2, C3</a:t>
            </a:r>
          </a:p>
          <a:p>
            <a:pPr algn="l" eaLnBrk="0" hangingPunct="0">
              <a:lnSpc>
                <a:spcPct val="100000"/>
              </a:lnSpc>
            </a:pPr>
            <a:r>
              <a:rPr lang="tr-TR" sz="800" b="0">
                <a:solidFill>
                  <a:schemeClr val="tx1"/>
                </a:solidFill>
                <a:effectLst/>
              </a:rPr>
              <a:t>D1, D2, D3,D4 </a:t>
            </a:r>
          </a:p>
          <a:p>
            <a:pPr algn="l" eaLnBrk="0" hangingPunct="0">
              <a:lnSpc>
                <a:spcPct val="100000"/>
              </a:lnSpc>
            </a:pPr>
            <a:r>
              <a:rPr lang="tr-TR" sz="800" b="0">
                <a:solidFill>
                  <a:schemeClr val="tx1"/>
                </a:solidFill>
                <a:effectLst/>
              </a:rPr>
              <a:t>F1 </a:t>
            </a:r>
          </a:p>
          <a:p>
            <a:pPr algn="l" eaLnBrk="0" hangingPunct="0">
              <a:lnSpc>
                <a:spcPct val="100000"/>
              </a:lnSpc>
            </a:pPr>
            <a:r>
              <a:rPr lang="tr-TR" sz="800" b="0">
                <a:solidFill>
                  <a:schemeClr val="tx1"/>
                </a:solidFill>
                <a:effectLst/>
              </a:rPr>
              <a:t>G1, G2</a:t>
            </a:r>
          </a:p>
          <a:p>
            <a:pPr algn="l" eaLnBrk="0" hangingPunct="0">
              <a:lnSpc>
                <a:spcPct val="100000"/>
              </a:lnSpc>
            </a:pPr>
            <a:r>
              <a:rPr lang="tr-TR" sz="800" b="0">
                <a:solidFill>
                  <a:schemeClr val="tx1"/>
                </a:solidFill>
                <a:effectLst/>
              </a:rPr>
              <a:t>H1, H2</a:t>
            </a:r>
          </a:p>
          <a:p>
            <a:pPr algn="l" eaLnBrk="0" hangingPunct="0">
              <a:lnSpc>
                <a:spcPct val="100000"/>
              </a:lnSpc>
            </a:pPr>
            <a:r>
              <a:rPr lang="tr-TR" sz="800" b="0">
                <a:solidFill>
                  <a:schemeClr val="tx1"/>
                </a:solidFill>
                <a:effectLst/>
              </a:rPr>
              <a:t>K1, K2, K3</a:t>
            </a:r>
          </a:p>
          <a:p>
            <a:pPr algn="l" eaLnBrk="0" hangingPunct="0">
              <a:lnSpc>
                <a:spcPct val="100000"/>
              </a:lnSpc>
            </a:pPr>
            <a:r>
              <a:rPr lang="tr-TR" sz="800" b="0">
                <a:solidFill>
                  <a:schemeClr val="tx1"/>
                </a:solidFill>
                <a:effectLst/>
              </a:rPr>
              <a:t>N1, N2 </a:t>
            </a:r>
          </a:p>
          <a:p>
            <a:pPr algn="l" eaLnBrk="0" hangingPunct="0">
              <a:lnSpc>
                <a:spcPct val="100000"/>
              </a:lnSpc>
            </a:pPr>
            <a:r>
              <a:rPr lang="tr-TR" sz="800" b="0">
                <a:solidFill>
                  <a:schemeClr val="tx1"/>
                </a:solidFill>
                <a:effectLst/>
              </a:rPr>
              <a:t>T2</a:t>
            </a:r>
            <a:endParaRPr lang="en-US" sz="800" b="0">
              <a:solidFill>
                <a:schemeClr val="tx1"/>
              </a:solidFill>
              <a:effectLst/>
            </a:endParaRPr>
          </a:p>
        </p:txBody>
      </p:sp>
      <p:sp>
        <p:nvSpPr>
          <p:cNvPr id="185" name="Rectangle 4"/>
          <p:cNvSpPr txBox="1">
            <a:spLocks noChangeArrowheads="1"/>
          </p:cNvSpPr>
          <p:nvPr/>
        </p:nvSpPr>
        <p:spPr>
          <a:xfrm>
            <a:off x="3025031" y="260648"/>
            <a:ext cx="3214687" cy="571500"/>
          </a:xfrm>
          <a:noFill/>
          <a:ln/>
        </p:spPr>
        <p:txBody>
          <a:bodyPr/>
          <a:lstStyle/>
          <a:p>
            <a:pPr eaLnBrk="0" hangingPunct="0">
              <a:lnSpc>
                <a:spcPct val="100000"/>
              </a:lnSpc>
              <a:defRPr/>
            </a:pPr>
            <a:r>
              <a:rPr lang="tr-TR" sz="2800" dirty="0">
                <a:solidFill>
                  <a:srgbClr val="FF0000"/>
                </a:solidFill>
                <a:effectLst>
                  <a:outerShdw blurRad="38100" dist="38100" dir="2700000" algn="tl">
                    <a:srgbClr val="000000">
                      <a:alpha val="43137"/>
                    </a:srgbClr>
                  </a:outerShdw>
                </a:effectLst>
                <a:ea typeface="+mj-ea"/>
                <a:cs typeface="+mj-cs"/>
              </a:rPr>
              <a:t>U-Net Sistemi</a:t>
            </a:r>
            <a:endParaRPr lang="tr-TR" sz="2800" noProof="1">
              <a:solidFill>
                <a:srgbClr val="FF0000"/>
              </a:solidFill>
              <a:effectLst>
                <a:outerShdw blurRad="38100" dist="38100" dir="2700000" algn="tl">
                  <a:srgbClr val="000000">
                    <a:alpha val="43137"/>
                  </a:srgbClr>
                </a:outerShdw>
              </a:effectLst>
              <a:ea typeface="+mj-ea"/>
              <a:cs typeface="+mj-cs"/>
            </a:endParaRPr>
          </a:p>
        </p:txBody>
      </p:sp>
      <p:pic>
        <p:nvPicPr>
          <p:cNvPr id="99388" name="183 Resim"/>
          <p:cNvPicPr>
            <a:picLocks noChangeAspect="1" noChangeArrowheads="1"/>
          </p:cNvPicPr>
          <p:nvPr/>
        </p:nvPicPr>
        <p:blipFill>
          <a:blip r:embed="rId19" cstate="print"/>
          <a:srcRect/>
          <a:stretch>
            <a:fillRect/>
          </a:stretch>
        </p:blipFill>
        <p:spPr bwMode="auto">
          <a:xfrm>
            <a:off x="178941" y="2714625"/>
            <a:ext cx="420688" cy="539750"/>
          </a:xfrm>
          <a:prstGeom prst="rect">
            <a:avLst/>
          </a:prstGeom>
          <a:noFill/>
          <a:ln w="9525">
            <a:noFill/>
            <a:miter lim="800000"/>
            <a:headEnd/>
            <a:tailEnd/>
          </a:ln>
        </p:spPr>
      </p:pic>
      <p:sp>
        <p:nvSpPr>
          <p:cNvPr id="99389" name="Line 360"/>
          <p:cNvSpPr>
            <a:spLocks noChangeShapeType="1"/>
          </p:cNvSpPr>
          <p:nvPr/>
        </p:nvSpPr>
        <p:spPr bwMode="auto">
          <a:xfrm>
            <a:off x="607566" y="2928938"/>
            <a:ext cx="928688" cy="188912"/>
          </a:xfrm>
          <a:prstGeom prst="line">
            <a:avLst/>
          </a:prstGeom>
          <a:noFill/>
          <a:ln w="12700">
            <a:solidFill>
              <a:schemeClr val="tx1"/>
            </a:solidFill>
            <a:round/>
            <a:headEnd type="arrow" w="sm" len="sm"/>
            <a:tailEnd type="arrow" w="sm" len="sm"/>
          </a:ln>
        </p:spPr>
        <p:txBody>
          <a:bodyPr wrap="none" anchor="ctr"/>
          <a:lstStyle/>
          <a:p>
            <a:endParaRPr lang="tr-TR"/>
          </a:p>
        </p:txBody>
      </p:sp>
      <p:grpSp>
        <p:nvGrpSpPr>
          <p:cNvPr id="28" name="Group 362"/>
          <p:cNvGrpSpPr>
            <a:grpSpLocks/>
          </p:cNvGrpSpPr>
          <p:nvPr/>
        </p:nvGrpSpPr>
        <p:grpSpPr bwMode="auto">
          <a:xfrm>
            <a:off x="750441" y="2143125"/>
            <a:ext cx="207963" cy="442913"/>
            <a:chOff x="1728" y="1646"/>
            <a:chExt cx="294" cy="779"/>
          </a:xfrm>
        </p:grpSpPr>
        <p:sp>
          <p:nvSpPr>
            <p:cNvPr id="99392" name="Freeform 363"/>
            <p:cNvSpPr>
              <a:spLocks/>
            </p:cNvSpPr>
            <p:nvPr/>
          </p:nvSpPr>
          <p:spPr bwMode="auto">
            <a:xfrm>
              <a:off x="1728" y="1796"/>
              <a:ext cx="294" cy="629"/>
            </a:xfrm>
            <a:custGeom>
              <a:avLst/>
              <a:gdLst>
                <a:gd name="T0" fmla="*/ 585 w 588"/>
                <a:gd name="T1" fmla="*/ 523 h 1258"/>
                <a:gd name="T2" fmla="*/ 568 w 588"/>
                <a:gd name="T3" fmla="*/ 390 h 1258"/>
                <a:gd name="T4" fmla="*/ 564 w 588"/>
                <a:gd name="T5" fmla="*/ 323 h 1258"/>
                <a:gd name="T6" fmla="*/ 553 w 588"/>
                <a:gd name="T7" fmla="*/ 258 h 1258"/>
                <a:gd name="T8" fmla="*/ 539 w 588"/>
                <a:gd name="T9" fmla="*/ 182 h 1258"/>
                <a:gd name="T10" fmla="*/ 525 w 588"/>
                <a:gd name="T11" fmla="*/ 116 h 1258"/>
                <a:gd name="T12" fmla="*/ 513 w 588"/>
                <a:gd name="T13" fmla="*/ 84 h 1258"/>
                <a:gd name="T14" fmla="*/ 489 w 588"/>
                <a:gd name="T15" fmla="*/ 55 h 1258"/>
                <a:gd name="T16" fmla="*/ 456 w 588"/>
                <a:gd name="T17" fmla="*/ 27 h 1258"/>
                <a:gd name="T18" fmla="*/ 422 w 588"/>
                <a:gd name="T19" fmla="*/ 7 h 1258"/>
                <a:gd name="T20" fmla="*/ 407 w 588"/>
                <a:gd name="T21" fmla="*/ 1 h 1258"/>
                <a:gd name="T22" fmla="*/ 404 w 588"/>
                <a:gd name="T23" fmla="*/ 0 h 1258"/>
                <a:gd name="T24" fmla="*/ 404 w 588"/>
                <a:gd name="T25" fmla="*/ 1 h 1258"/>
                <a:gd name="T26" fmla="*/ 404 w 588"/>
                <a:gd name="T27" fmla="*/ 1 h 1258"/>
                <a:gd name="T28" fmla="*/ 274 w 588"/>
                <a:gd name="T29" fmla="*/ 327 h 1258"/>
                <a:gd name="T30" fmla="*/ 175 w 588"/>
                <a:gd name="T31" fmla="*/ 7 h 1258"/>
                <a:gd name="T32" fmla="*/ 160 w 588"/>
                <a:gd name="T33" fmla="*/ 10 h 1258"/>
                <a:gd name="T34" fmla="*/ 140 w 588"/>
                <a:gd name="T35" fmla="*/ 17 h 1258"/>
                <a:gd name="T36" fmla="*/ 117 w 588"/>
                <a:gd name="T37" fmla="*/ 35 h 1258"/>
                <a:gd name="T38" fmla="*/ 97 w 588"/>
                <a:gd name="T39" fmla="*/ 61 h 1258"/>
                <a:gd name="T40" fmla="*/ 82 w 588"/>
                <a:gd name="T41" fmla="*/ 88 h 1258"/>
                <a:gd name="T42" fmla="*/ 71 w 588"/>
                <a:gd name="T43" fmla="*/ 114 h 1258"/>
                <a:gd name="T44" fmla="*/ 62 w 588"/>
                <a:gd name="T45" fmla="*/ 155 h 1258"/>
                <a:gd name="T46" fmla="*/ 52 w 588"/>
                <a:gd name="T47" fmla="*/ 205 h 1258"/>
                <a:gd name="T48" fmla="*/ 43 w 588"/>
                <a:gd name="T49" fmla="*/ 252 h 1258"/>
                <a:gd name="T50" fmla="*/ 31 w 588"/>
                <a:gd name="T51" fmla="*/ 324 h 1258"/>
                <a:gd name="T52" fmla="*/ 21 w 588"/>
                <a:gd name="T53" fmla="*/ 471 h 1258"/>
                <a:gd name="T54" fmla="*/ 12 w 588"/>
                <a:gd name="T55" fmla="*/ 533 h 1258"/>
                <a:gd name="T56" fmla="*/ 8 w 588"/>
                <a:gd name="T57" fmla="*/ 561 h 1258"/>
                <a:gd name="T58" fmla="*/ 137 w 588"/>
                <a:gd name="T59" fmla="*/ 566 h 1258"/>
                <a:gd name="T60" fmla="*/ 186 w 588"/>
                <a:gd name="T61" fmla="*/ 1258 h 1258"/>
                <a:gd name="T62" fmla="*/ 301 w 588"/>
                <a:gd name="T63" fmla="*/ 770 h 1258"/>
                <a:gd name="T64" fmla="*/ 319 w 588"/>
                <a:gd name="T65" fmla="*/ 883 h 1258"/>
                <a:gd name="T66" fmla="*/ 344 w 588"/>
                <a:gd name="T67" fmla="*/ 1048 h 1258"/>
                <a:gd name="T68" fmla="*/ 371 w 588"/>
                <a:gd name="T69" fmla="*/ 1202 h 1258"/>
                <a:gd name="T70" fmla="*/ 389 w 588"/>
                <a:gd name="T71" fmla="*/ 1253 h 1258"/>
                <a:gd name="T72" fmla="*/ 406 w 588"/>
                <a:gd name="T73" fmla="*/ 1253 h 1258"/>
                <a:gd name="T74" fmla="*/ 429 w 588"/>
                <a:gd name="T75" fmla="*/ 1253 h 1258"/>
                <a:gd name="T76" fmla="*/ 456 w 588"/>
                <a:gd name="T77" fmla="*/ 1253 h 1258"/>
                <a:gd name="T78" fmla="*/ 483 w 588"/>
                <a:gd name="T79" fmla="*/ 1253 h 1258"/>
                <a:gd name="T80" fmla="*/ 513 w 588"/>
                <a:gd name="T81" fmla="*/ 1253 h 1258"/>
                <a:gd name="T82" fmla="*/ 542 w 588"/>
                <a:gd name="T83" fmla="*/ 1253 h 1258"/>
                <a:gd name="T84" fmla="*/ 568 w 588"/>
                <a:gd name="T85" fmla="*/ 1253 h 1258"/>
                <a:gd name="T86" fmla="*/ 572 w 588"/>
                <a:gd name="T87" fmla="*/ 1213 h 1258"/>
                <a:gd name="T88" fmla="*/ 539 w 588"/>
                <a:gd name="T89" fmla="*/ 1031 h 1258"/>
                <a:gd name="T90" fmla="*/ 498 w 588"/>
                <a:gd name="T91" fmla="*/ 796 h 1258"/>
                <a:gd name="T92" fmla="*/ 468 w 588"/>
                <a:gd name="T93" fmla="*/ 608 h 1258"/>
                <a:gd name="T94" fmla="*/ 471 w 588"/>
                <a:gd name="T95" fmla="*/ 563 h 1258"/>
                <a:gd name="T96" fmla="*/ 502 w 588"/>
                <a:gd name="T97" fmla="*/ 565 h 1258"/>
                <a:gd name="T98" fmla="*/ 540 w 588"/>
                <a:gd name="T99" fmla="*/ 566 h 1258"/>
                <a:gd name="T100" fmla="*/ 575 w 588"/>
                <a:gd name="T101" fmla="*/ 567 h 12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1258"/>
                <a:gd name="T155" fmla="*/ 588 w 588"/>
                <a:gd name="T156" fmla="*/ 1258 h 12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1258">
                  <a:moveTo>
                    <a:pt x="588" y="566"/>
                  </a:moveTo>
                  <a:lnTo>
                    <a:pt x="585" y="523"/>
                  </a:lnTo>
                  <a:lnTo>
                    <a:pt x="576" y="458"/>
                  </a:lnTo>
                  <a:lnTo>
                    <a:pt x="568" y="390"/>
                  </a:lnTo>
                  <a:lnTo>
                    <a:pt x="565" y="343"/>
                  </a:lnTo>
                  <a:lnTo>
                    <a:pt x="564" y="323"/>
                  </a:lnTo>
                  <a:lnTo>
                    <a:pt x="559" y="293"/>
                  </a:lnTo>
                  <a:lnTo>
                    <a:pt x="553" y="258"/>
                  </a:lnTo>
                  <a:lnTo>
                    <a:pt x="547" y="220"/>
                  </a:lnTo>
                  <a:lnTo>
                    <a:pt x="539" y="182"/>
                  </a:lnTo>
                  <a:lnTo>
                    <a:pt x="530" y="146"/>
                  </a:lnTo>
                  <a:lnTo>
                    <a:pt x="525" y="116"/>
                  </a:lnTo>
                  <a:lnTo>
                    <a:pt x="519" y="96"/>
                  </a:lnTo>
                  <a:lnTo>
                    <a:pt x="513" y="84"/>
                  </a:lnTo>
                  <a:lnTo>
                    <a:pt x="503" y="69"/>
                  </a:lnTo>
                  <a:lnTo>
                    <a:pt x="489" y="55"/>
                  </a:lnTo>
                  <a:lnTo>
                    <a:pt x="473" y="40"/>
                  </a:lnTo>
                  <a:lnTo>
                    <a:pt x="456" y="27"/>
                  </a:lnTo>
                  <a:lnTo>
                    <a:pt x="440" y="16"/>
                  </a:lnTo>
                  <a:lnTo>
                    <a:pt x="422" y="7"/>
                  </a:lnTo>
                  <a:lnTo>
                    <a:pt x="408" y="1"/>
                  </a:lnTo>
                  <a:lnTo>
                    <a:pt x="407" y="1"/>
                  </a:lnTo>
                  <a:lnTo>
                    <a:pt x="406" y="0"/>
                  </a:lnTo>
                  <a:lnTo>
                    <a:pt x="404" y="0"/>
                  </a:lnTo>
                  <a:lnTo>
                    <a:pt x="403" y="0"/>
                  </a:lnTo>
                  <a:lnTo>
                    <a:pt x="404" y="1"/>
                  </a:lnTo>
                  <a:lnTo>
                    <a:pt x="404" y="2"/>
                  </a:lnTo>
                  <a:lnTo>
                    <a:pt x="274" y="327"/>
                  </a:lnTo>
                  <a:lnTo>
                    <a:pt x="183" y="5"/>
                  </a:lnTo>
                  <a:lnTo>
                    <a:pt x="175" y="7"/>
                  </a:lnTo>
                  <a:lnTo>
                    <a:pt x="168" y="9"/>
                  </a:lnTo>
                  <a:lnTo>
                    <a:pt x="160" y="10"/>
                  </a:lnTo>
                  <a:lnTo>
                    <a:pt x="152" y="12"/>
                  </a:lnTo>
                  <a:lnTo>
                    <a:pt x="140" y="17"/>
                  </a:lnTo>
                  <a:lnTo>
                    <a:pt x="129" y="25"/>
                  </a:lnTo>
                  <a:lnTo>
                    <a:pt x="117" y="35"/>
                  </a:lnTo>
                  <a:lnTo>
                    <a:pt x="107" y="48"/>
                  </a:lnTo>
                  <a:lnTo>
                    <a:pt x="97" y="61"/>
                  </a:lnTo>
                  <a:lnTo>
                    <a:pt x="89" y="74"/>
                  </a:lnTo>
                  <a:lnTo>
                    <a:pt x="82" y="88"/>
                  </a:lnTo>
                  <a:lnTo>
                    <a:pt x="76" y="100"/>
                  </a:lnTo>
                  <a:lnTo>
                    <a:pt x="71" y="114"/>
                  </a:lnTo>
                  <a:lnTo>
                    <a:pt x="67" y="133"/>
                  </a:lnTo>
                  <a:lnTo>
                    <a:pt x="62" y="155"/>
                  </a:lnTo>
                  <a:lnTo>
                    <a:pt x="58" y="179"/>
                  </a:lnTo>
                  <a:lnTo>
                    <a:pt x="52" y="205"/>
                  </a:lnTo>
                  <a:lnTo>
                    <a:pt x="47" y="229"/>
                  </a:lnTo>
                  <a:lnTo>
                    <a:pt x="43" y="252"/>
                  </a:lnTo>
                  <a:lnTo>
                    <a:pt x="38" y="271"/>
                  </a:lnTo>
                  <a:lnTo>
                    <a:pt x="31" y="324"/>
                  </a:lnTo>
                  <a:lnTo>
                    <a:pt x="25" y="399"/>
                  </a:lnTo>
                  <a:lnTo>
                    <a:pt x="21" y="471"/>
                  </a:lnTo>
                  <a:lnTo>
                    <a:pt x="15" y="513"/>
                  </a:lnTo>
                  <a:lnTo>
                    <a:pt x="12" y="533"/>
                  </a:lnTo>
                  <a:lnTo>
                    <a:pt x="9" y="550"/>
                  </a:lnTo>
                  <a:lnTo>
                    <a:pt x="8" y="561"/>
                  </a:lnTo>
                  <a:lnTo>
                    <a:pt x="8" y="566"/>
                  </a:lnTo>
                  <a:lnTo>
                    <a:pt x="137" y="566"/>
                  </a:lnTo>
                  <a:lnTo>
                    <a:pt x="0" y="1258"/>
                  </a:lnTo>
                  <a:lnTo>
                    <a:pt x="186" y="1258"/>
                  </a:lnTo>
                  <a:lnTo>
                    <a:pt x="299" y="753"/>
                  </a:lnTo>
                  <a:lnTo>
                    <a:pt x="301" y="770"/>
                  </a:lnTo>
                  <a:lnTo>
                    <a:pt x="308" y="816"/>
                  </a:lnTo>
                  <a:lnTo>
                    <a:pt x="319" y="883"/>
                  </a:lnTo>
                  <a:lnTo>
                    <a:pt x="330" y="963"/>
                  </a:lnTo>
                  <a:lnTo>
                    <a:pt x="344" y="1048"/>
                  </a:lnTo>
                  <a:lnTo>
                    <a:pt x="358" y="1130"/>
                  </a:lnTo>
                  <a:lnTo>
                    <a:pt x="371" y="1202"/>
                  </a:lnTo>
                  <a:lnTo>
                    <a:pt x="382" y="1253"/>
                  </a:lnTo>
                  <a:lnTo>
                    <a:pt x="389" y="1253"/>
                  </a:lnTo>
                  <a:lnTo>
                    <a:pt x="397" y="1253"/>
                  </a:lnTo>
                  <a:lnTo>
                    <a:pt x="406" y="1253"/>
                  </a:lnTo>
                  <a:lnTo>
                    <a:pt x="417" y="1253"/>
                  </a:lnTo>
                  <a:lnTo>
                    <a:pt x="429" y="1253"/>
                  </a:lnTo>
                  <a:lnTo>
                    <a:pt x="442" y="1253"/>
                  </a:lnTo>
                  <a:lnTo>
                    <a:pt x="456" y="1253"/>
                  </a:lnTo>
                  <a:lnTo>
                    <a:pt x="469" y="1253"/>
                  </a:lnTo>
                  <a:lnTo>
                    <a:pt x="483" y="1253"/>
                  </a:lnTo>
                  <a:lnTo>
                    <a:pt x="498" y="1253"/>
                  </a:lnTo>
                  <a:lnTo>
                    <a:pt x="513" y="1253"/>
                  </a:lnTo>
                  <a:lnTo>
                    <a:pt x="527" y="1253"/>
                  </a:lnTo>
                  <a:lnTo>
                    <a:pt x="542" y="1253"/>
                  </a:lnTo>
                  <a:lnTo>
                    <a:pt x="555" y="1253"/>
                  </a:lnTo>
                  <a:lnTo>
                    <a:pt x="568" y="1253"/>
                  </a:lnTo>
                  <a:lnTo>
                    <a:pt x="580" y="1253"/>
                  </a:lnTo>
                  <a:lnTo>
                    <a:pt x="572" y="1213"/>
                  </a:lnTo>
                  <a:lnTo>
                    <a:pt x="557" y="1135"/>
                  </a:lnTo>
                  <a:lnTo>
                    <a:pt x="539" y="1031"/>
                  </a:lnTo>
                  <a:lnTo>
                    <a:pt x="518" y="914"/>
                  </a:lnTo>
                  <a:lnTo>
                    <a:pt x="498" y="796"/>
                  </a:lnTo>
                  <a:lnTo>
                    <a:pt x="481" y="690"/>
                  </a:lnTo>
                  <a:lnTo>
                    <a:pt x="468" y="608"/>
                  </a:lnTo>
                  <a:lnTo>
                    <a:pt x="463" y="563"/>
                  </a:lnTo>
                  <a:lnTo>
                    <a:pt x="471" y="563"/>
                  </a:lnTo>
                  <a:lnTo>
                    <a:pt x="484" y="564"/>
                  </a:lnTo>
                  <a:lnTo>
                    <a:pt x="502" y="565"/>
                  </a:lnTo>
                  <a:lnTo>
                    <a:pt x="520" y="566"/>
                  </a:lnTo>
                  <a:lnTo>
                    <a:pt x="540" y="566"/>
                  </a:lnTo>
                  <a:lnTo>
                    <a:pt x="559" y="567"/>
                  </a:lnTo>
                  <a:lnTo>
                    <a:pt x="575" y="567"/>
                  </a:lnTo>
                  <a:lnTo>
                    <a:pt x="588" y="566"/>
                  </a:lnTo>
                  <a:close/>
                </a:path>
              </a:pathLst>
            </a:custGeom>
            <a:solidFill>
              <a:srgbClr val="000000">
                <a:alpha val="59999"/>
              </a:srgbClr>
            </a:solidFill>
            <a:ln w="9525">
              <a:solidFill>
                <a:schemeClr val="tx1"/>
              </a:solidFill>
              <a:round/>
              <a:headEnd/>
              <a:tailEnd/>
            </a:ln>
          </p:spPr>
          <p:txBody>
            <a:bodyPr/>
            <a:lstStyle/>
            <a:p>
              <a:endParaRPr lang="tr-TR"/>
            </a:p>
          </p:txBody>
        </p:sp>
        <p:sp>
          <p:nvSpPr>
            <p:cNvPr id="99393" name="Oval 364"/>
            <p:cNvSpPr>
              <a:spLocks noChangeArrowheads="1"/>
            </p:cNvSpPr>
            <p:nvPr/>
          </p:nvSpPr>
          <p:spPr bwMode="auto">
            <a:xfrm>
              <a:off x="1804" y="1646"/>
              <a:ext cx="144" cy="144"/>
            </a:xfrm>
            <a:prstGeom prst="ellipse">
              <a:avLst/>
            </a:prstGeom>
            <a:noFill/>
            <a:ln w="19050">
              <a:solidFill>
                <a:schemeClr val="tx1"/>
              </a:solidFill>
              <a:round/>
              <a:headEnd/>
              <a:tailEnd/>
            </a:ln>
          </p:spPr>
          <p:txBody>
            <a:bodyPr wrap="none" anchor="ctr"/>
            <a:lstStyle/>
            <a:p>
              <a:pPr algn="l">
                <a:lnSpc>
                  <a:spcPct val="100000"/>
                </a:lnSpc>
              </a:pPr>
              <a:endParaRPr lang="tr-TR" sz="1800" b="0">
                <a:solidFill>
                  <a:schemeClr val="tx1"/>
                </a:solidFill>
                <a:effectLst/>
              </a:endParaRPr>
            </a:p>
          </p:txBody>
        </p:sp>
      </p:grpSp>
      <p:sp>
        <p:nvSpPr>
          <p:cNvPr id="99391" name="Line 360"/>
          <p:cNvSpPr>
            <a:spLocks noChangeShapeType="1"/>
          </p:cNvSpPr>
          <p:nvPr/>
        </p:nvSpPr>
        <p:spPr bwMode="auto">
          <a:xfrm>
            <a:off x="964754" y="2428875"/>
            <a:ext cx="642937" cy="331788"/>
          </a:xfrm>
          <a:prstGeom prst="line">
            <a:avLst/>
          </a:prstGeom>
          <a:noFill/>
          <a:ln w="12700">
            <a:solidFill>
              <a:schemeClr val="tx1"/>
            </a:solidFill>
            <a:round/>
            <a:headEnd type="arrow" w="sm" len="sm"/>
            <a:tailEnd type="arrow" w="sm" len="sm"/>
          </a:ln>
        </p:spPr>
        <p:txBody>
          <a:bodyPr wrap="none" anchor="ctr"/>
          <a:lstStyle/>
          <a:p>
            <a:endParaRPr lang="tr-TR"/>
          </a:p>
        </p:txBody>
      </p:sp>
      <p:sp>
        <p:nvSpPr>
          <p:cNvPr id="99520" name="Text Box 144"/>
          <p:cNvSpPr txBox="1">
            <a:spLocks noChangeArrowheads="1"/>
          </p:cNvSpPr>
          <p:nvPr/>
        </p:nvSpPr>
        <p:spPr bwMode="auto">
          <a:xfrm>
            <a:off x="4596954" y="2014538"/>
            <a:ext cx="1028700" cy="227012"/>
          </a:xfrm>
          <a:prstGeom prst="rect">
            <a:avLst/>
          </a:prstGeom>
          <a:solidFill>
            <a:schemeClr val="folHlink">
              <a:alpha val="59999"/>
            </a:schemeClr>
          </a:solidFill>
          <a:ln w="12700">
            <a:solidFill>
              <a:schemeClr val="tx1"/>
            </a:solidFill>
            <a:miter lim="800000"/>
            <a:headEnd/>
            <a:tailEnd/>
          </a:ln>
        </p:spPr>
        <p:txBody>
          <a:bodyPr>
            <a:spAutoFit/>
          </a:bodyPr>
          <a:lstStyle/>
          <a:p>
            <a:pPr algn="l" eaLnBrk="0" hangingPunct="0">
              <a:lnSpc>
                <a:spcPct val="100000"/>
              </a:lnSpc>
              <a:spcBef>
                <a:spcPct val="50000"/>
              </a:spcBef>
            </a:pPr>
            <a:r>
              <a:rPr lang="tr-TR" sz="800" b="0">
                <a:solidFill>
                  <a:schemeClr val="tx1"/>
                </a:solidFill>
                <a:effectLst/>
              </a:rPr>
              <a:t>SRC SINAVLARI</a:t>
            </a:r>
            <a:endParaRPr lang="en-US" sz="800" b="0">
              <a:solidFill>
                <a:schemeClr val="tx1"/>
              </a:solidFill>
              <a:effectLst/>
            </a:endParaRPr>
          </a:p>
        </p:txBody>
      </p:sp>
      <p:sp>
        <p:nvSpPr>
          <p:cNvPr id="186" name="185 Slayt Numarası Yer Tutucusu"/>
          <p:cNvSpPr>
            <a:spLocks noGrp="1"/>
          </p:cNvSpPr>
          <p:nvPr>
            <p:ph type="sldNum" sz="quarter" idx="12"/>
          </p:nvPr>
        </p:nvSpPr>
        <p:spPr>
          <a:xfrm>
            <a:off x="6446391" y="6356350"/>
            <a:ext cx="2133600" cy="365125"/>
          </a:xfrm>
        </p:spPr>
        <p:txBody>
          <a:bodyPr/>
          <a:lstStyle/>
          <a:p>
            <a:fld id="{44C7C163-67D6-4C9C-8723-B0A284654E5E}" type="slidenum">
              <a:rPr lang="tr-TR" smtClean="0"/>
              <a:pPr/>
              <a:t>9</a:t>
            </a:fld>
            <a:endParaRPr lang="tr-T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90</a:t>
            </a:fld>
            <a:endParaRPr lang="tr-TR" dirty="0"/>
          </a:p>
        </p:txBody>
      </p:sp>
      <p:sp>
        <p:nvSpPr>
          <p:cNvPr id="5" name="2 İçerik Yer Tutucusu"/>
          <p:cNvSpPr txBox="1">
            <a:spLocks/>
          </p:cNvSpPr>
          <p:nvPr/>
        </p:nvSpPr>
        <p:spPr>
          <a:xfrm>
            <a:off x="457200" y="1855365"/>
            <a:ext cx="8229600" cy="4525963"/>
          </a:xfrm>
          <a:prstGeom prst="rect">
            <a:avLst/>
          </a:prstGeom>
        </p:spPr>
        <p:txBody>
          <a:bodyPr>
            <a:norm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tr-TR" b="1" i="0" u="none" strike="noStrike" kern="1200" cap="none" spc="0" normalizeH="0" baseline="0" noProof="0" dirty="0" smtClean="0">
                <a:ln>
                  <a:noFill/>
                </a:ln>
                <a:solidFill>
                  <a:schemeClr val="tx1"/>
                </a:solidFill>
                <a:effectLst/>
                <a:uLnTx/>
                <a:uFillTx/>
                <a:latin typeface="+mn-lt"/>
                <a:ea typeface="+mn-ea"/>
                <a:cs typeface="+mn-cs"/>
              </a:rPr>
              <a:t>İngiltere’de </a:t>
            </a:r>
            <a:r>
              <a:rPr kumimoji="0" lang="tr-TR" b="1" i="0" u="none" strike="noStrike" kern="1200" cap="none" spc="0" normalizeH="0" baseline="0" noProof="0" dirty="0" err="1" smtClean="0">
                <a:ln>
                  <a:noFill/>
                </a:ln>
                <a:solidFill>
                  <a:schemeClr val="tx1"/>
                </a:solidFill>
                <a:effectLst/>
                <a:uLnTx/>
                <a:uFillTx/>
                <a:latin typeface="+mn-lt"/>
                <a:ea typeface="+mn-ea"/>
                <a:cs typeface="+mn-cs"/>
              </a:rPr>
              <a:t>Oyster</a:t>
            </a:r>
            <a:r>
              <a:rPr kumimoji="0" lang="tr-TR" b="1" i="0" u="none" strike="noStrike" kern="1200" cap="none" spc="0" normalizeH="0" baseline="0" noProof="0" dirty="0" smtClean="0">
                <a:ln>
                  <a:noFill/>
                </a:ln>
                <a:solidFill>
                  <a:schemeClr val="tx1"/>
                </a:solidFill>
                <a:effectLst/>
                <a:uLnTx/>
                <a:uFillTx/>
                <a:latin typeface="+mn-lt"/>
                <a:ea typeface="+mn-ea"/>
                <a:cs typeface="+mn-cs"/>
              </a:rPr>
              <a:t> Kart, </a:t>
            </a:r>
            <a:r>
              <a:rPr kumimoji="0" lang="tr-TR" b="0" i="0" u="none" strike="noStrike" kern="1200" cap="none" spc="0" normalizeH="0" baseline="0" noProof="0" dirty="0" smtClean="0">
                <a:ln>
                  <a:noFill/>
                </a:ln>
                <a:solidFill>
                  <a:schemeClr val="tx1"/>
                </a:solidFill>
                <a:effectLst/>
                <a:uLnTx/>
                <a:uFillTx/>
                <a:latin typeface="+mn-lt"/>
                <a:ea typeface="+mn-ea"/>
                <a:cs typeface="+mn-cs"/>
              </a:rPr>
              <a:t>255 adet metro istasyonunda, 8000 özel Otobüse, hafif trenlere, Ulusal 28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trenyolu</a:t>
            </a:r>
            <a:r>
              <a:rPr kumimoji="0" lang="tr-TR" b="0" i="0" u="none" strike="noStrike" kern="1200" cap="none" spc="0" normalizeH="0" baseline="0" noProof="0" dirty="0" smtClean="0">
                <a:ln>
                  <a:noFill/>
                </a:ln>
                <a:solidFill>
                  <a:schemeClr val="tx1"/>
                </a:solidFill>
                <a:effectLst/>
                <a:uLnTx/>
                <a:uFillTx/>
                <a:latin typeface="+mn-lt"/>
                <a:ea typeface="+mn-ea"/>
                <a:cs typeface="+mn-cs"/>
              </a:rPr>
              <a:t> istasyonlarında bu kart ortak olarak kullanılmakta ve günde 8.5 milyon yolcunun bu kartı kullanılmakta.</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tr-TR"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tr-TR" b="1" i="0" u="none" strike="noStrike" kern="1200" cap="none" spc="0" normalizeH="0" baseline="0" noProof="0" dirty="0" smtClean="0">
                <a:ln>
                  <a:noFill/>
                </a:ln>
                <a:solidFill>
                  <a:schemeClr val="tx1"/>
                </a:solidFill>
                <a:effectLst/>
                <a:uLnTx/>
                <a:uFillTx/>
                <a:latin typeface="+mn-lt"/>
                <a:ea typeface="+mn-ea"/>
                <a:cs typeface="+mn-cs"/>
              </a:rPr>
              <a:t>Hong Kong’da </a:t>
            </a:r>
            <a:r>
              <a:rPr kumimoji="0" lang="tr-TR" b="1" i="0" u="none" strike="noStrike" kern="1200" cap="none" spc="0" normalizeH="0" baseline="0" noProof="0" dirty="0" err="1" smtClean="0">
                <a:ln>
                  <a:noFill/>
                </a:ln>
                <a:solidFill>
                  <a:schemeClr val="tx1"/>
                </a:solidFill>
                <a:effectLst/>
                <a:uLnTx/>
                <a:uFillTx/>
                <a:latin typeface="+mn-lt"/>
                <a:ea typeface="+mn-ea"/>
                <a:cs typeface="+mn-cs"/>
              </a:rPr>
              <a:t>Octopus</a:t>
            </a:r>
            <a:r>
              <a:rPr kumimoji="0" lang="tr-TR" b="1" i="0" u="none" strike="noStrike" kern="1200" cap="none" spc="0" normalizeH="0" baseline="0" noProof="0" dirty="0" smtClean="0">
                <a:ln>
                  <a:noFill/>
                </a:ln>
                <a:solidFill>
                  <a:schemeClr val="tx1"/>
                </a:solidFill>
                <a:effectLst/>
                <a:uLnTx/>
                <a:uFillTx/>
                <a:latin typeface="+mn-lt"/>
                <a:ea typeface="+mn-ea"/>
                <a:cs typeface="+mn-cs"/>
              </a:rPr>
              <a:t> Kart, </a:t>
            </a:r>
            <a:r>
              <a:rPr kumimoji="0" lang="tr-TR" b="0" i="0" u="none" strike="noStrike" kern="1200" cap="none" spc="0" normalizeH="0" baseline="0" noProof="0" dirty="0" smtClean="0">
                <a:ln>
                  <a:noFill/>
                </a:ln>
                <a:solidFill>
                  <a:schemeClr val="tx1"/>
                </a:solidFill>
                <a:effectLst/>
                <a:uLnTx/>
                <a:uFillTx/>
                <a:latin typeface="+mn-lt"/>
                <a:ea typeface="+mn-ea"/>
                <a:cs typeface="+mn-cs"/>
              </a:rPr>
              <a:t>Transit Tren Demiryolu ( MTRC)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Octopus</a:t>
            </a:r>
            <a:r>
              <a:rPr kumimoji="0" lang="tr-TR" b="0" i="0" u="none" strike="noStrike" kern="1200" cap="none" spc="0" normalizeH="0" baseline="0" noProof="0" dirty="0" smtClean="0">
                <a:ln>
                  <a:noFill/>
                </a:ln>
                <a:solidFill>
                  <a:schemeClr val="tx1"/>
                </a:solidFill>
                <a:effectLst/>
                <a:uLnTx/>
                <a:uFillTx/>
                <a:latin typeface="+mn-lt"/>
                <a:ea typeface="+mn-ea"/>
                <a:cs typeface="+mn-cs"/>
              </a:rPr>
              <a:t> akıllı kartını 1993 yılında manyetik şeritli kartın yerine kullanmaya başladı. 2007 yılı Ağustos tarihinde 14 milyon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Octopus</a:t>
            </a:r>
            <a:r>
              <a:rPr kumimoji="0" lang="tr-TR" b="0" i="0" u="none" strike="noStrike" kern="1200" cap="none" spc="0" normalizeH="0" baseline="0" noProof="0" dirty="0" smtClean="0">
                <a:ln>
                  <a:noFill/>
                </a:ln>
                <a:solidFill>
                  <a:schemeClr val="tx1"/>
                </a:solidFill>
                <a:effectLst/>
                <a:uLnTx/>
                <a:uFillTx/>
                <a:latin typeface="+mn-lt"/>
                <a:ea typeface="+mn-ea"/>
                <a:cs typeface="+mn-cs"/>
              </a:rPr>
              <a:t> kartı kullanılmakta. Dolaşımda Olan </a:t>
            </a:r>
            <a:r>
              <a:rPr kumimoji="0" lang="tr-TR" b="0" i="0" u="none" strike="noStrike" kern="1200" cap="none" spc="0" normalizeH="0" baseline="0" noProof="0" dirty="0" err="1" smtClean="0">
                <a:ln>
                  <a:noFill/>
                </a:ln>
                <a:solidFill>
                  <a:schemeClr val="tx1"/>
                </a:solidFill>
                <a:effectLst/>
                <a:uLnTx/>
                <a:uFillTx/>
                <a:latin typeface="+mn-lt"/>
                <a:ea typeface="+mn-ea"/>
                <a:cs typeface="+mn-cs"/>
              </a:rPr>
              <a:t>Oktopus</a:t>
            </a:r>
            <a:r>
              <a:rPr kumimoji="0" lang="tr-TR" b="0" i="0" u="none" strike="noStrike" kern="1200" cap="none" spc="0" normalizeH="0" baseline="0" noProof="0" dirty="0" smtClean="0">
                <a:ln>
                  <a:noFill/>
                </a:ln>
                <a:solidFill>
                  <a:schemeClr val="tx1"/>
                </a:solidFill>
                <a:effectLst/>
                <a:uLnTx/>
                <a:uFillTx/>
                <a:latin typeface="+mn-lt"/>
                <a:ea typeface="+mn-ea"/>
                <a:cs typeface="+mn-cs"/>
              </a:rPr>
              <a:t> Kart Sayısı 17 milyon, günde gerçekleştirilen işlem sayısı 10 Milyon.</a:t>
            </a:r>
          </a:p>
        </p:txBody>
      </p:sp>
      <p:sp>
        <p:nvSpPr>
          <p:cNvPr id="7" name="1 Başlık"/>
          <p:cNvSpPr txBox="1">
            <a:spLocks/>
          </p:cNvSpPr>
          <p:nvPr/>
        </p:nvSpPr>
        <p:spPr>
          <a:xfrm>
            <a:off x="395536" y="620688"/>
            <a:ext cx="8460432" cy="7200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62 </a:t>
            </a:r>
            <a:r>
              <a:rPr kumimoji="0" lang="tr-TR" sz="2800" b="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Nolu</a:t>
            </a: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Eylem Planı</a:t>
            </a:r>
          </a:p>
          <a:p>
            <a:pPr marL="0" marR="0" lvl="0" indent="0" algn="ctr" defTabSz="914400" rtl="0" eaLnBrk="1" fontAlgn="auto" latinLnBrk="0" hangingPunct="1">
              <a:lnSpc>
                <a:spcPct val="11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Ulaştırma Sistemlerinde e-Ödeme Standartları</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91</a:t>
            </a:fld>
            <a:endParaRPr lang="tr-TR"/>
          </a:p>
        </p:txBody>
      </p:sp>
      <p:sp>
        <p:nvSpPr>
          <p:cNvPr id="4" name="Başlık 1"/>
          <p:cNvSpPr txBox="1">
            <a:spLocks/>
          </p:cNvSpPr>
          <p:nvPr/>
        </p:nvSpPr>
        <p:spPr>
          <a:xfrm>
            <a:off x="755576" y="2708920"/>
            <a:ext cx="7851648" cy="12961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ea typeface="+mj-ea"/>
                <a:cs typeface="+mj-cs"/>
              </a:rPr>
              <a:t>AKILLI ULAŞIM SİSTEMLERİ</a:t>
            </a:r>
            <a:endParaRPr kumimoji="0" lang="tr-TR" sz="32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ea typeface="+mj-ea"/>
              <a:cs typeface="+mj-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92</a:t>
            </a:fld>
            <a:endParaRPr lang="tr-TR"/>
          </a:p>
        </p:txBody>
      </p:sp>
      <p:sp>
        <p:nvSpPr>
          <p:cNvPr id="4" name="Başlık 2"/>
          <p:cNvSpPr>
            <a:spLocks noGrp="1"/>
          </p:cNvSpPr>
          <p:nvPr>
            <p:ph type="title"/>
          </p:nvPr>
        </p:nvSpPr>
        <p:spPr>
          <a:xfrm>
            <a:off x="467544" y="188640"/>
            <a:ext cx="8229600" cy="1143000"/>
          </a:xfrm>
        </p:spPr>
        <p:txBody>
          <a:bodyPr>
            <a:normAutofit fontScale="90000"/>
          </a:bodyPr>
          <a:lstStyle/>
          <a:p>
            <a:pPr>
              <a:lnSpc>
                <a:spcPct val="150000"/>
              </a:lnSpc>
            </a:pPr>
            <a:r>
              <a:rPr lang="tr-TR" sz="2800" b="1" dirty="0" smtClean="0">
                <a:solidFill>
                  <a:srgbClr val="FF0000"/>
                </a:solidFill>
                <a:latin typeface="Cambria" pitchFamily="18" charset="0"/>
              </a:rPr>
              <a:t/>
            </a:r>
            <a:br>
              <a:rPr lang="tr-TR" sz="2800" b="1" dirty="0" smtClean="0">
                <a:solidFill>
                  <a:srgbClr val="FF0000"/>
                </a:solidFill>
                <a:latin typeface="Cambria" pitchFamily="18" charset="0"/>
              </a:rPr>
            </a:br>
            <a:r>
              <a:rPr lang="tr-TR" sz="3100" dirty="0" smtClean="0">
                <a:solidFill>
                  <a:srgbClr val="FF0000"/>
                </a:solidFill>
                <a:effectLst>
                  <a:outerShdw blurRad="38100" dist="38100" dir="2700000" algn="tl">
                    <a:srgbClr val="000000">
                      <a:alpha val="43137"/>
                    </a:srgbClr>
                  </a:outerShdw>
                </a:effectLst>
                <a:latin typeface="+mn-lt"/>
              </a:rPr>
              <a:t>AKILLI ULAŞIM SİSTEMLERİ </a:t>
            </a:r>
            <a:r>
              <a:rPr lang="tr-TR" sz="3100" b="1" dirty="0" smtClean="0">
                <a:solidFill>
                  <a:srgbClr val="FF0000"/>
                </a:solidFill>
                <a:latin typeface="+mn-lt"/>
              </a:rPr>
              <a:t/>
            </a:r>
            <a:br>
              <a:rPr lang="tr-TR" sz="3100" b="1" dirty="0" smtClean="0">
                <a:solidFill>
                  <a:srgbClr val="FF0000"/>
                </a:solidFill>
                <a:latin typeface="+mn-lt"/>
              </a:rPr>
            </a:br>
            <a:r>
              <a:rPr lang="tr-TR" sz="2700" dirty="0" smtClean="0">
                <a:solidFill>
                  <a:srgbClr val="FF0000"/>
                </a:solidFill>
                <a:effectLst>
                  <a:outerShdw blurRad="38100" dist="38100" dir="2700000" algn="tl">
                    <a:srgbClr val="000000">
                      <a:alpha val="43137"/>
                    </a:srgbClr>
                  </a:outerShdw>
                </a:effectLst>
                <a:latin typeface="+mn-lt"/>
              </a:rPr>
              <a:t>10. Ulaştırma Şurası </a:t>
            </a:r>
            <a:r>
              <a:rPr lang="tr-TR" sz="2700" dirty="0" err="1" smtClean="0">
                <a:solidFill>
                  <a:srgbClr val="FF0000"/>
                </a:solidFill>
                <a:effectLst>
                  <a:outerShdw blurRad="38100" dist="38100" dir="2700000" algn="tl">
                    <a:srgbClr val="000000">
                      <a:alpha val="43137"/>
                    </a:srgbClr>
                  </a:outerShdw>
                </a:effectLst>
                <a:latin typeface="+mn-lt"/>
              </a:rPr>
              <a:t>Sektörel</a:t>
            </a:r>
            <a:r>
              <a:rPr lang="tr-TR" sz="2700" dirty="0" smtClean="0">
                <a:solidFill>
                  <a:srgbClr val="FF0000"/>
                </a:solidFill>
                <a:effectLst>
                  <a:outerShdw blurRad="38100" dist="38100" dir="2700000" algn="tl">
                    <a:srgbClr val="000000">
                      <a:alpha val="43137"/>
                    </a:srgbClr>
                  </a:outerShdw>
                </a:effectLst>
                <a:latin typeface="+mn-lt"/>
              </a:rPr>
              <a:t> Proje Önerileri Belgesi</a:t>
            </a:r>
            <a:endParaRPr lang="tr-TR" sz="2700" dirty="0">
              <a:solidFill>
                <a:srgbClr val="FF0000"/>
              </a:solidFill>
              <a:effectLst>
                <a:outerShdw blurRad="38100" dist="38100" dir="2700000" algn="tl">
                  <a:srgbClr val="000000">
                    <a:alpha val="43137"/>
                  </a:srgbClr>
                </a:outerShdw>
              </a:effectLst>
              <a:latin typeface="+mn-lt"/>
            </a:endParaRPr>
          </a:p>
        </p:txBody>
      </p:sp>
      <p:sp>
        <p:nvSpPr>
          <p:cNvPr id="5" name="İçerik Yer Tutucusu 1"/>
          <p:cNvSpPr txBox="1">
            <a:spLocks/>
          </p:cNvSpPr>
          <p:nvPr/>
        </p:nvSpPr>
        <p:spPr>
          <a:xfrm>
            <a:off x="899592" y="2060848"/>
            <a:ext cx="7408333" cy="4248472"/>
          </a:xfrm>
          <a:prstGeom prst="rect">
            <a:avLst/>
          </a:prstGeom>
        </p:spPr>
        <p:txBody>
          <a:bodyPr>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b="1" i="0" strike="noStrike" kern="1200" cap="none" spc="0" normalizeH="0" baseline="0" noProof="0" dirty="0" smtClean="0">
                <a:ln>
                  <a:noFill/>
                </a:ln>
                <a:solidFill>
                  <a:srgbClr val="FF0000"/>
                </a:solidFill>
                <a:effectLst/>
                <a:uLnTx/>
                <a:uFillTx/>
                <a:latin typeface="+mj-lt"/>
                <a:ea typeface="+mn-ea"/>
                <a:cs typeface="+mn-cs"/>
              </a:rPr>
              <a:t>Proje Önerileri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Karayolu güvenliği, tıkanıklık yönetimi, hava durumu ön ihbar sistemleri, otomatik geçiş sistemleri gibi akıllı sistemler karayollarında yaygınlaştırılarak, hem süreçlerin kısaltılması, hem de maliyetlerin azaltılmasının sağlanması.</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err="1" smtClean="0">
                <a:ln>
                  <a:noFill/>
                </a:ln>
                <a:solidFill>
                  <a:schemeClr val="tx1"/>
                </a:solidFill>
                <a:effectLst/>
                <a:uLnTx/>
                <a:uFillTx/>
                <a:latin typeface="+mj-lt"/>
                <a:ea typeface="+mn-ea"/>
                <a:cs typeface="+mn-cs"/>
              </a:rPr>
              <a:t>Kentiçi</a:t>
            </a:r>
            <a:r>
              <a:rPr kumimoji="0" lang="tr-TR" b="0" i="0" u="none" strike="noStrike" kern="1200" cap="none" spc="0" normalizeH="0" baseline="0" noProof="0" dirty="0" smtClean="0">
                <a:ln>
                  <a:noFill/>
                </a:ln>
                <a:solidFill>
                  <a:schemeClr val="tx1"/>
                </a:solidFill>
                <a:effectLst/>
                <a:uLnTx/>
                <a:uFillTx/>
                <a:latin typeface="+mj-lt"/>
                <a:ea typeface="+mn-ea"/>
                <a:cs typeface="+mn-cs"/>
              </a:rPr>
              <a:t> ulaşım sektöründe ulaşım yönetim sistemi, </a:t>
            </a:r>
            <a:r>
              <a:rPr kumimoji="0" lang="tr-TR" b="0" i="0" u="none" strike="noStrike" kern="1200" cap="none" spc="0" normalizeH="0" baseline="0" noProof="0" dirty="0" err="1" smtClean="0">
                <a:ln>
                  <a:noFill/>
                </a:ln>
                <a:solidFill>
                  <a:schemeClr val="tx1"/>
                </a:solidFill>
                <a:effectLst/>
                <a:uLnTx/>
                <a:uFillTx/>
                <a:latin typeface="+mj-lt"/>
                <a:ea typeface="+mn-ea"/>
                <a:cs typeface="+mn-cs"/>
              </a:rPr>
              <a:t>kentiçi</a:t>
            </a:r>
            <a:r>
              <a:rPr kumimoji="0" lang="tr-TR" b="0" i="0" u="none" strike="noStrike" kern="1200" cap="none" spc="0" normalizeH="0" baseline="0" noProof="0" dirty="0" smtClean="0">
                <a:ln>
                  <a:noFill/>
                </a:ln>
                <a:solidFill>
                  <a:schemeClr val="tx1"/>
                </a:solidFill>
                <a:effectLst/>
                <a:uLnTx/>
                <a:uFillTx/>
                <a:latin typeface="+mj-lt"/>
                <a:ea typeface="+mn-ea"/>
                <a:cs typeface="+mn-cs"/>
              </a:rPr>
              <a:t> erişim bilgilendirme sistemi, trafik kontrol ve yönetim merkezi, ulaşım bilgilendirme sisteminin oluşturulması ve tüm </a:t>
            </a:r>
            <a:r>
              <a:rPr kumimoji="0" lang="tr-TR" b="0" i="0" u="none" strike="noStrike" kern="1200" cap="none" spc="0" normalizeH="0" baseline="0" noProof="0" dirty="0" err="1" smtClean="0">
                <a:ln>
                  <a:noFill/>
                </a:ln>
                <a:solidFill>
                  <a:schemeClr val="tx1"/>
                </a:solidFill>
                <a:effectLst/>
                <a:uLnTx/>
                <a:uFillTx/>
                <a:latin typeface="+mj-lt"/>
                <a:ea typeface="+mn-ea"/>
                <a:cs typeface="+mn-cs"/>
              </a:rPr>
              <a:t>kentiçi</a:t>
            </a:r>
            <a:r>
              <a:rPr kumimoji="0" lang="tr-TR" b="0" i="0" u="none" strike="noStrike" kern="1200" cap="none" spc="0" normalizeH="0" baseline="0" noProof="0" dirty="0" smtClean="0">
                <a:ln>
                  <a:noFill/>
                </a:ln>
                <a:solidFill>
                  <a:schemeClr val="tx1"/>
                </a:solidFill>
                <a:effectLst/>
                <a:uLnTx/>
                <a:uFillTx/>
                <a:latin typeface="+mj-lt"/>
                <a:ea typeface="+mn-ea"/>
                <a:cs typeface="+mn-cs"/>
              </a:rPr>
              <a:t> ulaşım türlerinin entegrasyonunun sağlanması.</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tr-TR" sz="21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93</a:t>
            </a:fld>
            <a:endParaRPr lang="tr-TR"/>
          </a:p>
        </p:txBody>
      </p:sp>
      <p:sp>
        <p:nvSpPr>
          <p:cNvPr id="4" name="İçerik Yer Tutucusu 1"/>
          <p:cNvSpPr txBox="1">
            <a:spLocks/>
          </p:cNvSpPr>
          <p:nvPr/>
        </p:nvSpPr>
        <p:spPr>
          <a:xfrm>
            <a:off x="611560" y="2354568"/>
            <a:ext cx="7889014" cy="3450696"/>
          </a:xfrm>
          <a:prstGeom prst="rect">
            <a:avLst/>
          </a:prstGeom>
        </p:spPr>
        <p:txBody>
          <a:bodyPr>
            <a:normAutofit/>
          </a:bodyPr>
          <a:lstStyle/>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b="1" i="0" strike="noStrike" kern="1200" cap="none" spc="0" normalizeH="0" baseline="0" noProof="0" dirty="0" smtClean="0">
                <a:ln>
                  <a:noFill/>
                </a:ln>
                <a:solidFill>
                  <a:srgbClr val="FF0000"/>
                </a:solidFill>
                <a:effectLst/>
                <a:uLnTx/>
                <a:uFillTx/>
                <a:latin typeface="+mj-lt"/>
                <a:ea typeface="+mn-ea"/>
                <a:cs typeface="+mn-cs"/>
              </a:rPr>
              <a:t>Hedefler</a:t>
            </a: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tr-TR" b="0" i="0" u="sng" strike="noStrike" kern="1200" cap="none" spc="0" normalizeH="0" baseline="0" noProof="0" dirty="0" smtClean="0">
              <a:ln>
                <a:noFill/>
              </a:ln>
              <a:solidFill>
                <a:srgbClr val="FF0000"/>
              </a:solidFill>
              <a:effectLst/>
              <a:uLnTx/>
              <a:uFillTx/>
              <a:latin typeface="+mj-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Ülke çapında trafik verilerinin toplanarak değerlendirileceği bir Ana Trafik Yönetim Sistemi Merkezi’nin kurulması,</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tr-TR"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Trafik akışını rahatlatmak amacıyla Akıllı Ulaşım Sistemleri  vb trafik yönetim sistemlerinin kullanılması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2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
        <p:nvSpPr>
          <p:cNvPr id="5" name="Başlık 2"/>
          <p:cNvSpPr txBox="1">
            <a:spLocks/>
          </p:cNvSpPr>
          <p:nvPr/>
        </p:nvSpPr>
        <p:spPr>
          <a:xfrm>
            <a:off x="395536" y="908720"/>
            <a:ext cx="8748464" cy="17281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solidFill>
                  <a:srgbClr val="FF0000"/>
                </a:solidFill>
                <a:effectLst>
                  <a:outerShdw blurRad="38100" dist="38100" dir="2700000" algn="tl">
                    <a:srgbClr val="000000">
                      <a:alpha val="43137"/>
                    </a:srgbClr>
                  </a:outerShdw>
                </a:effectLst>
                <a:latin typeface="+mn-lt"/>
              </a:rPr>
              <a:t>AKILLI </a:t>
            </a:r>
            <a:r>
              <a:rPr lang="tr-TR" sz="2800" dirty="0">
                <a:solidFill>
                  <a:srgbClr val="FF0000"/>
                </a:solidFill>
                <a:effectLst>
                  <a:outerShdw blurRad="38100" dist="38100" dir="2700000" algn="tl">
                    <a:srgbClr val="000000">
                      <a:alpha val="43137"/>
                    </a:srgbClr>
                  </a:outerShdw>
                </a:effectLst>
                <a:latin typeface="+mn-lt"/>
              </a:rPr>
              <a:t>ULAŞIM </a:t>
            </a:r>
            <a:r>
              <a:rPr lang="tr-TR" sz="2800" dirty="0" smtClean="0">
                <a:solidFill>
                  <a:srgbClr val="FF0000"/>
                </a:solidFill>
                <a:effectLst>
                  <a:outerShdw blurRad="38100" dist="38100" dir="2700000" algn="tl">
                    <a:srgbClr val="000000">
                      <a:alpha val="43137"/>
                    </a:srgbClr>
                  </a:outerShdw>
                </a:effectLst>
                <a:latin typeface="+mn-lt"/>
              </a:rPr>
              <a:t>SİSTEMLERİ </a:t>
            </a:r>
          </a:p>
          <a:p>
            <a:endParaRPr lang="tr-TR" sz="2800" b="1" i="1" dirty="0" smtClean="0">
              <a:solidFill>
                <a:srgbClr val="FF0000"/>
              </a:solidFill>
              <a:effectLst>
                <a:outerShdw blurRad="38100" dist="38100" dir="2700000" algn="tl">
                  <a:srgbClr val="000000">
                    <a:alpha val="43137"/>
                  </a:srgbClr>
                </a:outerShdw>
              </a:effectLst>
              <a:latin typeface="+mn-lt"/>
            </a:endParaRPr>
          </a:p>
          <a:p>
            <a:r>
              <a:rPr lang="tr-TR" sz="2800" dirty="0" smtClean="0">
                <a:solidFill>
                  <a:srgbClr val="FF0000"/>
                </a:solidFill>
                <a:effectLst>
                  <a:outerShdw blurRad="38100" dist="38100" dir="2700000" algn="tl">
                    <a:srgbClr val="000000">
                      <a:alpha val="43137"/>
                    </a:srgbClr>
                  </a:outerShdw>
                </a:effectLst>
                <a:latin typeface="+mn-lt"/>
              </a:rPr>
              <a:t>Türkiye Ulaşım ve İletişim Stratejisi Hedef 2023 Belgesi</a:t>
            </a:r>
          </a:p>
          <a:p>
            <a:endParaRPr lang="tr-TR" sz="3000" dirty="0" smtClean="0">
              <a:solidFill>
                <a:srgbClr val="FF0000"/>
              </a:solidFill>
              <a:effectLst>
                <a:outerShdw blurRad="38100" dist="38100" dir="2700000" algn="tl">
                  <a:srgbClr val="000000">
                    <a:alpha val="43137"/>
                  </a:srgbClr>
                </a:outerShdw>
              </a:effectLst>
              <a:latin typeface="+mn-lt"/>
            </a:endParaRPr>
          </a:p>
          <a:p>
            <a:endParaRPr lang="tr-TR" sz="2800" b="1" dirty="0">
              <a:solidFill>
                <a:srgbClr val="FF0000"/>
              </a:solidFill>
              <a:latin typeface="Cambria"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94</a:t>
            </a:fld>
            <a:endParaRPr lang="tr-TR"/>
          </a:p>
        </p:txBody>
      </p:sp>
      <p:sp>
        <p:nvSpPr>
          <p:cNvPr id="4" name="İçerik Yer Tutucusu 1"/>
          <p:cNvSpPr txBox="1">
            <a:spLocks/>
          </p:cNvSpPr>
          <p:nvPr/>
        </p:nvSpPr>
        <p:spPr>
          <a:xfrm>
            <a:off x="899592" y="2066536"/>
            <a:ext cx="7408333" cy="3450696"/>
          </a:xfrm>
          <a:prstGeom prst="rect">
            <a:avLst/>
          </a:prstGeom>
        </p:spPr>
        <p:txBody>
          <a:bodyPr>
            <a:norm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b="1" i="0" strike="noStrike" kern="1200" cap="none" spc="0" normalizeH="0" baseline="0" noProof="0" dirty="0" smtClean="0">
                <a:ln>
                  <a:noFill/>
                </a:ln>
                <a:solidFill>
                  <a:srgbClr val="FF0000"/>
                </a:solidFill>
                <a:effectLst/>
                <a:uLnTx/>
                <a:uFillTx/>
                <a:latin typeface="+mj-lt"/>
                <a:ea typeface="+mn-ea"/>
                <a:cs typeface="+mn-cs"/>
              </a:rPr>
              <a:t>Strateji Belgesinin Hazırlanması</a:t>
            </a:r>
          </a:p>
          <a:p>
            <a:pPr marR="0" lvl="0" indent="-342900" algn="just" defTabSz="914400" rtl="0" eaLnBrk="1" fontAlgn="auto" latinLnBrk="0" hangingPunct="1">
              <a:lnSpc>
                <a:spcPct val="150000"/>
              </a:lnSpc>
              <a:spcBef>
                <a:spcPct val="20000"/>
              </a:spcBef>
              <a:spcAft>
                <a:spcPts val="0"/>
              </a:spcAft>
              <a:buClrTx/>
              <a:buSzTx/>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“Bilim ve Teknoloji Yüksek Kurulu”nun (BTYK) </a:t>
            </a:r>
            <a:r>
              <a:rPr kumimoji="0" lang="tr-TR" b="1" i="1" u="none" strike="noStrike" kern="1200" cap="none" spc="0" normalizeH="0" baseline="0" noProof="0" dirty="0" smtClean="0">
                <a:ln>
                  <a:noFill/>
                </a:ln>
                <a:solidFill>
                  <a:schemeClr val="tx1"/>
                </a:solidFill>
                <a:effectLst/>
                <a:uLnTx/>
                <a:uFillTx/>
                <a:latin typeface="+mj-lt"/>
                <a:ea typeface="+mn-ea"/>
                <a:cs typeface="+mn-cs"/>
              </a:rPr>
              <a:t>‘Ulusal Bilim Teknoloji ve Yenilik Stratejisi 2011-2016’nın 2011 yılı Eylem Planı1’ </a:t>
            </a:r>
            <a:r>
              <a:rPr kumimoji="0" lang="tr-TR" b="0" i="0" u="none" strike="noStrike" kern="1200" cap="none" spc="0" normalizeH="0" baseline="0" noProof="0" dirty="0" smtClean="0">
                <a:ln>
                  <a:noFill/>
                </a:ln>
                <a:solidFill>
                  <a:schemeClr val="tx1"/>
                </a:solidFill>
                <a:effectLst/>
                <a:uLnTx/>
                <a:uFillTx/>
                <a:latin typeface="+mj-lt"/>
                <a:ea typeface="+mn-ea"/>
                <a:cs typeface="+mn-cs"/>
              </a:rPr>
              <a:t>kapsamında, Bakanlığımız tarafından ‘Ulusal Akıllı Ulaştırma Sistemleri Strateji Belgesi” hazırlanacaktır.</a:t>
            </a:r>
          </a:p>
        </p:txBody>
      </p:sp>
      <p:sp>
        <p:nvSpPr>
          <p:cNvPr id="5" name="Başlık 2"/>
          <p:cNvSpPr txBox="1">
            <a:spLocks/>
          </p:cNvSpPr>
          <p:nvPr/>
        </p:nvSpPr>
        <p:spPr>
          <a:xfrm>
            <a:off x="609600" y="490728"/>
            <a:ext cx="8229600" cy="85004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solidFill>
                  <a:schemeClr val="tx2"/>
                </a:solidFill>
                <a:latin typeface="Cambria" pitchFamily="18" charset="0"/>
              </a:rPr>
              <a:t/>
            </a:r>
            <a:br>
              <a:rPr lang="tr-TR" sz="2800" b="1" dirty="0" smtClean="0">
                <a:solidFill>
                  <a:schemeClr val="tx2"/>
                </a:solidFill>
                <a:latin typeface="Cambria" pitchFamily="18" charset="0"/>
              </a:rPr>
            </a:br>
            <a:r>
              <a:rPr lang="tr-TR" sz="3000" dirty="0" smtClean="0">
                <a:solidFill>
                  <a:srgbClr val="FF0000"/>
                </a:solidFill>
                <a:effectLst>
                  <a:outerShdw blurRad="38100" dist="38100" dir="2700000" algn="tl">
                    <a:srgbClr val="000000">
                      <a:alpha val="43137"/>
                    </a:srgbClr>
                  </a:outerShdw>
                </a:effectLst>
                <a:latin typeface="+mn-lt"/>
              </a:rPr>
              <a:t>AKILLI ULAŞIM SİSTEMLERİ</a:t>
            </a:r>
            <a:endParaRPr lang="tr-TR" sz="30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95</a:t>
            </a:fld>
            <a:endParaRPr lang="tr-TR"/>
          </a:p>
        </p:txBody>
      </p:sp>
      <p:sp>
        <p:nvSpPr>
          <p:cNvPr id="4" name="Başlık 2"/>
          <p:cNvSpPr>
            <a:spLocks noGrp="1"/>
          </p:cNvSpPr>
          <p:nvPr>
            <p:ph type="title"/>
          </p:nvPr>
        </p:nvSpPr>
        <p:spPr>
          <a:xfrm>
            <a:off x="467544" y="980728"/>
            <a:ext cx="8229600" cy="1368152"/>
          </a:xfrm>
        </p:spPr>
        <p:txBody>
          <a:bodyPr>
            <a:noAutofit/>
          </a:bodyPr>
          <a:lstStyle/>
          <a:p>
            <a:r>
              <a:rPr lang="tr-TR" sz="2800" dirty="0" smtClean="0">
                <a:solidFill>
                  <a:srgbClr val="FF0000"/>
                </a:solidFill>
                <a:effectLst>
                  <a:outerShdw blurRad="38100" dist="38100" dir="2700000" algn="tl">
                    <a:srgbClr val="000000">
                      <a:alpha val="43137"/>
                    </a:srgbClr>
                  </a:outerShdw>
                </a:effectLst>
                <a:latin typeface="+mn-lt"/>
              </a:rPr>
              <a:t>AKILLI </a:t>
            </a:r>
            <a:r>
              <a:rPr lang="tr-TR" sz="2800" dirty="0">
                <a:solidFill>
                  <a:srgbClr val="FF0000"/>
                </a:solidFill>
                <a:effectLst>
                  <a:outerShdw blurRad="38100" dist="38100" dir="2700000" algn="tl">
                    <a:srgbClr val="000000">
                      <a:alpha val="43137"/>
                    </a:srgbClr>
                  </a:outerShdw>
                </a:effectLst>
                <a:latin typeface="+mn-lt"/>
              </a:rPr>
              <a:t>ULAŞIM </a:t>
            </a:r>
            <a:r>
              <a:rPr lang="tr-TR" sz="2800" dirty="0" smtClean="0">
                <a:solidFill>
                  <a:srgbClr val="FF0000"/>
                </a:solidFill>
                <a:effectLst>
                  <a:outerShdw blurRad="38100" dist="38100" dir="2700000" algn="tl">
                    <a:srgbClr val="000000">
                      <a:alpha val="43137"/>
                    </a:srgbClr>
                  </a:outerShdw>
                </a:effectLst>
                <a:latin typeface="+mn-lt"/>
              </a:rPr>
              <a:t>SİSTEMLERİ</a:t>
            </a:r>
            <a:r>
              <a:rPr lang="tr-TR" sz="2800" i="1" dirty="0" smtClean="0">
                <a:solidFill>
                  <a:srgbClr val="FF0000"/>
                </a:solidFill>
                <a:effectLst>
                  <a:outerShdw blurRad="38100" dist="38100" dir="2700000" algn="tl">
                    <a:srgbClr val="000000">
                      <a:alpha val="43137"/>
                    </a:srgbClr>
                  </a:outerShdw>
                </a:effectLst>
                <a:latin typeface="+mn-lt"/>
              </a:rPr>
              <a:t> </a:t>
            </a:r>
            <a:br>
              <a:rPr lang="tr-TR" sz="2800" i="1" dirty="0" smtClean="0">
                <a:solidFill>
                  <a:srgbClr val="FF0000"/>
                </a:solidFill>
                <a:effectLst>
                  <a:outerShdw blurRad="38100" dist="38100" dir="2700000" algn="tl">
                    <a:srgbClr val="000000">
                      <a:alpha val="43137"/>
                    </a:srgbClr>
                  </a:outerShdw>
                </a:effectLst>
                <a:latin typeface="+mn-lt"/>
              </a:rPr>
            </a:br>
            <a:r>
              <a:rPr lang="tr-TR" sz="2800" i="1" dirty="0" smtClean="0">
                <a:solidFill>
                  <a:srgbClr val="FF0000"/>
                </a:solidFill>
                <a:effectLst>
                  <a:outerShdw blurRad="38100" dist="38100" dir="2700000" algn="tl">
                    <a:srgbClr val="000000">
                      <a:alpha val="43137"/>
                    </a:srgbClr>
                  </a:outerShdw>
                </a:effectLst>
                <a:latin typeface="+mn-lt"/>
              </a:rPr>
              <a:t/>
            </a:r>
            <a:br>
              <a:rPr lang="tr-TR" sz="2800" i="1" dirty="0" smtClean="0">
                <a:solidFill>
                  <a:srgbClr val="FF0000"/>
                </a:solidFill>
                <a:effectLst>
                  <a:outerShdw blurRad="38100" dist="38100" dir="2700000" algn="tl">
                    <a:srgbClr val="000000">
                      <a:alpha val="43137"/>
                    </a:srgbClr>
                  </a:outerShdw>
                </a:effectLst>
                <a:latin typeface="+mn-lt"/>
              </a:rPr>
            </a:br>
            <a:r>
              <a:rPr lang="tr-TR" sz="2800" dirty="0" smtClean="0">
                <a:solidFill>
                  <a:srgbClr val="FF0000"/>
                </a:solidFill>
                <a:effectLst>
                  <a:outerShdw blurRad="38100" dist="38100" dir="2700000" algn="tl">
                    <a:srgbClr val="000000">
                      <a:alpha val="43137"/>
                    </a:srgbClr>
                  </a:outerShdw>
                </a:effectLst>
                <a:latin typeface="+mn-lt"/>
              </a:rPr>
              <a:t>2012-2014 Orta Vadeli Program</a:t>
            </a:r>
            <a:r>
              <a:rPr lang="tr-TR" sz="2800" dirty="0">
                <a:solidFill>
                  <a:srgbClr val="FF0000"/>
                </a:solidFill>
                <a:effectLst>
                  <a:outerShdw blurRad="38100" dist="38100" dir="2700000" algn="tl">
                    <a:srgbClr val="000000">
                      <a:alpha val="43137"/>
                    </a:srgbClr>
                  </a:outerShdw>
                </a:effectLst>
                <a:latin typeface="+mn-lt"/>
              </a:rPr>
              <a:t/>
            </a:r>
            <a:br>
              <a:rPr lang="tr-TR" sz="2800" dirty="0">
                <a:solidFill>
                  <a:srgbClr val="FF0000"/>
                </a:solidFill>
                <a:effectLst>
                  <a:outerShdw blurRad="38100" dist="38100" dir="2700000" algn="tl">
                    <a:srgbClr val="000000">
                      <a:alpha val="43137"/>
                    </a:srgbClr>
                  </a:outerShdw>
                </a:effectLst>
                <a:latin typeface="+mn-lt"/>
              </a:rPr>
            </a:br>
            <a:endParaRPr lang="tr-TR" sz="2800" dirty="0">
              <a:solidFill>
                <a:srgbClr val="FF0000"/>
              </a:solidFill>
              <a:effectLst>
                <a:outerShdw blurRad="38100" dist="38100" dir="2700000" algn="tl">
                  <a:srgbClr val="000000">
                    <a:alpha val="43137"/>
                  </a:srgbClr>
                </a:outerShdw>
              </a:effectLst>
              <a:latin typeface="+mn-lt"/>
            </a:endParaRPr>
          </a:p>
        </p:txBody>
      </p:sp>
      <p:sp>
        <p:nvSpPr>
          <p:cNvPr id="5" name="İçerik Yer Tutucusu 1"/>
          <p:cNvSpPr txBox="1">
            <a:spLocks/>
          </p:cNvSpPr>
          <p:nvPr/>
        </p:nvSpPr>
        <p:spPr>
          <a:xfrm>
            <a:off x="457200" y="2536304"/>
            <a:ext cx="8229600" cy="2980928"/>
          </a:xfrm>
          <a:prstGeom prst="rect">
            <a:avLst/>
          </a:prstGeom>
        </p:spPr>
        <p:txBody>
          <a:bodyPr>
            <a:normAutofit lnSpcReduction="10000"/>
          </a:bodyPr>
          <a:lstStyle/>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Taşıma türleri arasında dengenin ve birbirini tamamlayıcılığın sağlandığı, kombine taşımacılığın yaygınlaştığı, çağdaş teknoloji ve uluslararası kurallarla uyumlu, çevreye duyarlı, ekonomik, güvenli ve hızlı taşımacılığın yapıldığı bir ulaştırma altyapısının oluşturulması, temel amaçtır.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tr-TR"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Bu kapsamda alt amaçlar arasında ‘karayolları ağı ile </a:t>
            </a:r>
            <a:r>
              <a:rPr kumimoji="0" lang="tr-TR" b="0" i="0" u="none" strike="noStrike" kern="1200" cap="none" spc="0" normalizeH="0" baseline="0" noProof="0" dirty="0" err="1" smtClean="0">
                <a:ln>
                  <a:noFill/>
                </a:ln>
                <a:solidFill>
                  <a:schemeClr val="tx1"/>
                </a:solidFill>
                <a:effectLst/>
                <a:uLnTx/>
                <a:uFillTx/>
                <a:latin typeface="+mj-lt"/>
                <a:ea typeface="+mn-ea"/>
                <a:cs typeface="+mn-cs"/>
              </a:rPr>
              <a:t>kentiçi</a:t>
            </a:r>
            <a:r>
              <a:rPr kumimoji="0" lang="tr-TR" b="0" i="0" u="none" strike="noStrike" kern="1200" cap="none" spc="0" normalizeH="0" baseline="0" noProof="0" dirty="0" smtClean="0">
                <a:ln>
                  <a:noFill/>
                </a:ln>
                <a:solidFill>
                  <a:schemeClr val="tx1"/>
                </a:solidFill>
                <a:effectLst/>
                <a:uLnTx/>
                <a:uFillTx/>
                <a:latin typeface="+mj-lt"/>
                <a:ea typeface="+mn-ea"/>
                <a:cs typeface="+mn-cs"/>
              </a:rPr>
              <a:t> ulaşımda akıllı ulaşım sistemlerinin kullanımının yaygınlaştırılması’ yer almaktadır.</a:t>
            </a:r>
            <a:endParaRPr kumimoji="0" lang="tr-TR"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96</a:t>
            </a:fld>
            <a:endParaRPr lang="tr-TR"/>
          </a:p>
        </p:txBody>
      </p:sp>
      <p:sp>
        <p:nvSpPr>
          <p:cNvPr id="4" name="İçerik Yer Tutucusu 2"/>
          <p:cNvSpPr txBox="1">
            <a:spLocks/>
          </p:cNvSpPr>
          <p:nvPr/>
        </p:nvSpPr>
        <p:spPr>
          <a:xfrm>
            <a:off x="1115616" y="2132856"/>
            <a:ext cx="7499176" cy="4389120"/>
          </a:xfrm>
          <a:prstGeom prst="rect">
            <a:avLst/>
          </a:prstGeom>
        </p:spPr>
        <p:txBody>
          <a:bodyPr>
            <a:norm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Türkiye Akıllı Ulaşım Sistemleri </a:t>
            </a:r>
            <a:r>
              <a:rPr kumimoji="0" lang="tr-TR" b="0" i="0" u="none" strike="noStrike" kern="1200" cap="none" spc="0" normalizeH="0" baseline="0" noProof="0" dirty="0" err="1" smtClean="0">
                <a:ln>
                  <a:noFill/>
                </a:ln>
                <a:solidFill>
                  <a:schemeClr val="tx1"/>
                </a:solidFill>
                <a:effectLst/>
                <a:uLnTx/>
                <a:uFillTx/>
                <a:latin typeface="+mj-lt"/>
                <a:ea typeface="+mn-ea"/>
                <a:cs typeface="+mn-cs"/>
              </a:rPr>
              <a:t>Çalıştayı</a:t>
            </a:r>
            <a:r>
              <a:rPr kumimoji="0" lang="tr-TR" b="0" i="0" u="none" strike="noStrike" kern="1200" cap="none" spc="0" normalizeH="0" baseline="0" noProof="0" dirty="0" smtClean="0">
                <a:ln>
                  <a:noFill/>
                </a:ln>
                <a:solidFill>
                  <a:schemeClr val="tx1"/>
                </a:solidFill>
                <a:effectLst/>
                <a:uLnTx/>
                <a:uFillTx/>
                <a:latin typeface="+mj-lt"/>
                <a:ea typeface="+mn-ea"/>
                <a:cs typeface="+mn-cs"/>
              </a:rPr>
              <a:t> düzenlenmesi</a:t>
            </a:r>
          </a:p>
          <a:p>
            <a:pPr marL="742950" marR="0" lvl="1" indent="-28575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Tarih: 25 Mayıs 2012</a:t>
            </a:r>
          </a:p>
          <a:p>
            <a:pPr marL="742950" marR="0" lvl="1" indent="-28575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Amaçlar: </a:t>
            </a:r>
          </a:p>
          <a:p>
            <a:pPr marL="1143000" marR="0" lvl="2" indent="-2286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Ulusal ulaştırma sektörünün önemli paydaşlarının bir araya gelerek görüş alışverişinde bulunacağı bir platform oluşturulması </a:t>
            </a:r>
          </a:p>
          <a:p>
            <a:pPr marL="1143000" marR="0" lvl="2" indent="-2286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2012 yılı sonuna kadar tamamlanması öngörülen ‘</a:t>
            </a:r>
            <a:r>
              <a:rPr kumimoji="0" lang="tr-TR" b="1" i="1" u="none" strike="noStrike" kern="1200" cap="none" spc="0" normalizeH="0" baseline="0" noProof="0" dirty="0" smtClean="0">
                <a:ln>
                  <a:noFill/>
                </a:ln>
                <a:solidFill>
                  <a:schemeClr val="tx1"/>
                </a:solidFill>
                <a:effectLst/>
                <a:uLnTx/>
                <a:uFillTx/>
                <a:latin typeface="+mj-lt"/>
                <a:ea typeface="+mn-ea"/>
                <a:cs typeface="+mn-cs"/>
              </a:rPr>
              <a:t>Akıllı Ulaşım Sistemleri Strateji Belgesi</a:t>
            </a:r>
            <a:r>
              <a:rPr kumimoji="0" lang="tr-TR" b="0" i="0" u="none" strike="noStrike" kern="1200" cap="none" spc="0" normalizeH="0" baseline="0" noProof="0" dirty="0" smtClean="0">
                <a:ln>
                  <a:noFill/>
                </a:ln>
                <a:solidFill>
                  <a:schemeClr val="tx1"/>
                </a:solidFill>
                <a:effectLst/>
                <a:uLnTx/>
                <a:uFillTx/>
                <a:latin typeface="+mj-lt"/>
                <a:ea typeface="+mn-ea"/>
                <a:cs typeface="+mn-cs"/>
              </a:rPr>
              <a:t>’ için yol haritası hazırlanması</a:t>
            </a:r>
            <a:endParaRPr kumimoji="0" lang="tr-TR" b="0" i="0" u="none" strike="noStrike" kern="1200" cap="none" spc="0" normalizeH="0" baseline="0" noProof="0" dirty="0">
              <a:ln>
                <a:noFill/>
              </a:ln>
              <a:solidFill>
                <a:schemeClr val="tx1"/>
              </a:solidFill>
              <a:effectLst/>
              <a:uLnTx/>
              <a:uFillTx/>
              <a:latin typeface="+mj-lt"/>
              <a:ea typeface="+mn-ea"/>
              <a:cs typeface="+mn-cs"/>
            </a:endParaRPr>
          </a:p>
        </p:txBody>
      </p:sp>
      <p:sp>
        <p:nvSpPr>
          <p:cNvPr id="5" name="Başlık 1"/>
          <p:cNvSpPr>
            <a:spLocks noGrp="1"/>
          </p:cNvSpPr>
          <p:nvPr>
            <p:ph type="title"/>
          </p:nvPr>
        </p:nvSpPr>
        <p:spPr>
          <a:xfrm>
            <a:off x="539552" y="548680"/>
            <a:ext cx="8229600" cy="1143000"/>
          </a:xfrm>
        </p:spPr>
        <p:txBody>
          <a:bodyPr>
            <a:noAutofit/>
          </a:bodyPr>
          <a:lstStyle/>
          <a:p>
            <a:pPr algn="ctr"/>
            <a:r>
              <a:rPr lang="tr-TR" sz="2800" dirty="0">
                <a:solidFill>
                  <a:srgbClr val="FF0000"/>
                </a:solidFill>
                <a:effectLst>
                  <a:outerShdw blurRad="38100" dist="38100" dir="2700000" algn="tl">
                    <a:srgbClr val="000000">
                      <a:alpha val="43137"/>
                    </a:srgbClr>
                  </a:outerShdw>
                </a:effectLst>
                <a:latin typeface="+mn-lt"/>
              </a:rPr>
              <a:t>AKILLI ULAŞIM </a:t>
            </a:r>
            <a:r>
              <a:rPr lang="tr-TR" sz="2800" dirty="0" smtClean="0">
                <a:solidFill>
                  <a:srgbClr val="FF0000"/>
                </a:solidFill>
                <a:effectLst>
                  <a:outerShdw blurRad="38100" dist="38100" dir="2700000" algn="tl">
                    <a:srgbClr val="000000">
                      <a:alpha val="43137"/>
                    </a:srgbClr>
                  </a:outerShdw>
                </a:effectLst>
                <a:latin typeface="+mn-lt"/>
              </a:rPr>
              <a:t>SİSTEMLERİNE</a:t>
            </a:r>
            <a:br>
              <a:rPr lang="tr-TR" sz="2800" dirty="0" smtClean="0">
                <a:solidFill>
                  <a:srgbClr val="FF0000"/>
                </a:solidFill>
                <a:effectLst>
                  <a:outerShdw blurRad="38100" dist="38100" dir="2700000" algn="tl">
                    <a:srgbClr val="000000">
                      <a:alpha val="43137"/>
                    </a:srgbClr>
                  </a:outerShdw>
                </a:effectLst>
                <a:latin typeface="+mn-lt"/>
              </a:rPr>
            </a:br>
            <a:r>
              <a:rPr lang="tr-TR" sz="2800" dirty="0" smtClean="0">
                <a:solidFill>
                  <a:srgbClr val="FF0000"/>
                </a:solidFill>
                <a:effectLst>
                  <a:outerShdw blurRad="38100" dist="38100" dir="2700000" algn="tl">
                    <a:srgbClr val="000000">
                      <a:alpha val="43137"/>
                    </a:srgbClr>
                  </a:outerShdw>
                </a:effectLst>
                <a:latin typeface="+mn-lt"/>
              </a:rPr>
              <a:t> </a:t>
            </a:r>
            <a:r>
              <a:rPr lang="tr-TR" sz="2800" dirty="0">
                <a:solidFill>
                  <a:srgbClr val="FF0000"/>
                </a:solidFill>
                <a:effectLst>
                  <a:outerShdw blurRad="38100" dist="38100" dir="2700000" algn="tl">
                    <a:srgbClr val="000000">
                      <a:alpha val="43137"/>
                    </a:srgbClr>
                  </a:outerShdw>
                </a:effectLst>
                <a:latin typeface="+mn-lt"/>
              </a:rPr>
              <a:t>İLİŞKİN YÜRÜTÜLEN </a:t>
            </a:r>
            <a:r>
              <a:rPr lang="tr-TR" sz="2800" dirty="0" smtClean="0">
                <a:solidFill>
                  <a:srgbClr val="FF0000"/>
                </a:solidFill>
                <a:effectLst>
                  <a:outerShdw blurRad="38100" dist="38100" dir="2700000" algn="tl">
                    <a:srgbClr val="000000">
                      <a:alpha val="43137"/>
                    </a:srgbClr>
                  </a:outerShdw>
                </a:effectLst>
                <a:latin typeface="+mn-lt"/>
              </a:rPr>
              <a:t>ÇALIŞMALAR </a:t>
            </a:r>
            <a:endParaRPr lang="tr-TR" sz="28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44C7C163-67D6-4C9C-8723-B0A284654E5E}" type="slidenum">
              <a:rPr lang="tr-TR" smtClean="0"/>
              <a:pPr/>
              <a:t>97</a:t>
            </a:fld>
            <a:endParaRPr lang="tr-TR"/>
          </a:p>
        </p:txBody>
      </p:sp>
      <p:sp>
        <p:nvSpPr>
          <p:cNvPr id="4" name="Başlık 1"/>
          <p:cNvSpPr>
            <a:spLocks noGrp="1"/>
          </p:cNvSpPr>
          <p:nvPr>
            <p:ph type="title"/>
          </p:nvPr>
        </p:nvSpPr>
        <p:spPr>
          <a:xfrm>
            <a:off x="539552" y="620688"/>
            <a:ext cx="8229600" cy="1143000"/>
          </a:xfrm>
        </p:spPr>
        <p:txBody>
          <a:bodyPr>
            <a:noAutofit/>
          </a:bodyPr>
          <a:lstStyle/>
          <a:p>
            <a:pPr algn="ctr"/>
            <a:r>
              <a:rPr lang="tr-TR" sz="2800" dirty="0">
                <a:solidFill>
                  <a:srgbClr val="FF0000"/>
                </a:solidFill>
                <a:effectLst>
                  <a:outerShdw blurRad="38100" dist="38100" dir="2700000" algn="tl">
                    <a:srgbClr val="000000">
                      <a:alpha val="43137"/>
                    </a:srgbClr>
                  </a:outerShdw>
                </a:effectLst>
                <a:latin typeface="+mn-lt"/>
              </a:rPr>
              <a:t>AKILLI ULAŞIM SİSTEMLERİNE </a:t>
            </a:r>
            <a:r>
              <a:rPr lang="tr-TR" sz="2800" dirty="0" smtClean="0">
                <a:solidFill>
                  <a:srgbClr val="FF0000"/>
                </a:solidFill>
                <a:effectLst>
                  <a:outerShdw blurRad="38100" dist="38100" dir="2700000" algn="tl">
                    <a:srgbClr val="000000">
                      <a:alpha val="43137"/>
                    </a:srgbClr>
                  </a:outerShdw>
                </a:effectLst>
                <a:latin typeface="+mn-lt"/>
              </a:rPr>
              <a:t/>
            </a:r>
            <a:br>
              <a:rPr lang="tr-TR" sz="2800" dirty="0" smtClean="0">
                <a:solidFill>
                  <a:srgbClr val="FF0000"/>
                </a:solidFill>
                <a:effectLst>
                  <a:outerShdw blurRad="38100" dist="38100" dir="2700000" algn="tl">
                    <a:srgbClr val="000000">
                      <a:alpha val="43137"/>
                    </a:srgbClr>
                  </a:outerShdw>
                </a:effectLst>
                <a:latin typeface="+mn-lt"/>
              </a:rPr>
            </a:br>
            <a:r>
              <a:rPr lang="tr-TR" sz="2800" dirty="0" smtClean="0">
                <a:solidFill>
                  <a:srgbClr val="FF0000"/>
                </a:solidFill>
                <a:effectLst>
                  <a:outerShdw blurRad="38100" dist="38100" dir="2700000" algn="tl">
                    <a:srgbClr val="000000">
                      <a:alpha val="43137"/>
                    </a:srgbClr>
                  </a:outerShdw>
                </a:effectLst>
                <a:latin typeface="+mn-lt"/>
              </a:rPr>
              <a:t>İLİŞKİN </a:t>
            </a:r>
            <a:r>
              <a:rPr lang="tr-TR" sz="2800" dirty="0">
                <a:solidFill>
                  <a:srgbClr val="FF0000"/>
                </a:solidFill>
                <a:effectLst>
                  <a:outerShdw blurRad="38100" dist="38100" dir="2700000" algn="tl">
                    <a:srgbClr val="000000">
                      <a:alpha val="43137"/>
                    </a:srgbClr>
                  </a:outerShdw>
                </a:effectLst>
                <a:latin typeface="+mn-lt"/>
              </a:rPr>
              <a:t>YÜRÜTÜLEN </a:t>
            </a:r>
            <a:r>
              <a:rPr lang="tr-TR" sz="2800" dirty="0" smtClean="0">
                <a:solidFill>
                  <a:srgbClr val="FF0000"/>
                </a:solidFill>
                <a:effectLst>
                  <a:outerShdw blurRad="38100" dist="38100" dir="2700000" algn="tl">
                    <a:srgbClr val="000000">
                      <a:alpha val="43137"/>
                    </a:srgbClr>
                  </a:outerShdw>
                </a:effectLst>
                <a:latin typeface="+mn-lt"/>
              </a:rPr>
              <a:t>ÇALIŞMALAR </a:t>
            </a:r>
            <a:endParaRPr lang="tr-TR" sz="2800" dirty="0">
              <a:solidFill>
                <a:srgbClr val="FF0000"/>
              </a:solidFill>
              <a:effectLst>
                <a:outerShdw blurRad="38100" dist="38100" dir="2700000" algn="tl">
                  <a:srgbClr val="000000">
                    <a:alpha val="43137"/>
                  </a:srgbClr>
                </a:outerShdw>
              </a:effectLst>
              <a:latin typeface="+mn-lt"/>
            </a:endParaRPr>
          </a:p>
        </p:txBody>
      </p:sp>
      <p:sp>
        <p:nvSpPr>
          <p:cNvPr id="5" name="İçerik Yer Tutucusu 2"/>
          <p:cNvSpPr txBox="1">
            <a:spLocks/>
          </p:cNvSpPr>
          <p:nvPr/>
        </p:nvSpPr>
        <p:spPr>
          <a:xfrm>
            <a:off x="971600" y="2492896"/>
            <a:ext cx="7499176" cy="2808312"/>
          </a:xfrm>
          <a:prstGeom prst="rect">
            <a:avLst/>
          </a:prstGeom>
        </p:spPr>
        <p:txBody>
          <a:bodyPr>
            <a:normAutofit/>
          </a:bodyPr>
          <a:lstStyle/>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“Türkiye Akıllı Ulaşım Sistemleri Derneği”nin</a:t>
            </a:r>
            <a:r>
              <a:rPr kumimoji="0" lang="tr-TR" b="0" i="0" u="none" strike="noStrike" kern="1200" cap="none" spc="0" normalizeH="0" noProof="0" dirty="0" smtClean="0">
                <a:ln>
                  <a:noFill/>
                </a:ln>
                <a:solidFill>
                  <a:schemeClr val="tx1"/>
                </a:solidFill>
                <a:effectLst/>
                <a:uLnTx/>
                <a:uFillTx/>
                <a:latin typeface="+mj-lt"/>
                <a:ea typeface="+mn-ea"/>
                <a:cs typeface="+mn-cs"/>
              </a:rPr>
              <a:t> </a:t>
            </a:r>
            <a:r>
              <a:rPr kumimoji="0" lang="tr-TR" b="0" i="0" u="none" strike="noStrike" kern="1200" cap="none" spc="0" normalizeH="0" baseline="0" noProof="0" dirty="0" smtClean="0">
                <a:ln>
                  <a:noFill/>
                </a:ln>
                <a:solidFill>
                  <a:schemeClr val="tx1"/>
                </a:solidFill>
                <a:effectLst/>
                <a:uLnTx/>
                <a:uFillTx/>
                <a:latin typeface="+mj-lt"/>
                <a:ea typeface="+mn-ea"/>
                <a:cs typeface="+mn-cs"/>
              </a:rPr>
              <a:t>(AUS Türkiye - ITS Türkiye) kurulması</a:t>
            </a: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Ulaştırma Denizcilik ve Haberleşme Bakanlığı’nın </a:t>
            </a:r>
            <a:r>
              <a:rPr kumimoji="0" lang="tr-TR" b="0" i="0" u="none" strike="noStrike" kern="1200" cap="none" spc="0" normalizeH="0" baseline="0" noProof="0" dirty="0" err="1" smtClean="0">
                <a:ln>
                  <a:noFill/>
                </a:ln>
                <a:solidFill>
                  <a:schemeClr val="tx1"/>
                </a:solidFill>
                <a:effectLst/>
                <a:uLnTx/>
                <a:uFillTx/>
                <a:latin typeface="+mj-lt"/>
                <a:ea typeface="+mn-ea"/>
                <a:cs typeface="+mn-cs"/>
              </a:rPr>
              <a:t>ERTICO’ya</a:t>
            </a:r>
            <a:r>
              <a:rPr kumimoji="0" lang="tr-TR" b="0" i="0" u="none" strike="noStrike" kern="1200" cap="none" spc="0" normalizeH="0" baseline="0" noProof="0" dirty="0" smtClean="0">
                <a:ln>
                  <a:noFill/>
                </a:ln>
                <a:solidFill>
                  <a:schemeClr val="tx1"/>
                </a:solidFill>
                <a:effectLst/>
                <a:uLnTx/>
                <a:uFillTx/>
                <a:latin typeface="+mj-lt"/>
                <a:ea typeface="+mn-ea"/>
                <a:cs typeface="+mn-cs"/>
              </a:rPr>
              <a:t> üyelik süreci hazırlık çalışmaları.</a:t>
            </a: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b="0" i="0" u="none" strike="noStrike" kern="1200" cap="none" spc="0" normalizeH="0" baseline="0" noProof="0" dirty="0" smtClean="0">
                <a:ln>
                  <a:noFill/>
                </a:ln>
                <a:solidFill>
                  <a:schemeClr val="tx1"/>
                </a:solidFill>
                <a:effectLst/>
                <a:uLnTx/>
                <a:uFillTx/>
                <a:latin typeface="+mj-lt"/>
                <a:ea typeface="+mn-ea"/>
                <a:cs typeface="+mn-cs"/>
              </a:rPr>
              <a:t>Türkiye Akıllı Ulaşım Sistemleri Derneği’nin, ITS </a:t>
            </a:r>
            <a:r>
              <a:rPr kumimoji="0" lang="tr-TR" b="0" i="0" u="none" strike="noStrike" kern="1200" cap="none" spc="0" normalizeH="0" baseline="0" noProof="0" dirty="0" err="1" smtClean="0">
                <a:ln>
                  <a:noFill/>
                </a:ln>
                <a:solidFill>
                  <a:schemeClr val="tx1"/>
                </a:solidFill>
                <a:effectLst/>
                <a:uLnTx/>
                <a:uFillTx/>
                <a:latin typeface="+mj-lt"/>
                <a:ea typeface="+mn-ea"/>
                <a:cs typeface="+mn-cs"/>
              </a:rPr>
              <a:t>Nationals’a</a:t>
            </a:r>
            <a:r>
              <a:rPr kumimoji="0" lang="tr-TR" b="0" i="0" u="none" strike="noStrike" kern="1200" cap="none" spc="0" normalizeH="0" baseline="0" noProof="0" dirty="0" smtClean="0">
                <a:ln>
                  <a:noFill/>
                </a:ln>
                <a:solidFill>
                  <a:schemeClr val="tx1"/>
                </a:solidFill>
                <a:effectLst/>
                <a:uLnTx/>
                <a:uFillTx/>
                <a:latin typeface="+mj-lt"/>
                <a:ea typeface="+mn-ea"/>
                <a:cs typeface="+mn-cs"/>
              </a:rPr>
              <a:t> üyeliği</a:t>
            </a:r>
            <a:endParaRPr kumimoji="0" lang="tr-TR" sz="2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44C7C163-67D6-4C9C-8723-B0A284654E5E}" type="slidenum">
              <a:rPr lang="tr-TR" smtClean="0"/>
              <a:pPr/>
              <a:t>98</a:t>
            </a:fld>
            <a:endParaRPr lang="tr-TR"/>
          </a:p>
        </p:txBody>
      </p:sp>
      <p:sp>
        <p:nvSpPr>
          <p:cNvPr id="5" name="4 Dikdörtgen"/>
          <p:cNvSpPr/>
          <p:nvPr/>
        </p:nvSpPr>
        <p:spPr>
          <a:xfrm>
            <a:off x="3512171" y="2977788"/>
            <a:ext cx="1923925" cy="523220"/>
          </a:xfrm>
          <a:prstGeom prst="rect">
            <a:avLst/>
          </a:prstGeom>
        </p:spPr>
        <p:txBody>
          <a:bodyPr wrap="none">
            <a:spAutoFit/>
          </a:bodyPr>
          <a:lstStyle/>
          <a:p>
            <a:r>
              <a:rPr lang="tr-TR" sz="2800" b="1" dirty="0" smtClean="0">
                <a:ea typeface="Tahoma" pitchFamily="34" charset="0"/>
                <a:cs typeface="Tahoma" pitchFamily="34" charset="0"/>
              </a:rPr>
              <a:t>Arz ederiz…</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TotalTime>
  <Words>7723</Words>
  <Application>Microsoft Office PowerPoint</Application>
  <PresentationFormat>Ekran Gösterisi (4:3)</PresentationFormat>
  <Paragraphs>1088</Paragraphs>
  <Slides>98</Slides>
  <Notes>36</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98</vt:i4>
      </vt:variant>
    </vt:vector>
  </HeadingPairs>
  <TitlesOfParts>
    <vt:vector size="100" baseType="lpstr">
      <vt:lpstr>Ofis Teması</vt:lpstr>
      <vt:lpstr>Visio</vt:lpstr>
      <vt:lpstr>Slayt 1</vt:lpstr>
      <vt:lpstr>Slayt 2</vt:lpstr>
      <vt:lpstr>Bakanlık Tarihçe</vt:lpstr>
      <vt:lpstr>Slayt 4</vt:lpstr>
      <vt:lpstr>Slayt 5</vt:lpstr>
      <vt:lpstr>Kara Taşımacılığı Otomasyon Sistemi (U-NET)</vt:lpstr>
      <vt:lpstr>Slayt 7</vt:lpstr>
      <vt:lpstr>Slayt 8</vt:lpstr>
      <vt:lpstr>Slayt 9</vt:lpstr>
      <vt:lpstr>Slayt 10</vt:lpstr>
      <vt:lpstr>Slayt 11</vt:lpstr>
      <vt:lpstr>Slayt 12</vt:lpstr>
      <vt:lpstr>Slayt 13</vt:lpstr>
      <vt:lpstr>Slayt 14</vt:lpstr>
      <vt:lpstr>Slayt 15</vt:lpstr>
      <vt:lpstr>e-Ulaştırma Bilişim Projesi</vt:lpstr>
      <vt:lpstr>Slayt 17</vt:lpstr>
      <vt:lpstr>Slayt 18</vt:lpstr>
      <vt:lpstr>Slayt 19</vt:lpstr>
      <vt:lpstr>Slayt 20</vt:lpstr>
      <vt:lpstr>Slayt 21</vt:lpstr>
      <vt:lpstr>Slayt 22</vt:lpstr>
      <vt:lpstr>ELEKTRONİK DOKÜMAN YÖNETİM SİSTEMİ KARŞILAŞTIRMASI</vt:lpstr>
      <vt:lpstr>Elektronik Doküman Yönetim Sistemi Karşılaştırması</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Bakanlığımızın Haberleşme Genel Müdürlüğü,  Evrensel Hizmet kapsamındaki projeleri 3 ana başlık altında gerçekleştirmektedir:   ■ Eğitime Destek Projeleri  ■ Sosyal Sorumluluk Projeleri  ■ Bilişim Altyapısının Geliştirilmesine Yönelik Projeler</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59 Nolu Eylem Planı - Ulusal Ulaştırma Portalı</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 AKILLI ULAŞIM SİSTEMLERİ  10. Ulaştırma Şurası Sektörel Proje Önerileri Belgesi</vt:lpstr>
      <vt:lpstr>Slayt 93</vt:lpstr>
      <vt:lpstr>Slayt 94</vt:lpstr>
      <vt:lpstr>AKILLI ULAŞIM SİSTEMLERİ   2012-2014 Orta Vadeli Program </vt:lpstr>
      <vt:lpstr>AKILLI ULAŞIM SİSTEMLERİNE  İLİŞKİN YÜRÜTÜLEN ÇALIŞMALAR </vt:lpstr>
      <vt:lpstr>AKILLI ULAŞIM SİSTEMLERİNE  İLİŞKİN YÜRÜTÜLEN ÇALIŞMALAR </vt:lpstr>
      <vt:lpstr>Slayt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selma</dc:creator>
  <cp:lastModifiedBy>RY</cp:lastModifiedBy>
  <cp:revision>635</cp:revision>
  <dcterms:created xsi:type="dcterms:W3CDTF">2011-01-25T07:53:42Z</dcterms:created>
  <dcterms:modified xsi:type="dcterms:W3CDTF">2012-04-25T18:48:29Z</dcterms:modified>
</cp:coreProperties>
</file>