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12" r:id="rId2"/>
    <p:sldId id="520" r:id="rId3"/>
    <p:sldId id="521" r:id="rId4"/>
    <p:sldId id="488" r:id="rId5"/>
    <p:sldId id="491" r:id="rId6"/>
    <p:sldId id="515" r:id="rId7"/>
    <p:sldId id="517" r:id="rId8"/>
    <p:sldId id="516" r:id="rId9"/>
    <p:sldId id="518" r:id="rId10"/>
    <p:sldId id="513" r:id="rId11"/>
    <p:sldId id="497" r:id="rId12"/>
    <p:sldId id="498" r:id="rId13"/>
    <p:sldId id="499" r:id="rId14"/>
    <p:sldId id="519" r:id="rId15"/>
    <p:sldId id="501" r:id="rId16"/>
    <p:sldId id="503" r:id="rId17"/>
    <p:sldId id="504" r:id="rId18"/>
    <p:sldId id="505" r:id="rId19"/>
    <p:sldId id="506" r:id="rId20"/>
    <p:sldId id="507" r:id="rId21"/>
    <p:sldId id="508" r:id="rId22"/>
    <p:sldId id="509" r:id="rId23"/>
    <p:sldId id="510" r:id="rId24"/>
  </p:sldIdLst>
  <p:sldSz cx="9144000" cy="6858000" type="screen4x3"/>
  <p:notesSz cx="9144000" cy="6858000"/>
  <p:custDataLst>
    <p:tags r:id="rId27"/>
  </p:custDataLst>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13406E"/>
    <a:srgbClr val="33CC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743" autoAdjust="0"/>
  </p:normalViewPr>
  <p:slideViewPr>
    <p:cSldViewPr>
      <p:cViewPr>
        <p:scale>
          <a:sx n="81" d="100"/>
          <a:sy n="81" d="100"/>
        </p:scale>
        <p:origin x="-2484" y="-7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1680" y="-10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tr-TR" dirty="0"/>
          </a:p>
        </p:txBody>
      </p:sp>
      <p:sp>
        <p:nvSpPr>
          <p:cNvPr id="3" name="2 Veri Yer Tutucusu"/>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47CCE062-B167-47FD-B192-F4120BEB93AE}" type="datetimeFigureOut">
              <a:rPr lang="tr-TR"/>
              <a:pPr>
                <a:defRPr/>
              </a:pPr>
              <a:t>24.04.2012</a:t>
            </a:fld>
            <a:endParaRPr lang="tr-TR" dirty="0"/>
          </a:p>
        </p:txBody>
      </p:sp>
      <p:sp>
        <p:nvSpPr>
          <p:cNvPr id="4" name="3 Altbilgi Yer Tutucusu"/>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tr-TR" dirty="0"/>
          </a:p>
        </p:txBody>
      </p:sp>
      <p:sp>
        <p:nvSpPr>
          <p:cNvPr id="5" name="4 Slayt Numarası Yer Tutucusu"/>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9CD26E61-CB29-4AB6-9D40-1C0E76A62E76}" type="slidenum">
              <a:rPr lang="tr-TR"/>
              <a:pPr>
                <a:defRPr/>
              </a:pPr>
              <a:t>‹#›</a:t>
            </a:fld>
            <a:endParaRPr lang="tr-TR" dirty="0"/>
          </a:p>
        </p:txBody>
      </p:sp>
    </p:spTree>
    <p:extLst>
      <p:ext uri="{BB962C8B-B14F-4D97-AF65-F5344CB8AC3E}">
        <p14:creationId xmlns:p14="http://schemas.microsoft.com/office/powerpoint/2010/main" val="3105518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Calibri" pitchFamily="34" charset="0"/>
              </a:defRPr>
            </a:lvl1pPr>
          </a:lstStyle>
          <a:p>
            <a:pPr>
              <a:defRPr/>
            </a:pPr>
            <a:endParaRPr lang="tr-TR" dirty="0"/>
          </a:p>
        </p:txBody>
      </p:sp>
      <p:sp>
        <p:nvSpPr>
          <p:cNvPr id="65539"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A737A3D-138B-4FFD-B955-6499D9D5E28B}" type="datetimeFigureOut">
              <a:rPr lang="tr-TR"/>
              <a:pPr>
                <a:defRPr/>
              </a:pPr>
              <a:t>24.04.2012</a:t>
            </a:fld>
            <a:endParaRPr lang="tr-TR" dirty="0"/>
          </a:p>
        </p:txBody>
      </p:sp>
      <p:sp>
        <p:nvSpPr>
          <p:cNvPr id="34820"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5542"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Calibri" pitchFamily="34" charset="0"/>
              </a:defRPr>
            </a:lvl1pPr>
          </a:lstStyle>
          <a:p>
            <a:pPr>
              <a:defRPr/>
            </a:pPr>
            <a:endParaRPr lang="tr-TR" dirty="0"/>
          </a:p>
        </p:txBody>
      </p:sp>
      <p:sp>
        <p:nvSpPr>
          <p:cNvPr id="65543"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41CF75ED-3C9A-4ECB-BD77-56383B9CA5B1}" type="slidenum">
              <a:rPr lang="tr-TR"/>
              <a:pPr>
                <a:defRPr/>
              </a:pPr>
              <a:t>‹#›</a:t>
            </a:fld>
            <a:endParaRPr lang="tr-TR" dirty="0"/>
          </a:p>
        </p:txBody>
      </p:sp>
    </p:spTree>
    <p:extLst>
      <p:ext uri="{BB962C8B-B14F-4D97-AF65-F5344CB8AC3E}">
        <p14:creationId xmlns:p14="http://schemas.microsoft.com/office/powerpoint/2010/main" val="3541686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4" name="3 Metin Yer Tutucusu"/>
          <p:cNvSpPr>
            <a:spLocks noGrp="1"/>
          </p:cNvSpPr>
          <p:nvPr>
            <p:ph type="body" sz="quarter" idx="10"/>
          </p:nvPr>
        </p:nvSpPr>
        <p:spPr>
          <a:xfrm>
            <a:off x="467544" y="1340768"/>
            <a:ext cx="8208963" cy="5184452"/>
          </a:xfrm>
          <a:prstGeom prst="rect">
            <a:avLst/>
          </a:prstGeom>
        </p:spPr>
        <p:txBody>
          <a:bodyPr/>
          <a:lstStyle>
            <a:lvl1pPr>
              <a:defRPr sz="2200" baseline="0"/>
            </a:lvl1pPr>
            <a:lvl2pPr>
              <a:buFont typeface="Wingdings" pitchFamily="2" charset="2"/>
              <a:buChar char="§"/>
              <a:defRPr sz="2000" baseline="0"/>
            </a:lvl2pPr>
            <a:lvl3pPr>
              <a:defRPr sz="2000" baseline="0"/>
            </a:lvl3pPr>
            <a:lvl4pPr>
              <a:defRPr sz="2000" baseline="0"/>
            </a:lvl4pPr>
            <a:lvl5pPr>
              <a:defRPr sz="2000" baseline="0"/>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Tree>
  </p:cSld>
  <p:clrMapOvr>
    <a:masterClrMapping/>
  </p:clrMapOvr>
  <p:transition>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oş">
    <p:spTree>
      <p:nvGrpSpPr>
        <p:cNvPr id="1" name=""/>
        <p:cNvGrpSpPr/>
        <p:nvPr/>
      </p:nvGrpSpPr>
      <p:grpSpPr>
        <a:xfrm>
          <a:off x="0" y="0"/>
          <a:ext cx="0" cy="0"/>
          <a:chOff x="0" y="0"/>
          <a:chExt cx="0" cy="0"/>
        </a:xfrm>
      </p:grpSpPr>
      <p:sp>
        <p:nvSpPr>
          <p:cNvPr id="11" name="20 Başlık Yer Tutucusu"/>
          <p:cNvSpPr>
            <a:spLocks noGrp="1"/>
          </p:cNvSpPr>
          <p:nvPr>
            <p:ph type="title"/>
          </p:nvPr>
        </p:nvSpPr>
        <p:spPr>
          <a:xfrm>
            <a:off x="685800" y="861997"/>
            <a:ext cx="8229600" cy="352425"/>
          </a:xfrm>
          <a:prstGeom prst="rect">
            <a:avLst/>
          </a:prstGeom>
        </p:spPr>
        <p:txBody>
          <a:bodyPr rtlCol="0">
            <a:noAutofit/>
          </a:bodyPr>
          <a:lstStyle/>
          <a:p>
            <a:r>
              <a:rPr lang="tr-TR" smtClean="0"/>
              <a:t>Asıl başlık stili için tıklatın</a:t>
            </a:r>
            <a:endParaRPr lang="tr-TR"/>
          </a:p>
        </p:txBody>
      </p:sp>
    </p:spTree>
    <p:extLst>
      <p:ext uri="{BB962C8B-B14F-4D97-AF65-F5344CB8AC3E}">
        <p14:creationId xmlns:p14="http://schemas.microsoft.com/office/powerpoint/2010/main" val="604223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lum/>
          </a:blip>
          <a:srcRect/>
          <a:stretch>
            <a:fillRect/>
          </a:stretch>
        </a:blipFill>
        <a:effectLst/>
      </p:bgPr>
    </p:bg>
    <p:spTree>
      <p:nvGrpSpPr>
        <p:cNvPr id="1" name=""/>
        <p:cNvGrpSpPr/>
        <p:nvPr/>
      </p:nvGrpSpPr>
      <p:grpSpPr>
        <a:xfrm>
          <a:off x="0" y="0"/>
          <a:ext cx="0" cy="0"/>
          <a:chOff x="0" y="0"/>
          <a:chExt cx="0" cy="0"/>
        </a:xfrm>
      </p:grpSpPr>
      <p:sp>
        <p:nvSpPr>
          <p:cNvPr id="7" name="6 Başlık Yer Tutucusu"/>
          <p:cNvSpPr>
            <a:spLocks noGrp="1"/>
          </p:cNvSpPr>
          <p:nvPr>
            <p:ph type="title"/>
          </p:nvPr>
        </p:nvSpPr>
        <p:spPr>
          <a:xfrm>
            <a:off x="467544" y="620688"/>
            <a:ext cx="8229600" cy="648072"/>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wheel spokes="1"/>
  </p:transition>
  <p:timing>
    <p:tnLst>
      <p:par>
        <p:cTn id="1" dur="indefinite" restart="never" nodeType="tmRoot"/>
      </p:par>
    </p:tnLst>
  </p:timing>
  <p:txStyles>
    <p:titleStyle>
      <a:lvl1pPr algn="l" rtl="0" eaLnBrk="0" fontAlgn="base" hangingPunct="0">
        <a:spcBef>
          <a:spcPct val="0"/>
        </a:spcBef>
        <a:spcAft>
          <a:spcPct val="0"/>
        </a:spcAft>
        <a:defRPr sz="3600" b="1" kern="1200">
          <a:solidFill>
            <a:srgbClr val="13406E"/>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b="22046"/>
          <a:stretch>
            <a:fillRect/>
          </a:stretch>
        </p:blipFill>
        <p:spPr bwMode="auto">
          <a:xfrm>
            <a:off x="826385" y="-2"/>
            <a:ext cx="7460391" cy="6858001"/>
          </a:xfrm>
          <a:prstGeom prst="rect">
            <a:avLst/>
          </a:prstGeom>
          <a:noFill/>
          <a:ln w="9525">
            <a:noFill/>
            <a:miter lim="800000"/>
            <a:headEnd/>
            <a:tailEnd/>
          </a:ln>
        </p:spPr>
      </p:pic>
    </p:spTree>
    <p:extLst>
      <p:ext uri="{BB962C8B-B14F-4D97-AF65-F5344CB8AC3E}">
        <p14:creationId xmlns:p14="http://schemas.microsoft.com/office/powerpoint/2010/main" val="3125990695"/>
      </p:ext>
    </p:extLst>
  </p:cSld>
  <p:clrMapOvr>
    <a:masterClrMapping/>
  </p:clrMapOvr>
  <p:transition>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Dikdörtgen"/>
          <p:cNvSpPr/>
          <p:nvPr/>
        </p:nvSpPr>
        <p:spPr>
          <a:xfrm>
            <a:off x="611560" y="476672"/>
            <a:ext cx="8280920" cy="646331"/>
          </a:xfrm>
          <a:prstGeom prst="rect">
            <a:avLst/>
          </a:prstGeom>
        </p:spPr>
        <p:txBody>
          <a:bodyPr wrap="square">
            <a:spAutoFit/>
          </a:bodyPr>
          <a:lstStyle/>
          <a:p>
            <a:pPr fontAlgn="auto">
              <a:spcBef>
                <a:spcPts val="0"/>
              </a:spcBef>
              <a:spcAft>
                <a:spcPts val="0"/>
              </a:spcAft>
              <a:defRPr/>
            </a:pPr>
            <a:r>
              <a:rPr lang="tr-TR" sz="3600" b="1" dirty="0" smtClean="0">
                <a:effectLst>
                  <a:outerShdw blurRad="38100" dist="38100" dir="2700000" algn="tl">
                    <a:srgbClr val="000000">
                      <a:alpha val="43137"/>
                    </a:srgbClr>
                  </a:outerShdw>
                </a:effectLst>
                <a:latin typeface="+mn-lt"/>
                <a:cs typeface="+mn-cs"/>
              </a:rPr>
              <a:t>            Bilişim Sektörü Meslek Ağacı</a:t>
            </a:r>
            <a:endParaRPr lang="tr-TR" sz="3600" dirty="0">
              <a:effectLst>
                <a:outerShdw blurRad="38100" dist="38100" dir="2700000" algn="tl">
                  <a:srgbClr val="000000">
                    <a:alpha val="43137"/>
                  </a:srgbClr>
                </a:outerShdw>
              </a:effectLst>
              <a:latin typeface="+mn-lt"/>
              <a:cs typeface="+mn-cs"/>
            </a:endParaRPr>
          </a:p>
        </p:txBody>
      </p:sp>
      <p:sp>
        <p:nvSpPr>
          <p:cNvPr id="8200"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tr-TR"/>
              <a:t/>
            </a:r>
            <a:br>
              <a:rPr lang="tr-TR"/>
            </a:br>
            <a:endParaRPr lang="tr-TR"/>
          </a:p>
        </p:txBody>
      </p:sp>
      <p:graphicFrame>
        <p:nvGraphicFramePr>
          <p:cNvPr id="2" name="Table 1"/>
          <p:cNvGraphicFramePr>
            <a:graphicFrameLocks noGrp="1"/>
          </p:cNvGraphicFramePr>
          <p:nvPr>
            <p:extLst>
              <p:ext uri="{D42A27DB-BD31-4B8C-83A1-F6EECF244321}">
                <p14:modId xmlns:p14="http://schemas.microsoft.com/office/powerpoint/2010/main" val="212044093"/>
              </p:ext>
            </p:extLst>
          </p:nvPr>
        </p:nvGraphicFramePr>
        <p:xfrm>
          <a:off x="1187624" y="1268757"/>
          <a:ext cx="7272808" cy="5112567"/>
        </p:xfrm>
        <a:graphic>
          <a:graphicData uri="http://schemas.openxmlformats.org/drawingml/2006/table">
            <a:tbl>
              <a:tblPr>
                <a:tableStyleId>{5C22544A-7EE6-4342-B048-85BDC9FD1C3A}</a:tableStyleId>
              </a:tblPr>
              <a:tblGrid>
                <a:gridCol w="390390"/>
                <a:gridCol w="3836418"/>
                <a:gridCol w="1214544"/>
                <a:gridCol w="1831456"/>
              </a:tblGrid>
              <a:tr h="246058">
                <a:tc>
                  <a:txBody>
                    <a:bodyPr/>
                    <a:lstStyle/>
                    <a:p>
                      <a:pPr algn="ctr" fontAlgn="b"/>
                      <a:r>
                        <a:rPr lang="tr-TR" sz="1100" u="none" strike="noStrike" dirty="0">
                          <a:effectLst/>
                        </a:rPr>
                        <a:t>No</a:t>
                      </a:r>
                      <a:endParaRPr lang="tr-TR" sz="1100" b="1" i="0" u="none" strike="noStrike" dirty="0">
                        <a:solidFill>
                          <a:srgbClr val="FFFFFF"/>
                        </a:solidFill>
                        <a:effectLst/>
                        <a:latin typeface="Calibri"/>
                      </a:endParaRPr>
                    </a:p>
                  </a:txBody>
                  <a:tcPr marL="9525" marR="9525" marT="9525" marB="0" anchor="b"/>
                </a:tc>
                <a:tc>
                  <a:txBody>
                    <a:bodyPr/>
                    <a:lstStyle/>
                    <a:p>
                      <a:pPr algn="l" fontAlgn="b"/>
                      <a:r>
                        <a:rPr lang="tr-TR" sz="1100" u="none" strike="noStrike">
                          <a:effectLst/>
                        </a:rPr>
                        <a:t>MESLEK ADI</a:t>
                      </a:r>
                      <a:endParaRPr lang="tr-TR" sz="1100" b="1" i="0" u="none" strike="noStrike">
                        <a:solidFill>
                          <a:srgbClr val="FFFFFF"/>
                        </a:solidFill>
                        <a:effectLst/>
                        <a:latin typeface="Calibri"/>
                      </a:endParaRPr>
                    </a:p>
                  </a:txBody>
                  <a:tcPr marL="85725" marR="9525" marT="9525" marB="0" anchor="b"/>
                </a:tc>
                <a:tc>
                  <a:txBody>
                    <a:bodyPr/>
                    <a:lstStyle/>
                    <a:p>
                      <a:pPr algn="ctr" fontAlgn="b"/>
                      <a:r>
                        <a:rPr lang="tr-TR" sz="1100" u="none" strike="noStrike">
                          <a:effectLst/>
                        </a:rPr>
                        <a:t>SEVİYE (AYÇ)</a:t>
                      </a:r>
                      <a:endParaRPr lang="tr-TR" sz="1100" b="1" i="0" u="none" strike="noStrike">
                        <a:solidFill>
                          <a:srgbClr val="FFFFFF"/>
                        </a:solidFill>
                        <a:effectLst/>
                        <a:latin typeface="Calibri"/>
                      </a:endParaRPr>
                    </a:p>
                  </a:txBody>
                  <a:tcPr marL="9525" marR="9525" marT="9525" marB="0" anchor="b"/>
                </a:tc>
                <a:tc>
                  <a:txBody>
                    <a:bodyPr/>
                    <a:lstStyle/>
                    <a:p>
                      <a:pPr algn="ctr" fontAlgn="b"/>
                      <a:r>
                        <a:rPr lang="tr-TR" sz="1100" u="none" strike="noStrike">
                          <a:effectLst/>
                        </a:rPr>
                        <a:t>KOORDİNASYON</a:t>
                      </a:r>
                      <a:endParaRPr lang="tr-TR" sz="1100" b="1" i="0" u="none" strike="noStrike">
                        <a:solidFill>
                          <a:srgbClr val="FFFFFF"/>
                        </a:solidFill>
                        <a:effectLst/>
                        <a:latin typeface="Calibri"/>
                      </a:endParaRPr>
                    </a:p>
                  </a:txBody>
                  <a:tcPr marL="9525" marR="9525" marT="9525" marB="0" anchor="b"/>
                </a:tc>
              </a:tr>
              <a:tr h="246058">
                <a:tc>
                  <a:txBody>
                    <a:bodyPr/>
                    <a:lstStyle/>
                    <a:p>
                      <a:pPr algn="ctr" fontAlgn="b"/>
                      <a:r>
                        <a:rPr lang="tr-TR" sz="1100" u="none" strike="noStrike">
                          <a:effectLst/>
                        </a:rPr>
                        <a:t>1</a:t>
                      </a:r>
                      <a:endParaRPr lang="tr-TR" sz="1100" b="0" i="0" u="none" strike="noStrike">
                        <a:solidFill>
                          <a:srgbClr val="000000"/>
                        </a:solidFill>
                        <a:effectLst/>
                        <a:latin typeface="Calibri"/>
                      </a:endParaRPr>
                    </a:p>
                  </a:txBody>
                  <a:tcPr marL="9525" marR="9525" marT="9525" marB="0" anchor="b"/>
                </a:tc>
                <a:tc>
                  <a:txBody>
                    <a:bodyPr/>
                    <a:lstStyle/>
                    <a:p>
                      <a:pPr algn="l" fontAlgn="b"/>
                      <a:r>
                        <a:rPr lang="tr-TR" sz="1100" b="1" u="none" strike="noStrike" dirty="0">
                          <a:effectLst/>
                        </a:rPr>
                        <a:t>Bilgisayar Donanım Elemanı</a:t>
                      </a:r>
                      <a:endParaRPr lang="tr-TR" sz="1100" b="1" i="0" u="none" strike="noStrike" dirty="0">
                        <a:solidFill>
                          <a:srgbClr val="000000"/>
                        </a:solidFill>
                        <a:effectLst/>
                        <a:latin typeface="Calibri"/>
                      </a:endParaRPr>
                    </a:p>
                  </a:txBody>
                  <a:tcPr marL="85725" marR="9525" marT="9525" marB="0" anchor="b"/>
                </a:tc>
                <a:tc>
                  <a:txBody>
                    <a:bodyPr/>
                    <a:lstStyle/>
                    <a:p>
                      <a:pPr algn="ctr" fontAlgn="b"/>
                      <a:r>
                        <a:rPr lang="tr-TR" sz="1100" b="1" u="none" strike="noStrike">
                          <a:effectLst/>
                        </a:rPr>
                        <a:t>4 - 5</a:t>
                      </a:r>
                      <a:endParaRPr lang="tr-TR" sz="1100" b="1" i="0" u="none" strike="noStrike">
                        <a:solidFill>
                          <a:srgbClr val="000000"/>
                        </a:solidFill>
                        <a:effectLst/>
                        <a:latin typeface="Calibri"/>
                      </a:endParaRPr>
                    </a:p>
                  </a:txBody>
                  <a:tcPr marL="9525" marR="9525" marT="9525" marB="0" anchor="b"/>
                </a:tc>
                <a:tc>
                  <a:txBody>
                    <a:bodyPr/>
                    <a:lstStyle/>
                    <a:p>
                      <a:pPr algn="ctr" fontAlgn="b"/>
                      <a:r>
                        <a:rPr lang="tr-TR" sz="1100" b="1" u="none" strike="noStrike">
                          <a:effectLst/>
                        </a:rPr>
                        <a:t>TÜBİDER</a:t>
                      </a:r>
                      <a:endParaRPr lang="tr-TR" sz="1100" b="1" i="0" u="none" strike="noStrike">
                        <a:solidFill>
                          <a:srgbClr val="000000"/>
                        </a:solidFill>
                        <a:effectLst/>
                        <a:latin typeface="Calibri"/>
                      </a:endParaRPr>
                    </a:p>
                  </a:txBody>
                  <a:tcPr marL="9525" marR="9525" marT="9525" marB="0" anchor="b"/>
                </a:tc>
              </a:tr>
              <a:tr h="246058">
                <a:tc>
                  <a:txBody>
                    <a:bodyPr/>
                    <a:lstStyle/>
                    <a:p>
                      <a:pPr algn="ctr" fontAlgn="b"/>
                      <a:r>
                        <a:rPr lang="tr-TR" sz="1100" u="none" strike="noStrike">
                          <a:effectLst/>
                        </a:rPr>
                        <a:t>2</a:t>
                      </a:r>
                      <a:endParaRPr lang="tr-TR" sz="1100" b="0" i="0" u="none" strike="noStrike">
                        <a:solidFill>
                          <a:srgbClr val="000000"/>
                        </a:solidFill>
                        <a:effectLst/>
                        <a:latin typeface="Calibri"/>
                      </a:endParaRPr>
                    </a:p>
                  </a:txBody>
                  <a:tcPr marL="9525" marR="9525" marT="9525" marB="0" anchor="b"/>
                </a:tc>
                <a:tc>
                  <a:txBody>
                    <a:bodyPr/>
                    <a:lstStyle/>
                    <a:p>
                      <a:pPr algn="l" fontAlgn="b"/>
                      <a:r>
                        <a:rPr lang="tr-TR" sz="1100" b="1" u="none" strike="noStrike" dirty="0">
                          <a:effectLst/>
                        </a:rPr>
                        <a:t>Ağ Teknolojileri Elemanı/Uzmanı</a:t>
                      </a:r>
                      <a:endParaRPr lang="tr-TR" sz="1100" b="1" i="0" u="none" strike="noStrike" dirty="0">
                        <a:solidFill>
                          <a:srgbClr val="000000"/>
                        </a:solidFill>
                        <a:effectLst/>
                        <a:latin typeface="Calibri"/>
                      </a:endParaRPr>
                    </a:p>
                  </a:txBody>
                  <a:tcPr marL="85725" marR="9525" marT="9525" marB="0" anchor="b"/>
                </a:tc>
                <a:tc>
                  <a:txBody>
                    <a:bodyPr/>
                    <a:lstStyle/>
                    <a:p>
                      <a:pPr algn="ctr" fontAlgn="b"/>
                      <a:r>
                        <a:rPr lang="tr-TR" sz="1100" b="1" u="none" strike="noStrike">
                          <a:effectLst/>
                        </a:rPr>
                        <a:t>4 - 5 - 6</a:t>
                      </a:r>
                      <a:endParaRPr lang="tr-TR" sz="1100" b="1" i="0" u="none" strike="noStrike">
                        <a:solidFill>
                          <a:srgbClr val="000000"/>
                        </a:solidFill>
                        <a:effectLst/>
                        <a:latin typeface="Calibri"/>
                      </a:endParaRPr>
                    </a:p>
                  </a:txBody>
                  <a:tcPr marL="9525" marR="9525" marT="9525" marB="0" anchor="b"/>
                </a:tc>
                <a:tc>
                  <a:txBody>
                    <a:bodyPr/>
                    <a:lstStyle/>
                    <a:p>
                      <a:pPr algn="ctr" fontAlgn="b"/>
                      <a:r>
                        <a:rPr lang="tr-TR" sz="1100" b="1" u="none" strike="noStrike">
                          <a:effectLst/>
                        </a:rPr>
                        <a:t>TÜBİDER</a:t>
                      </a:r>
                      <a:endParaRPr lang="tr-TR" sz="1100" b="1" i="0" u="none" strike="noStrike">
                        <a:solidFill>
                          <a:srgbClr val="000000"/>
                        </a:solidFill>
                        <a:effectLst/>
                        <a:latin typeface="Calibri"/>
                      </a:endParaRPr>
                    </a:p>
                  </a:txBody>
                  <a:tcPr marL="9525" marR="9525" marT="9525" marB="0" anchor="b"/>
                </a:tc>
              </a:tr>
              <a:tr h="238158">
                <a:tc>
                  <a:txBody>
                    <a:bodyPr/>
                    <a:lstStyle/>
                    <a:p>
                      <a:pPr algn="ctr" fontAlgn="b"/>
                      <a:r>
                        <a:rPr lang="tr-TR" sz="1100" u="none" strike="noStrike">
                          <a:effectLst/>
                        </a:rPr>
                        <a:t>3</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Bilgi İşlem Destek Elemanı</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a:effectLst/>
                        </a:rPr>
                        <a:t>4 - 5</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TBV+TÜBİDER</a:t>
                      </a:r>
                      <a:endParaRPr lang="tr-TR" sz="1100" b="1" i="0" u="none" strike="noStrike">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4</a:t>
                      </a:r>
                      <a:endParaRPr lang="tr-TR" sz="1100" b="0" i="0" u="none" strike="noStrike">
                        <a:solidFill>
                          <a:srgbClr val="000000"/>
                        </a:solidFill>
                        <a:effectLst/>
                        <a:latin typeface="Calibri"/>
                      </a:endParaRPr>
                    </a:p>
                  </a:txBody>
                  <a:tcPr marL="9525" marR="9525" marT="9525" marB="0" anchor="b"/>
                </a:tc>
                <a:tc>
                  <a:txBody>
                    <a:bodyPr/>
                    <a:lstStyle/>
                    <a:p>
                      <a:pPr algn="l" fontAlgn="b"/>
                      <a:r>
                        <a:rPr lang="tr-TR" sz="1100" b="1" u="none" strike="noStrike" dirty="0">
                          <a:effectLst/>
                        </a:rPr>
                        <a:t>Sistem Yöneticisi (YENİ)</a:t>
                      </a:r>
                      <a:endParaRPr lang="tr-TR" sz="1100" b="1" i="0" u="none" strike="noStrike" dirty="0">
                        <a:solidFill>
                          <a:srgbClr val="000000"/>
                        </a:solidFill>
                        <a:effectLst/>
                        <a:latin typeface="Calibri"/>
                      </a:endParaRPr>
                    </a:p>
                  </a:txBody>
                  <a:tcPr marL="85725" marR="9525" marT="9525" marB="0" anchor="b"/>
                </a:tc>
                <a:tc>
                  <a:txBody>
                    <a:bodyPr/>
                    <a:lstStyle/>
                    <a:p>
                      <a:pPr algn="ctr" fontAlgn="ctr"/>
                      <a:r>
                        <a:rPr lang="tr-TR" sz="1100" b="1" u="none" strike="noStrike">
                          <a:effectLst/>
                        </a:rPr>
                        <a:t>5 - 6</a:t>
                      </a:r>
                      <a:endParaRPr lang="tr-TR" sz="1100" b="1" i="0" u="none" strike="noStrike">
                        <a:solidFill>
                          <a:srgbClr val="FF0000"/>
                        </a:solidFill>
                        <a:effectLst/>
                        <a:latin typeface="Calibri"/>
                      </a:endParaRPr>
                    </a:p>
                  </a:txBody>
                  <a:tcPr marL="9525" marR="9525" marT="9525" marB="0" anchor="ctr"/>
                </a:tc>
                <a:tc>
                  <a:txBody>
                    <a:bodyPr/>
                    <a:lstStyle/>
                    <a:p>
                      <a:pPr algn="ctr" fontAlgn="b"/>
                      <a:r>
                        <a:rPr lang="tr-TR" sz="1100" b="1" u="none" strike="noStrike">
                          <a:effectLst/>
                        </a:rPr>
                        <a:t>TÜBİDER+YASAD</a:t>
                      </a:r>
                      <a:endParaRPr lang="tr-TR" sz="1100" b="1" i="0" u="none" strike="noStrike">
                        <a:solidFill>
                          <a:srgbClr val="000000"/>
                        </a:solidFill>
                        <a:effectLst/>
                        <a:latin typeface="Calibri"/>
                      </a:endParaRPr>
                    </a:p>
                  </a:txBody>
                  <a:tcPr marL="9525" marR="9525" marT="9525" marB="0" anchor="b"/>
                </a:tc>
              </a:tr>
              <a:tr h="246058">
                <a:tc>
                  <a:txBody>
                    <a:bodyPr/>
                    <a:lstStyle/>
                    <a:p>
                      <a:pPr algn="ctr" fontAlgn="b"/>
                      <a:r>
                        <a:rPr lang="tr-TR" sz="1100" u="none" strike="noStrike">
                          <a:effectLst/>
                        </a:rPr>
                        <a:t>5</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Veri Giriş Elemanı</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a:effectLst/>
                        </a:rPr>
                        <a:t>3 - 4</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TBV+TÜBİDER</a:t>
                      </a:r>
                      <a:endParaRPr lang="tr-TR" sz="1100" b="1" i="0" u="none" strike="noStrike">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6</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Sistem İşletmeni (Operatör)</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a:effectLst/>
                        </a:rPr>
                        <a:t>4 - 5</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TBV+TÜBİDER</a:t>
                      </a:r>
                      <a:endParaRPr lang="tr-TR" sz="1100" b="1" i="0" u="none" strike="noStrike">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7</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BT Satış Elemanı</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a:effectLst/>
                        </a:rPr>
                        <a:t>4 - 5</a:t>
                      </a:r>
                      <a:endParaRPr lang="tr-TR" sz="1100" b="1" i="0" u="none" strike="noStrike">
                        <a:solidFill>
                          <a:srgbClr val="FF0000"/>
                        </a:solidFill>
                        <a:effectLst/>
                        <a:latin typeface="Calibri"/>
                      </a:endParaRPr>
                    </a:p>
                  </a:txBody>
                  <a:tcPr marL="9525" marR="9525" marT="9525" marB="0" anchor="ctr"/>
                </a:tc>
                <a:tc>
                  <a:txBody>
                    <a:bodyPr/>
                    <a:lstStyle/>
                    <a:p>
                      <a:pPr algn="ctr" fontAlgn="ctr"/>
                      <a:r>
                        <a:rPr lang="tr-TR" sz="1100" b="1" u="none" strike="noStrike">
                          <a:effectLst/>
                        </a:rPr>
                        <a:t>TBV+TÜBİDER</a:t>
                      </a:r>
                      <a:endParaRPr lang="tr-TR" sz="1100" b="1" i="0" u="none" strike="noStrike">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8</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BT Ürün Yöneticisi</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dirty="0">
                          <a:effectLst/>
                        </a:rPr>
                        <a:t>6 - 7</a:t>
                      </a:r>
                      <a:endParaRPr lang="tr-TR" sz="1100" b="1" i="0" u="none" strike="noStrike" dirty="0">
                        <a:solidFill>
                          <a:srgbClr val="000000"/>
                        </a:solidFill>
                        <a:effectLst/>
                        <a:latin typeface="Calibri"/>
                      </a:endParaRPr>
                    </a:p>
                  </a:txBody>
                  <a:tcPr marL="9525" marR="9525" marT="9525" marB="0" anchor="ctr"/>
                </a:tc>
                <a:tc>
                  <a:txBody>
                    <a:bodyPr/>
                    <a:lstStyle/>
                    <a:p>
                      <a:pPr algn="ctr" fontAlgn="ctr"/>
                      <a:r>
                        <a:rPr lang="tr-TR" sz="1100" b="1" u="none" strike="noStrike">
                          <a:effectLst/>
                        </a:rPr>
                        <a:t>YASAD+TÜBİSAD</a:t>
                      </a:r>
                      <a:endParaRPr lang="tr-TR" sz="1100" b="1" i="0" u="none" strike="noStrike">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9</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BT İş Çözümleri Uzmanı</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a:effectLst/>
                        </a:rPr>
                        <a:t>6</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TÜBİDER+TÜBİSAD</a:t>
                      </a:r>
                      <a:endParaRPr lang="tr-TR" sz="1100" b="1" i="0" u="none" strike="noStrike">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10</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BT Danışman</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a:effectLst/>
                        </a:rPr>
                        <a:t>6 - 7</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TBV+TÜBİDER</a:t>
                      </a:r>
                      <a:endParaRPr lang="tr-TR" sz="1100" b="1" i="0" u="none" strike="noStrike">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11</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Yazılım Geliştirici</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a:effectLst/>
                        </a:rPr>
                        <a:t>5 - 6 -  7 - 8</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YASAD+TÜBİDER</a:t>
                      </a:r>
                      <a:endParaRPr lang="tr-TR" sz="1100" b="1" i="0" u="none" strike="noStrike">
                        <a:solidFill>
                          <a:srgbClr val="000000"/>
                        </a:solidFill>
                        <a:effectLst/>
                        <a:latin typeface="Calibri"/>
                      </a:endParaRPr>
                    </a:p>
                  </a:txBody>
                  <a:tcPr marL="9525" marR="9525" marT="9525" marB="0" anchor="ctr"/>
                </a:tc>
              </a:tr>
              <a:tr h="445365">
                <a:tc>
                  <a:txBody>
                    <a:bodyPr/>
                    <a:lstStyle/>
                    <a:p>
                      <a:pPr algn="ctr" fontAlgn="b"/>
                      <a:r>
                        <a:rPr lang="tr-TR" sz="1100" u="none" strike="noStrike">
                          <a:effectLst/>
                        </a:rPr>
                        <a:t>12</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Yazılım Uygulamaları Destek Elemanı (YENİ)</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a:effectLst/>
                        </a:rPr>
                        <a:t> 4 - 5 - 6</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YASAD+TÜBİDER</a:t>
                      </a:r>
                      <a:endParaRPr lang="tr-TR" sz="1100" b="1" i="0" u="none" strike="noStrike">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13</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Veritabanı Uzmanı</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a:effectLst/>
                        </a:rPr>
                        <a:t>5 - 6 - 7</a:t>
                      </a:r>
                      <a:endParaRPr lang="tr-TR" sz="1100" b="1" i="0" u="none" strike="noStrike">
                        <a:solidFill>
                          <a:srgbClr val="FF0000"/>
                        </a:solidFill>
                        <a:effectLst/>
                        <a:latin typeface="Calibri"/>
                      </a:endParaRPr>
                    </a:p>
                  </a:txBody>
                  <a:tcPr marL="9525" marR="9525" marT="9525" marB="0" anchor="ctr"/>
                </a:tc>
                <a:tc>
                  <a:txBody>
                    <a:bodyPr/>
                    <a:lstStyle/>
                    <a:p>
                      <a:pPr algn="ctr" fontAlgn="ctr"/>
                      <a:r>
                        <a:rPr lang="tr-TR" sz="1100" b="1" u="none" strike="noStrike">
                          <a:effectLst/>
                        </a:rPr>
                        <a:t>YASAD+TÜBİDER</a:t>
                      </a:r>
                      <a:endParaRPr lang="tr-TR" sz="1100" b="1" i="0" u="none" strike="noStrike">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14</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Web ve Çoklu Ortam Tasarımcısı</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a:effectLst/>
                        </a:rPr>
                        <a:t> 4 - 5</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YASAD+TÜBİDER</a:t>
                      </a:r>
                      <a:endParaRPr lang="tr-TR" sz="1100" b="1" i="0" u="none" strike="noStrike">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15</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BT Güvenlik Uzmanı</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a:effectLst/>
                        </a:rPr>
                        <a:t>5 - 6 - 7 - 8</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TBGD + BGD</a:t>
                      </a:r>
                      <a:endParaRPr lang="tr-TR" sz="1100" b="1" i="0" u="none" strike="noStrike">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16</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BT Güvenliği Denetmeni</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a:effectLst/>
                        </a:rPr>
                        <a:t>5 - 6 - 7 - 8</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TBGD + BGD</a:t>
                      </a:r>
                      <a:endParaRPr lang="tr-TR" sz="1100" b="1" i="0" u="none" strike="noStrike">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17</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Teknik Dokümantasyon Uzmanı</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a:effectLst/>
                        </a:rPr>
                        <a:t>5 - 6</a:t>
                      </a:r>
                      <a:endParaRPr lang="tr-TR" sz="1100" b="1" i="0" u="none" strike="noStrike">
                        <a:solidFill>
                          <a:srgbClr val="000000"/>
                        </a:solidFill>
                        <a:effectLst/>
                        <a:latin typeface="Calibri"/>
                      </a:endParaRPr>
                    </a:p>
                  </a:txBody>
                  <a:tcPr marL="9525" marR="9525" marT="9525" marB="0" anchor="ctr"/>
                </a:tc>
                <a:tc>
                  <a:txBody>
                    <a:bodyPr/>
                    <a:lstStyle/>
                    <a:p>
                      <a:pPr algn="ctr" fontAlgn="ctr"/>
                      <a:r>
                        <a:rPr lang="tr-TR" sz="1100" b="1" u="none" strike="noStrike">
                          <a:effectLst/>
                        </a:rPr>
                        <a:t>TBV + TÜBİDER</a:t>
                      </a:r>
                      <a:endParaRPr lang="tr-TR" sz="1100" b="1" i="0" u="none" strike="noStrike">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18</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BT Eğitim Uzmanı</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dirty="0">
                          <a:effectLst/>
                        </a:rPr>
                        <a:t>5 - 6 - 7 </a:t>
                      </a:r>
                      <a:endParaRPr lang="tr-TR" sz="1100" b="1" i="0" u="none" strike="noStrike" dirty="0">
                        <a:solidFill>
                          <a:srgbClr val="000000"/>
                        </a:solidFill>
                        <a:effectLst/>
                        <a:latin typeface="Calibri"/>
                      </a:endParaRPr>
                    </a:p>
                  </a:txBody>
                  <a:tcPr marL="9525" marR="9525" marT="9525" marB="0" anchor="ctr"/>
                </a:tc>
                <a:tc>
                  <a:txBody>
                    <a:bodyPr/>
                    <a:lstStyle/>
                    <a:p>
                      <a:pPr algn="ctr" fontAlgn="ctr"/>
                      <a:r>
                        <a:rPr lang="tr-TR" sz="1100" b="1" u="none" strike="noStrike" dirty="0">
                          <a:effectLst/>
                        </a:rPr>
                        <a:t>TBV + TÜBİSAD</a:t>
                      </a:r>
                      <a:endParaRPr lang="tr-TR" sz="1100" b="1" i="0" u="none" strike="noStrike" dirty="0">
                        <a:solidFill>
                          <a:srgbClr val="000000"/>
                        </a:solidFill>
                        <a:effectLst/>
                        <a:latin typeface="Calibri"/>
                      </a:endParaRPr>
                    </a:p>
                  </a:txBody>
                  <a:tcPr marL="9525" marR="9525" marT="9525" marB="0" anchor="ctr"/>
                </a:tc>
              </a:tr>
              <a:tr h="246058">
                <a:tc>
                  <a:txBody>
                    <a:bodyPr/>
                    <a:lstStyle/>
                    <a:p>
                      <a:pPr algn="ctr" fontAlgn="b"/>
                      <a:r>
                        <a:rPr lang="tr-TR" sz="1100" u="none" strike="noStrike">
                          <a:effectLst/>
                        </a:rPr>
                        <a:t>19</a:t>
                      </a:r>
                      <a:endParaRPr lang="tr-TR" sz="1100" b="0" i="0" u="none" strike="noStrike">
                        <a:solidFill>
                          <a:srgbClr val="000000"/>
                        </a:solidFill>
                        <a:effectLst/>
                        <a:latin typeface="Calibri"/>
                      </a:endParaRPr>
                    </a:p>
                  </a:txBody>
                  <a:tcPr marL="9525" marR="9525" marT="9525" marB="0" anchor="b"/>
                </a:tc>
                <a:tc>
                  <a:txBody>
                    <a:bodyPr/>
                    <a:lstStyle/>
                    <a:p>
                      <a:pPr algn="l" fontAlgn="ctr"/>
                      <a:r>
                        <a:rPr lang="tr-TR" sz="1100" b="1" u="none" strike="noStrike" dirty="0">
                          <a:effectLst/>
                        </a:rPr>
                        <a:t>BT Proje Yöneticisi</a:t>
                      </a:r>
                      <a:endParaRPr lang="tr-TR" sz="1100" b="1" i="0" u="none" strike="noStrike" dirty="0">
                        <a:solidFill>
                          <a:srgbClr val="000000"/>
                        </a:solidFill>
                        <a:effectLst/>
                        <a:latin typeface="Calibri"/>
                      </a:endParaRPr>
                    </a:p>
                  </a:txBody>
                  <a:tcPr marL="85725" marR="9525" marT="9525" marB="0" anchor="ctr"/>
                </a:tc>
                <a:tc>
                  <a:txBody>
                    <a:bodyPr/>
                    <a:lstStyle/>
                    <a:p>
                      <a:pPr algn="ctr" fontAlgn="ctr"/>
                      <a:r>
                        <a:rPr lang="tr-TR" sz="1100" b="1" u="none" strike="noStrike" dirty="0">
                          <a:effectLst/>
                        </a:rPr>
                        <a:t>6 - 7</a:t>
                      </a:r>
                      <a:endParaRPr lang="tr-TR" sz="1100" b="1" i="0" u="none" strike="noStrike" dirty="0">
                        <a:solidFill>
                          <a:srgbClr val="000000"/>
                        </a:solidFill>
                        <a:effectLst/>
                        <a:latin typeface="Calibri"/>
                      </a:endParaRPr>
                    </a:p>
                  </a:txBody>
                  <a:tcPr marL="9525" marR="9525" marT="9525" marB="0" anchor="ctr"/>
                </a:tc>
                <a:tc>
                  <a:txBody>
                    <a:bodyPr/>
                    <a:lstStyle/>
                    <a:p>
                      <a:pPr algn="ctr" fontAlgn="ctr"/>
                      <a:r>
                        <a:rPr lang="tr-TR" sz="1100" b="1" u="none" strike="noStrike" dirty="0">
                          <a:effectLst/>
                        </a:rPr>
                        <a:t>YASAD + TÜBİSAD</a:t>
                      </a:r>
                      <a:endParaRPr lang="tr-TR" sz="1100" b="1"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371897264"/>
      </p:ext>
    </p:extLst>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“Sektör Birliği” Süreç ve Gelinen Nokta </a:t>
            </a:r>
            <a:r>
              <a:rPr lang="tr-TR" dirty="0" smtClean="0">
                <a:solidFill>
                  <a:srgbClr val="FF0000"/>
                </a:solidFill>
              </a:rPr>
              <a:t>(1)</a:t>
            </a:r>
            <a:endParaRPr lang="tr-TR" dirty="0">
              <a:solidFill>
                <a:srgbClr val="FF0000"/>
              </a:solidFill>
            </a:endParaRPr>
          </a:p>
        </p:txBody>
      </p:sp>
      <p:sp>
        <p:nvSpPr>
          <p:cNvPr id="3" name="2 Metin Yer Tutucusu"/>
          <p:cNvSpPr>
            <a:spLocks noGrp="1"/>
          </p:cNvSpPr>
          <p:nvPr>
            <p:ph type="body" sz="quarter" idx="10"/>
          </p:nvPr>
        </p:nvSpPr>
        <p:spPr/>
        <p:txBody>
          <a:bodyPr/>
          <a:lstStyle/>
          <a:p>
            <a:r>
              <a:rPr lang="tr-TR" dirty="0" smtClean="0"/>
              <a:t> Sektör Birliği Projesinin kabul görmesi için geniş bir mutabakatla hazırlanması ve sektördeki tüm muhataplarla üzerinde çalışılması gerekir. </a:t>
            </a:r>
          </a:p>
          <a:p>
            <a:r>
              <a:rPr lang="tr-TR" dirty="0" smtClean="0"/>
              <a:t>Bu konuda Temmuz ve Ağustos 2010’da düzenlenen  Bilişim STK’ları aylık toplantılarında sunumlar yapılmış ve Kasım 2010’da çeşitli STK temsilcilerinin katılımı ile sadece Sektör Birliği konulu bir toplantı düzenlenmiş ve bir çalışma grubu oluşturulmuştur. Çalışma grubuna TÜBİDER, TÜBİFED, TÜTED, MOBİSAD, MOBİLSAD, TBV, TEDER, TİD ve TESİD’den yaklaşık  20 üye katılmıştır.</a:t>
            </a:r>
          </a:p>
          <a:p>
            <a:r>
              <a:rPr lang="tr-TR" dirty="0" smtClean="0"/>
              <a:t>Çalışma grubunda  kanun taslağının dışarıda hazırlandıktan sonra çalışma grubunun önüne gelmesi ve hazır bir metin üzerinden önce elektronik ortamda itirazların ve ilavelerin yapılması sonrasında da bir çalıştay ile teklifin son haline getirilmesi karara bağlanmıştır.</a:t>
            </a:r>
          </a:p>
          <a:p>
            <a:endParaRPr lang="tr-TR" dirty="0"/>
          </a:p>
        </p:txBody>
      </p:sp>
      <p:pic>
        <p:nvPicPr>
          <p:cNvPr id="4" name="3 Resim" descr="tubider.jpg"/>
          <p:cNvPicPr>
            <a:picLocks noChangeAspect="1"/>
          </p:cNvPicPr>
          <p:nvPr/>
        </p:nvPicPr>
        <p:blipFill>
          <a:blip r:embed="rId2" cstate="print"/>
          <a:stretch>
            <a:fillRect/>
          </a:stretch>
        </p:blipFill>
        <p:spPr>
          <a:xfrm>
            <a:off x="6444208" y="5940801"/>
            <a:ext cx="2326388" cy="872575"/>
          </a:xfrm>
          <a:prstGeom prst="rect">
            <a:avLst/>
          </a:prstGeom>
        </p:spPr>
      </p:pic>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“Sektör Birliği” Süreç ve Gelinen Nokta </a:t>
            </a:r>
            <a:r>
              <a:rPr lang="tr-TR" dirty="0" smtClean="0">
                <a:solidFill>
                  <a:srgbClr val="FF0000"/>
                </a:solidFill>
              </a:rPr>
              <a:t>(2)</a:t>
            </a:r>
            <a:endParaRPr lang="tr-TR" dirty="0"/>
          </a:p>
        </p:txBody>
      </p:sp>
      <p:sp>
        <p:nvSpPr>
          <p:cNvPr id="3" name="2 Metin Yer Tutucusu"/>
          <p:cNvSpPr>
            <a:spLocks noGrp="1"/>
          </p:cNvSpPr>
          <p:nvPr>
            <p:ph type="body" sz="quarter" idx="10"/>
          </p:nvPr>
        </p:nvSpPr>
        <p:spPr>
          <a:xfrm>
            <a:off x="467545" y="1196752"/>
            <a:ext cx="8136904" cy="5328468"/>
          </a:xfrm>
        </p:spPr>
        <p:txBody>
          <a:bodyPr/>
          <a:lstStyle/>
          <a:p>
            <a:r>
              <a:rPr lang="tr-TR" dirty="0" smtClean="0"/>
              <a:t>Bu süreçte  Microsoft, Intel, HP, Toshiba, Arena, Mersa Sistem gibi şirketlere Sektör Birliği anlatılmıştır.</a:t>
            </a:r>
          </a:p>
          <a:p>
            <a:r>
              <a:rPr lang="tr-TR" dirty="0" smtClean="0"/>
              <a:t>Intel’in kanal konferanslarında Ankara, İstanbul ve İzmir’de bu konuda sunumlar yapılmıştır.</a:t>
            </a:r>
          </a:p>
          <a:p>
            <a:r>
              <a:rPr lang="tr-TR" dirty="0"/>
              <a:t>TÜBİDER bünyesinde düzenlenen toplantılar neticesinde bir öneri niteliğinde  Kanun taslağı hazırlanmış ve Mart 2011 sonunda   Telekom’la ilgili ilaveler için TÜTED ve MOBİSAD görüşüne, ayrıca değerlendirilmesi için TÜBİDER yönetim grubuna ve TÜBİFED yönetim kurulu görüşüne sunulmuştur.</a:t>
            </a:r>
          </a:p>
          <a:p>
            <a:r>
              <a:rPr lang="tr-TR" dirty="0" smtClean="0"/>
              <a:t>BTK başkanı Sn. Dr. Tayfun Acarer ve BT daire başkanı Sn. Mustafa Ünver ile konu paylaşılmış ve BT ve LSD dairelerinden bir ön görüş alınmıştır. </a:t>
            </a:r>
          </a:p>
        </p:txBody>
      </p:sp>
      <p:pic>
        <p:nvPicPr>
          <p:cNvPr id="4" name="3 Resim" descr="tubider.jpg"/>
          <p:cNvPicPr>
            <a:picLocks noChangeAspect="1"/>
          </p:cNvPicPr>
          <p:nvPr/>
        </p:nvPicPr>
        <p:blipFill>
          <a:blip r:embed="rId2" cstate="print"/>
          <a:stretch>
            <a:fillRect/>
          </a:stretch>
        </p:blipFill>
        <p:spPr>
          <a:xfrm>
            <a:off x="6444208" y="5733256"/>
            <a:ext cx="2326388" cy="872575"/>
          </a:xfrm>
          <a:prstGeom prst="rect">
            <a:avLst/>
          </a:prstGeom>
        </p:spPr>
      </p:pic>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“Sektör Birliği” Süreç ve Gelinen Nokta </a:t>
            </a:r>
            <a:r>
              <a:rPr lang="tr-TR" dirty="0" smtClean="0">
                <a:solidFill>
                  <a:srgbClr val="FF0000"/>
                </a:solidFill>
              </a:rPr>
              <a:t>(3)</a:t>
            </a:r>
            <a:endParaRPr lang="tr-TR" dirty="0"/>
          </a:p>
        </p:txBody>
      </p:sp>
      <p:sp>
        <p:nvSpPr>
          <p:cNvPr id="3" name="2 Metin Yer Tutucusu"/>
          <p:cNvSpPr>
            <a:spLocks noGrp="1"/>
          </p:cNvSpPr>
          <p:nvPr>
            <p:ph type="body" sz="quarter" idx="10"/>
          </p:nvPr>
        </p:nvSpPr>
        <p:spPr/>
        <p:txBody>
          <a:bodyPr/>
          <a:lstStyle/>
          <a:p>
            <a:r>
              <a:rPr lang="tr-TR" dirty="0" smtClean="0"/>
              <a:t>Türkiye Odalar ve Borsalar Birliği,  Mayıs 2011’de yapılan çalışmanın TOBB çatısı altında yapılmasını  ve (Sigorta acentelerinde  olduğu gibi)  Bilişim Sektörü için de benzer bir yasa taslağının TOBB’un koordinasyonunda geniş katılımla hazırlanarak en kısa sürede çıkartılması ve yürütmenin seçimle gelecek olan ve belli yeterliliklere sahip kişilerden oluşacak olan Sektör Meclisi içinden seçilecek bir icra kurulu vasıtası ile yapılmasını  önermiştir. </a:t>
            </a:r>
          </a:p>
          <a:p>
            <a:r>
              <a:rPr lang="tr-TR" dirty="0" smtClean="0"/>
              <a:t>Ön yasa taslağı  ve TOBB’un önerisi çalışma </a:t>
            </a:r>
            <a:r>
              <a:rPr lang="tr-TR" dirty="0"/>
              <a:t>grubu tarafından 31 Mayıs 2011 ’de düzenlenen çalıştayda ele alınmış ve </a:t>
            </a:r>
            <a:r>
              <a:rPr lang="tr-TR" dirty="0" smtClean="0"/>
              <a:t>TOBB’dan </a:t>
            </a:r>
            <a:r>
              <a:rPr lang="tr-TR" dirty="0"/>
              <a:t>gelen </a:t>
            </a:r>
            <a:r>
              <a:rPr lang="tr-TR" dirty="0" smtClean="0"/>
              <a:t>öneri doğrultusunda bir çalışma başlatılmasına karar verilmiştir.  (Bu süreçte Telekom dernekleri kendi meclis çatıları altında ayrı bir çalışma yürüteceklerdir. )</a:t>
            </a:r>
            <a:endParaRPr lang="tr-TR" dirty="0"/>
          </a:p>
          <a:p>
            <a:endParaRPr lang="tr-TR" dirty="0" smtClean="0"/>
          </a:p>
        </p:txBody>
      </p:sp>
      <p:pic>
        <p:nvPicPr>
          <p:cNvPr id="4" name="3 Resim" descr="tubider.jpg"/>
          <p:cNvPicPr>
            <a:picLocks noChangeAspect="1"/>
          </p:cNvPicPr>
          <p:nvPr/>
        </p:nvPicPr>
        <p:blipFill>
          <a:blip r:embed="rId2" cstate="print"/>
          <a:stretch>
            <a:fillRect/>
          </a:stretch>
        </p:blipFill>
        <p:spPr>
          <a:xfrm>
            <a:off x="6444208" y="5733256"/>
            <a:ext cx="2326388" cy="872575"/>
          </a:xfrm>
          <a:prstGeom prst="rect">
            <a:avLst/>
          </a:prstGeom>
        </p:spPr>
      </p:pic>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“Sektör Birliği” Süreç ve Gelinen Nokta </a:t>
            </a:r>
            <a:r>
              <a:rPr lang="tr-TR" dirty="0" smtClean="0">
                <a:solidFill>
                  <a:srgbClr val="FF0000"/>
                </a:solidFill>
              </a:rPr>
              <a:t>(4)</a:t>
            </a:r>
            <a:endParaRPr lang="tr-TR" dirty="0"/>
          </a:p>
        </p:txBody>
      </p:sp>
      <p:sp>
        <p:nvSpPr>
          <p:cNvPr id="3" name="2 Metin Yer Tutucusu"/>
          <p:cNvSpPr>
            <a:spLocks noGrp="1"/>
          </p:cNvSpPr>
          <p:nvPr>
            <p:ph type="body" sz="quarter" idx="10"/>
          </p:nvPr>
        </p:nvSpPr>
        <p:spPr/>
        <p:txBody>
          <a:bodyPr/>
          <a:lstStyle/>
          <a:p>
            <a:r>
              <a:rPr lang="tr-TR" dirty="0"/>
              <a:t>Böylece  TOBB’un bütçe ve teşkilat imkanlarından yararlanabilen,  çıkarılan kanun ve yönetmelikler çerçevesinde İcra yeteneğine sahip bir Bilişim Sektörü Meclisi olacaktır. </a:t>
            </a:r>
          </a:p>
          <a:p>
            <a:r>
              <a:rPr lang="tr-TR" dirty="0" smtClean="0"/>
              <a:t>En kısa sürede  Yazılım ve Donanım Sektör Meclisleri’nde  çalışma gruplarının oluşturularak  kanun taslağına baz oluşturacak  hazırlığın yapılması için çalışmalar , Sektörler ve Girişimcilik Dairesi Başkanlığı ve Genel Sekreterlik Hukuk Müşavirliği  bilgisi dahilinde yürütülmektedir.</a:t>
            </a:r>
          </a:p>
          <a:p>
            <a:r>
              <a:rPr lang="tr-TR" dirty="0" smtClean="0"/>
              <a:t>Yapılan ön çalışmadan yola çıkarak Hukuk Müşavirliği  bir yasa tasarısı taslağı hazırlayacak ve Meclislerin görüşünün alınmasını müteakip, TOBB yasa taslağının meclise sunulması ve kabulu için gerekli girişimleri başlatacaktır.</a:t>
            </a:r>
            <a:endParaRPr lang="tr-TR" dirty="0"/>
          </a:p>
        </p:txBody>
      </p:sp>
      <p:pic>
        <p:nvPicPr>
          <p:cNvPr id="4" name="3 Resim" descr="tubider.jpg"/>
          <p:cNvPicPr>
            <a:picLocks noChangeAspect="1"/>
          </p:cNvPicPr>
          <p:nvPr/>
        </p:nvPicPr>
        <p:blipFill>
          <a:blip r:embed="rId2" cstate="print"/>
          <a:stretch>
            <a:fillRect/>
          </a:stretch>
        </p:blipFill>
        <p:spPr>
          <a:xfrm>
            <a:off x="6444208" y="5733256"/>
            <a:ext cx="2326388" cy="872575"/>
          </a:xfrm>
          <a:prstGeom prst="rect">
            <a:avLst/>
          </a:prstGeom>
        </p:spPr>
      </p:pic>
    </p:spTree>
    <p:extLst>
      <p:ext uri="{BB962C8B-B14F-4D97-AF65-F5344CB8AC3E}">
        <p14:creationId xmlns:p14="http://schemas.microsoft.com/office/powerpoint/2010/main" val="3273827141"/>
      </p:ext>
    </p:extLst>
  </p:cSld>
  <p:clrMapOvr>
    <a:masterClrMapping/>
  </p:clrMapOvr>
  <p:transition>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Sektör Birliği İçin Düşünülen İşletme Türleri</a:t>
            </a:r>
            <a:endParaRPr lang="tr-TR" dirty="0"/>
          </a:p>
        </p:txBody>
      </p:sp>
      <p:sp>
        <p:nvSpPr>
          <p:cNvPr id="3" name="2 Metin Yer Tutucusu"/>
          <p:cNvSpPr>
            <a:spLocks noGrp="1"/>
          </p:cNvSpPr>
          <p:nvPr>
            <p:ph type="body" sz="quarter" idx="10"/>
          </p:nvPr>
        </p:nvSpPr>
        <p:spPr/>
        <p:txBody>
          <a:bodyPr/>
          <a:lstStyle/>
          <a:p>
            <a:r>
              <a:rPr lang="tr-TR" dirty="0" smtClean="0"/>
              <a:t>Bilişim sektöründe faaliyet gösteren şirketler, faaliyet alanları ve  bu alanlarda çalışan meslek grupları bakımından sınıflandırılmış ve her işletme türünde hangi meslek grubundan kaç kişinin çalışması gerektiği belirlenmiştir.</a:t>
            </a:r>
          </a:p>
          <a:p>
            <a:pPr lvl="1"/>
            <a:r>
              <a:rPr lang="tr-TR" dirty="0"/>
              <a:t>Yazılım İşletmeleri</a:t>
            </a:r>
          </a:p>
          <a:p>
            <a:pPr lvl="2"/>
            <a:r>
              <a:rPr lang="tr-TR" dirty="0">
                <a:solidFill>
                  <a:srgbClr val="C00000"/>
                </a:solidFill>
              </a:rPr>
              <a:t>Yazılım Üreticileri </a:t>
            </a:r>
            <a:r>
              <a:rPr lang="tr-TR" dirty="0"/>
              <a:t>(Yazılım Geliştirici)</a:t>
            </a:r>
          </a:p>
          <a:p>
            <a:pPr lvl="2"/>
            <a:r>
              <a:rPr lang="tr-TR" dirty="0">
                <a:solidFill>
                  <a:srgbClr val="C00000"/>
                </a:solidFill>
              </a:rPr>
              <a:t>Yazılım Satıcıları </a:t>
            </a:r>
            <a:r>
              <a:rPr lang="tr-TR" dirty="0"/>
              <a:t>(BT satış uzmanı , </a:t>
            </a:r>
            <a:r>
              <a:rPr lang="tr-TR" dirty="0" smtClean="0"/>
              <a:t>BT ürün yöneticisi, BT İş çözümleri uzmanı)</a:t>
            </a:r>
            <a:endParaRPr lang="tr-TR" dirty="0"/>
          </a:p>
          <a:p>
            <a:pPr lvl="2"/>
            <a:r>
              <a:rPr lang="tr-TR" dirty="0">
                <a:solidFill>
                  <a:srgbClr val="C00000"/>
                </a:solidFill>
              </a:rPr>
              <a:t>Yazılım Servis Sağlayıcıları </a:t>
            </a:r>
            <a:r>
              <a:rPr lang="tr-TR" dirty="0"/>
              <a:t>(Yazılım Uygulamaları Destek Elemanı)</a:t>
            </a:r>
          </a:p>
          <a:p>
            <a:pPr lvl="1"/>
            <a:r>
              <a:rPr lang="tr-TR" dirty="0" smtClean="0"/>
              <a:t>Donanım İşletmeleri</a:t>
            </a:r>
          </a:p>
          <a:p>
            <a:pPr lvl="2"/>
            <a:r>
              <a:rPr lang="tr-TR" dirty="0" smtClean="0">
                <a:solidFill>
                  <a:srgbClr val="C00000"/>
                </a:solidFill>
              </a:rPr>
              <a:t>Donanım Üreticileri</a:t>
            </a:r>
            <a:r>
              <a:rPr lang="tr-TR" dirty="0" smtClean="0"/>
              <a:t> (Donanım bakım elemanı)</a:t>
            </a:r>
          </a:p>
          <a:p>
            <a:pPr lvl="2"/>
            <a:r>
              <a:rPr lang="tr-TR" dirty="0" smtClean="0">
                <a:solidFill>
                  <a:srgbClr val="C00000"/>
                </a:solidFill>
              </a:rPr>
              <a:t>Donanım Satıcıları </a:t>
            </a:r>
            <a:r>
              <a:rPr lang="tr-TR" dirty="0" smtClean="0"/>
              <a:t>(BT satış uzmanı, BT ürün yöneticisi, BT iş çözümleri uzmanı )</a:t>
            </a:r>
          </a:p>
          <a:p>
            <a:pPr lvl="2"/>
            <a:r>
              <a:rPr lang="tr-TR" dirty="0" smtClean="0">
                <a:solidFill>
                  <a:srgbClr val="C00000"/>
                </a:solidFill>
              </a:rPr>
              <a:t>Donanım Hizmet Sağlayıcıları </a:t>
            </a:r>
            <a:br>
              <a:rPr lang="tr-TR" dirty="0" smtClean="0">
                <a:solidFill>
                  <a:srgbClr val="C00000"/>
                </a:solidFill>
              </a:rPr>
            </a:br>
            <a:r>
              <a:rPr lang="tr-TR" dirty="0" smtClean="0"/>
              <a:t>(Donanım bakım  uzmanı veya bilgi işlem destek elemanı) </a:t>
            </a:r>
          </a:p>
          <a:p>
            <a:pPr marL="457200" lvl="1" indent="0">
              <a:buNone/>
            </a:pPr>
            <a:endParaRPr lang="tr-TR" dirty="0" smtClean="0"/>
          </a:p>
        </p:txBody>
      </p:sp>
    </p:spTree>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makale78.jpg"/>
          <p:cNvPicPr>
            <a:picLocks noChangeAspect="1"/>
          </p:cNvPicPr>
          <p:nvPr/>
        </p:nvPicPr>
        <p:blipFill>
          <a:blip r:embed="rId2" cstate="print"/>
          <a:stretch>
            <a:fillRect/>
          </a:stretch>
        </p:blipFill>
        <p:spPr>
          <a:xfrm>
            <a:off x="4139952" y="3284984"/>
            <a:ext cx="4680520" cy="3408978"/>
          </a:xfrm>
          <a:prstGeom prst="rect">
            <a:avLst/>
          </a:prstGeom>
        </p:spPr>
      </p:pic>
      <p:sp>
        <p:nvSpPr>
          <p:cNvPr id="2" name="1 Başlık"/>
          <p:cNvSpPr>
            <a:spLocks noGrp="1"/>
          </p:cNvSpPr>
          <p:nvPr>
            <p:ph type="title"/>
          </p:nvPr>
        </p:nvSpPr>
        <p:spPr/>
        <p:txBody>
          <a:bodyPr>
            <a:normAutofit/>
          </a:bodyPr>
          <a:lstStyle/>
          <a:p>
            <a:r>
              <a:rPr lang="tr-TR" dirty="0" smtClean="0"/>
              <a:t>Kurulacak Meslek Örgütünün İşlevleri</a:t>
            </a:r>
            <a:endParaRPr lang="tr-TR" dirty="0"/>
          </a:p>
        </p:txBody>
      </p:sp>
      <p:sp>
        <p:nvSpPr>
          <p:cNvPr id="3" name="2 Metin Yer Tutucusu"/>
          <p:cNvSpPr>
            <a:spLocks noGrp="1"/>
          </p:cNvSpPr>
          <p:nvPr>
            <p:ph type="body" sz="quarter" idx="10"/>
          </p:nvPr>
        </p:nvSpPr>
        <p:spPr/>
        <p:txBody>
          <a:bodyPr/>
          <a:lstStyle/>
          <a:p>
            <a:pPr marL="0" indent="0">
              <a:buNone/>
            </a:pPr>
            <a:endParaRPr lang="tr-TR" dirty="0" smtClean="0"/>
          </a:p>
          <a:p>
            <a:pPr lvl="1"/>
            <a:r>
              <a:rPr lang="tr-TR" sz="2200" dirty="0" smtClean="0"/>
              <a:t>Mesleğin tanımı ve meslek kurallarının belirlenmesi,</a:t>
            </a:r>
          </a:p>
          <a:p>
            <a:pPr lvl="1"/>
            <a:r>
              <a:rPr lang="tr-TR" sz="2200" dirty="0" smtClean="0"/>
              <a:t>Sicillerin tutulması,</a:t>
            </a:r>
          </a:p>
          <a:p>
            <a:pPr lvl="1"/>
            <a:r>
              <a:rPr lang="tr-TR" sz="2200" dirty="0" smtClean="0"/>
              <a:t>Disiplin işlemleri, </a:t>
            </a:r>
          </a:p>
          <a:p>
            <a:pPr lvl="1"/>
            <a:r>
              <a:rPr lang="tr-TR" sz="2200" dirty="0" smtClean="0"/>
              <a:t>Mesleğin geliştirilmesi (bilgilendirme, eğitim,danışmanlık)</a:t>
            </a:r>
          </a:p>
          <a:p>
            <a:pPr lvl="1"/>
            <a:r>
              <a:rPr lang="tr-TR" sz="2200" dirty="0" smtClean="0"/>
              <a:t>Rekabet ortamının tesisi ve korunması</a:t>
            </a:r>
          </a:p>
          <a:p>
            <a:pPr lvl="1"/>
            <a:r>
              <a:rPr lang="tr-TR" sz="2200" dirty="0" smtClean="0"/>
              <a:t>Temsil </a:t>
            </a:r>
          </a:p>
          <a:p>
            <a:pPr marL="457200" lvl="1" indent="0">
              <a:buNone/>
            </a:pPr>
            <a:endParaRPr lang="tr-TR" sz="2200" dirty="0" smtClean="0"/>
          </a:p>
          <a:p>
            <a:endParaRPr lang="tr-TR" dirty="0" smtClean="0"/>
          </a:p>
          <a:p>
            <a:endParaRPr lang="tr-TR" dirty="0"/>
          </a:p>
        </p:txBody>
      </p:sp>
      <p:pic>
        <p:nvPicPr>
          <p:cNvPr id="4" name="3 Resim" descr="tubider.jpg"/>
          <p:cNvPicPr>
            <a:picLocks noChangeAspect="1"/>
          </p:cNvPicPr>
          <p:nvPr/>
        </p:nvPicPr>
        <p:blipFill>
          <a:blip r:embed="rId3" cstate="print"/>
          <a:stretch>
            <a:fillRect/>
          </a:stretch>
        </p:blipFill>
        <p:spPr>
          <a:xfrm>
            <a:off x="611560" y="5589240"/>
            <a:ext cx="2326388" cy="872575"/>
          </a:xfrm>
          <a:prstGeom prst="rect">
            <a:avLst/>
          </a:prstGeom>
        </p:spPr>
      </p:pic>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Oluşturulacak Yasanın Yapısı </a:t>
            </a:r>
            <a:r>
              <a:rPr lang="tr-TR" dirty="0" smtClean="0">
                <a:solidFill>
                  <a:srgbClr val="FF0000"/>
                </a:solidFill>
              </a:rPr>
              <a:t>(1)</a:t>
            </a:r>
            <a:endParaRPr lang="tr-TR" dirty="0">
              <a:solidFill>
                <a:srgbClr val="FF0000"/>
              </a:solidFill>
            </a:endParaRPr>
          </a:p>
        </p:txBody>
      </p:sp>
      <p:sp>
        <p:nvSpPr>
          <p:cNvPr id="3" name="2 Metin Yer Tutucusu"/>
          <p:cNvSpPr>
            <a:spLocks noGrp="1"/>
          </p:cNvSpPr>
          <p:nvPr>
            <p:ph type="body" sz="quarter" idx="10"/>
          </p:nvPr>
        </p:nvSpPr>
        <p:spPr/>
        <p:txBody>
          <a:bodyPr/>
          <a:lstStyle/>
          <a:p>
            <a:r>
              <a:rPr lang="tr-TR" dirty="0" smtClean="0"/>
              <a:t>Tasarının 1. maddesi kanunun amaç ve kapsamını belirler. </a:t>
            </a:r>
            <a:br>
              <a:rPr lang="tr-TR" dirty="0" smtClean="0"/>
            </a:br>
            <a:r>
              <a:rPr lang="tr-TR" dirty="0" smtClean="0"/>
              <a:t>2. maddede tanımlar düzenlenir. Bu tanımlar arasında sektör (meslek) mensubunun tam tanımını vermek gerekir.</a:t>
            </a:r>
          </a:p>
          <a:p>
            <a:endParaRPr lang="tr-TR" dirty="0" smtClean="0"/>
          </a:p>
          <a:p>
            <a:r>
              <a:rPr lang="tr-TR" b="1" dirty="0" smtClean="0"/>
              <a:t>Mesleğe Giriş ve İcra Şartları  </a:t>
            </a:r>
          </a:p>
          <a:p>
            <a:pPr lvl="1"/>
            <a:r>
              <a:rPr lang="tr-TR" sz="2200" dirty="0" smtClean="0"/>
              <a:t>Tasarının 3 üncü ve 4 üncü maddelerinde  mesleğe giriş ve  mesleki faaliyete devam  edebilme şartları düzenlenmelidir.</a:t>
            </a:r>
          </a:p>
          <a:p>
            <a:pPr lvl="1"/>
            <a:endParaRPr lang="tr-TR" dirty="0" smtClean="0"/>
          </a:p>
          <a:p>
            <a:r>
              <a:rPr lang="tr-TR" b="1" dirty="0" smtClean="0"/>
              <a:t>Mesleğin Korunması </a:t>
            </a:r>
          </a:p>
          <a:p>
            <a:pPr lvl="1"/>
            <a:r>
              <a:rPr lang="tr-TR" sz="2200" dirty="0" smtClean="0"/>
              <a:t>Belli bir mesleği icra edenlerin bu icraatı bir belgeye dayanarak yapmaları esastır.  Aksine davranış adli/cezai yaptırım gerektirmelidir.</a:t>
            </a:r>
          </a:p>
          <a:p>
            <a:pPr lvl="1"/>
            <a:r>
              <a:rPr lang="tr-TR" sz="2200" dirty="0" smtClean="0"/>
              <a:t>Tasarının 5. maddesinde mesleğin korunmasına </a:t>
            </a:r>
            <a:br>
              <a:rPr lang="tr-TR" sz="2200" dirty="0" smtClean="0"/>
            </a:br>
            <a:r>
              <a:rPr lang="tr-TR" sz="2200" dirty="0" smtClean="0"/>
              <a:t>dair düzenlemelere yer verilmesi mümkündür.</a:t>
            </a:r>
            <a:endParaRPr lang="tr-TR" sz="2200" dirty="0"/>
          </a:p>
        </p:txBody>
      </p:sp>
      <p:pic>
        <p:nvPicPr>
          <p:cNvPr id="4" name="3 Resim" descr="tubider.jpg"/>
          <p:cNvPicPr>
            <a:picLocks noChangeAspect="1"/>
          </p:cNvPicPr>
          <p:nvPr/>
        </p:nvPicPr>
        <p:blipFill>
          <a:blip r:embed="rId2" cstate="print"/>
          <a:stretch>
            <a:fillRect/>
          </a:stretch>
        </p:blipFill>
        <p:spPr>
          <a:xfrm>
            <a:off x="6732240" y="5805264"/>
            <a:ext cx="2326388" cy="872575"/>
          </a:xfrm>
          <a:prstGeom prst="rect">
            <a:avLst/>
          </a:prstGeom>
        </p:spPr>
      </p:pic>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Oluşturulacak Yasanın Yapısı </a:t>
            </a:r>
            <a:r>
              <a:rPr lang="tr-TR" dirty="0" smtClean="0">
                <a:solidFill>
                  <a:srgbClr val="FF0000"/>
                </a:solidFill>
              </a:rPr>
              <a:t>(2)</a:t>
            </a:r>
            <a:endParaRPr lang="tr-TR" dirty="0"/>
          </a:p>
        </p:txBody>
      </p:sp>
      <p:sp>
        <p:nvSpPr>
          <p:cNvPr id="3" name="2 Metin Yer Tutucusu"/>
          <p:cNvSpPr>
            <a:spLocks noGrp="1"/>
          </p:cNvSpPr>
          <p:nvPr>
            <p:ph type="body" sz="quarter" idx="10"/>
          </p:nvPr>
        </p:nvSpPr>
        <p:spPr/>
        <p:txBody>
          <a:bodyPr/>
          <a:lstStyle/>
          <a:p>
            <a:r>
              <a:rPr lang="tr-TR" b="1" dirty="0" smtClean="0"/>
              <a:t>Levha ve Sicil İşlemleri</a:t>
            </a:r>
          </a:p>
          <a:p>
            <a:pPr lvl="1" algn="just"/>
            <a:r>
              <a:rPr lang="tr-TR" sz="2200" dirty="0" smtClean="0"/>
              <a:t>Meslek mensuplarının Levhası ile bunların mesleğe ilişkin işlemlerini gösteren meslek sicilleri, İcra Komitesinin gözetimi ve denetimi altında Birlik nezdinde tutulacak,</a:t>
            </a:r>
          </a:p>
          <a:p>
            <a:pPr lvl="1" algn="just"/>
            <a:r>
              <a:rPr lang="tr-TR" sz="2200" dirty="0" smtClean="0"/>
              <a:t>Bunun için veri tabanı oluşturulacak, İnternet sitesinde de yayınlanacaktır.</a:t>
            </a:r>
            <a:endParaRPr lang="tr-TR" dirty="0" smtClean="0"/>
          </a:p>
          <a:p>
            <a:r>
              <a:rPr lang="tr-TR" b="1" dirty="0" smtClean="0"/>
              <a:t>Taban Ücretler </a:t>
            </a:r>
          </a:p>
          <a:p>
            <a:pPr lvl="1" algn="just"/>
            <a:r>
              <a:rPr lang="tr-TR" sz="2200" dirty="0" smtClean="0"/>
              <a:t>Mesleki faaliyetlerin bir tarife kapsamında icra edilmesi düşünülüyorsa; taban ücret tarifesinin İcra Komitesi ile Birliğin görüşleri alındıktan sonra ilgili Bakanlıkça her yıl en geç Aralık ayında tespit edilmesi, yeniden değerleme oranında her yıl yükseltilmesi, Resmi Gazetede neşredilerek yürürlüğe girmesi hususları düzenlenebilir.</a:t>
            </a:r>
            <a:endParaRPr lang="tr-TR" sz="2200" dirty="0"/>
          </a:p>
        </p:txBody>
      </p:sp>
      <p:pic>
        <p:nvPicPr>
          <p:cNvPr id="4" name="3 Resim" descr="tubider.jpg"/>
          <p:cNvPicPr>
            <a:picLocks noChangeAspect="1"/>
          </p:cNvPicPr>
          <p:nvPr/>
        </p:nvPicPr>
        <p:blipFill>
          <a:blip r:embed="rId2" cstate="print"/>
          <a:stretch>
            <a:fillRect/>
          </a:stretch>
        </p:blipFill>
        <p:spPr>
          <a:xfrm>
            <a:off x="6444208" y="5796785"/>
            <a:ext cx="2326388" cy="872575"/>
          </a:xfrm>
          <a:prstGeom prst="rect">
            <a:avLst/>
          </a:prstGeom>
        </p:spPr>
      </p:pic>
    </p:spTree>
  </p:cSld>
  <p:clrMapOvr>
    <a:masterClrMapping/>
  </p:clrMapOvr>
  <p:transition>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Oluşturulacak Yasanın Yapısı </a:t>
            </a:r>
            <a:r>
              <a:rPr lang="tr-TR" dirty="0" smtClean="0">
                <a:solidFill>
                  <a:srgbClr val="FF0000"/>
                </a:solidFill>
              </a:rPr>
              <a:t>(3)</a:t>
            </a:r>
            <a:endParaRPr lang="tr-TR" dirty="0"/>
          </a:p>
        </p:txBody>
      </p:sp>
      <p:sp>
        <p:nvSpPr>
          <p:cNvPr id="3" name="2 Metin Yer Tutucusu"/>
          <p:cNvSpPr>
            <a:spLocks noGrp="1"/>
          </p:cNvSpPr>
          <p:nvPr>
            <p:ph type="body" sz="quarter" idx="10"/>
          </p:nvPr>
        </p:nvSpPr>
        <p:spPr/>
        <p:txBody>
          <a:bodyPr/>
          <a:lstStyle/>
          <a:p>
            <a:r>
              <a:rPr lang="tr-TR" b="1" dirty="0" smtClean="0"/>
              <a:t>Disiplin Cezaları </a:t>
            </a:r>
          </a:p>
          <a:p>
            <a:pPr lvl="1"/>
            <a:r>
              <a:rPr lang="tr-TR" sz="2200" dirty="0" smtClean="0"/>
              <a:t>Meslek mensupları hakkında, fiilin niteliğine ve ağırlık derecesine göre İcra Komitesi tarafından şu disiplin cezaları verilebilecektir. </a:t>
            </a:r>
            <a:br>
              <a:rPr lang="tr-TR" sz="2200" dirty="0" smtClean="0"/>
            </a:br>
            <a:r>
              <a:rPr lang="tr-TR" sz="2200" dirty="0" smtClean="0"/>
              <a:t>a) Uyarma,</a:t>
            </a:r>
            <a:br>
              <a:rPr lang="tr-TR" sz="2200" dirty="0" smtClean="0"/>
            </a:br>
            <a:r>
              <a:rPr lang="tr-TR" sz="2200" dirty="0" smtClean="0"/>
              <a:t>b) Kınama,</a:t>
            </a:r>
            <a:br>
              <a:rPr lang="tr-TR" sz="2200" dirty="0" smtClean="0"/>
            </a:br>
            <a:r>
              <a:rPr lang="tr-TR" sz="2200" dirty="0" smtClean="0"/>
              <a:t>c) Meslekten geçici men (bir ay ile bir yıl arasında kademeli),</a:t>
            </a:r>
            <a:br>
              <a:rPr lang="tr-TR" sz="2200" dirty="0" smtClean="0"/>
            </a:br>
            <a:r>
              <a:rPr lang="tr-TR" sz="2200" dirty="0" smtClean="0"/>
              <a:t>d) Meslekten çıkarma; Belirli suçlar hakkında kesinleşmiş mahkeme kararına dayanılarak meslek mensubunun ruhsatnamesinin iptal edilip, bir daha bu mesleği icra etmesine izin verilmemesidir.</a:t>
            </a:r>
          </a:p>
          <a:p>
            <a:endParaRPr lang="tr-TR" dirty="0" smtClean="0"/>
          </a:p>
          <a:p>
            <a:endParaRPr lang="tr-TR" dirty="0" smtClean="0"/>
          </a:p>
          <a:p>
            <a:endParaRPr lang="tr-TR" dirty="0" smtClean="0"/>
          </a:p>
          <a:p>
            <a:endParaRPr lang="tr-TR" dirty="0"/>
          </a:p>
        </p:txBody>
      </p:sp>
      <p:pic>
        <p:nvPicPr>
          <p:cNvPr id="4" name="3 Resim" descr="tubider.jpg"/>
          <p:cNvPicPr>
            <a:picLocks noChangeAspect="1"/>
          </p:cNvPicPr>
          <p:nvPr/>
        </p:nvPicPr>
        <p:blipFill>
          <a:blip r:embed="rId2" cstate="print"/>
          <a:stretch>
            <a:fillRect/>
          </a:stretch>
        </p:blipFill>
        <p:spPr>
          <a:xfrm>
            <a:off x="6444208" y="5733256"/>
            <a:ext cx="2326388" cy="872575"/>
          </a:xfrm>
          <a:prstGeom prst="rect">
            <a:avLst/>
          </a:prstGeom>
        </p:spPr>
      </p:pic>
    </p:spTree>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32" y="6500858"/>
            <a:ext cx="9144032" cy="357166"/>
            <a:chOff x="-32" y="6500858"/>
            <a:chExt cx="9144032" cy="357166"/>
          </a:xfrm>
        </p:grpSpPr>
        <p:sp>
          <p:nvSpPr>
            <p:cNvPr id="2" name="1 Dikdörtgen"/>
            <p:cNvSpPr/>
            <p:nvPr/>
          </p:nvSpPr>
          <p:spPr>
            <a:xfrm>
              <a:off x="0" y="6500858"/>
              <a:ext cx="9144000" cy="357166"/>
            </a:xfrm>
            <a:prstGeom prst="rect">
              <a:avLst/>
            </a:prstGeom>
            <a:solidFill>
              <a:srgbClr val="C9FAFC">
                <a:alpha val="6392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2 Dikdörtgen"/>
            <p:cNvSpPr/>
            <p:nvPr/>
          </p:nvSpPr>
          <p:spPr>
            <a:xfrm>
              <a:off x="-32" y="6500882"/>
              <a:ext cx="9144000" cy="357118"/>
            </a:xfrm>
            <a:prstGeom prst="rect">
              <a:avLst/>
            </a:prstGeom>
            <a:solidFill>
              <a:schemeClr val="accent3">
                <a:lumMod val="20000"/>
                <a:lumOff val="80000"/>
                <a:alpha val="8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Rectangle 3"/>
          <p:cNvSpPr txBox="1">
            <a:spLocks noChangeArrowheads="1"/>
          </p:cNvSpPr>
          <p:nvPr/>
        </p:nvSpPr>
        <p:spPr>
          <a:xfrm>
            <a:off x="611188" y="1773238"/>
            <a:ext cx="6773862" cy="3854450"/>
          </a:xfrm>
          <a:prstGeom prst="rect">
            <a:avLst/>
          </a:prstGeom>
        </p:spPr>
        <p:txBody>
          <a:bodyPr/>
          <a:lstStyle/>
          <a:p>
            <a:pPr marL="304800" marR="0" lvl="0" indent="-304800" algn="just" defTabSz="914400" rtl="0" eaLnBrk="1" fontAlgn="base" latinLnBrk="0" hangingPunct="1">
              <a:lnSpc>
                <a:spcPct val="90000"/>
              </a:lnSpc>
              <a:spcBef>
                <a:spcPct val="20000"/>
              </a:spcBef>
              <a:spcAft>
                <a:spcPct val="0"/>
              </a:spcAft>
              <a:buClr>
                <a:srgbClr val="0BD0D9"/>
              </a:buClr>
              <a:buSzPct val="95000"/>
              <a:buFont typeface="Wingdings" pitchFamily="2" charset="2"/>
              <a:buChar char="Ø"/>
              <a:tabLst/>
              <a:defRPr/>
            </a:pPr>
            <a:r>
              <a:rPr kumimoji="0" lang="tr-TR" sz="2000" i="0" u="none" strike="noStrike" kern="1200" cap="none" spc="0" normalizeH="0" baseline="0" noProof="0" dirty="0" smtClean="0">
                <a:ln>
                  <a:noFill/>
                </a:ln>
                <a:uLnTx/>
                <a:uFillTx/>
                <a:latin typeface="+mn-lt"/>
                <a:cs typeface="+mn-cs"/>
              </a:rPr>
              <a:t>TÜBİDER</a:t>
            </a:r>
            <a:r>
              <a:rPr kumimoji="0" lang="tr-TR" sz="2000" i="0" u="none" strike="noStrike" kern="1200" cap="none" spc="0" normalizeH="0" baseline="0" noProof="0" dirty="0" smtClean="0">
                <a:ln>
                  <a:noFill/>
                </a:ln>
                <a:effectLst>
                  <a:outerShdw blurRad="38100" dist="38100" dir="2700000" algn="tl">
                    <a:srgbClr val="C0C0C0"/>
                  </a:outerShdw>
                </a:effectLst>
                <a:uLnTx/>
                <a:uFillTx/>
                <a:latin typeface="+mn-lt"/>
                <a:cs typeface="+mn-cs"/>
              </a:rPr>
              <a:t> </a:t>
            </a:r>
            <a:r>
              <a:rPr kumimoji="0" lang="tr-TR" sz="2000" i="0" u="none" strike="noStrike" kern="1200" cap="none" spc="0" normalizeH="0" baseline="0" noProof="0" dirty="0" smtClean="0">
                <a:ln>
                  <a:noFill/>
                </a:ln>
                <a:uLnTx/>
                <a:uFillTx/>
                <a:latin typeface="+mn-lt"/>
                <a:cs typeface="+mn-cs"/>
              </a:rPr>
              <a:t>Bilişim Sektörü Derneği 1999 yılında </a:t>
            </a:r>
            <a:r>
              <a:rPr kumimoji="0" lang="tr-TR" sz="2000" i="0" u="none" strike="noStrike" kern="1200" cap="none" spc="0" normalizeH="0" baseline="0" noProof="0" dirty="0" smtClean="0">
                <a:ln>
                  <a:noFill/>
                </a:ln>
                <a:effectLst/>
                <a:uLnTx/>
                <a:uFillTx/>
                <a:latin typeface="+mn-lt"/>
                <a:cs typeface="+mn-cs"/>
              </a:rPr>
              <a:t>bilişim sektöründe faaliyet gösteren firmalar tarafından bir sektör meslek örgütü olarak kuruldu.</a:t>
            </a:r>
          </a:p>
          <a:p>
            <a:pPr marL="304800" marR="0" lvl="0" indent="-304800" algn="just" defTabSz="914400" rtl="0" eaLnBrk="1" fontAlgn="base" latinLnBrk="0" hangingPunct="1">
              <a:lnSpc>
                <a:spcPct val="90000"/>
              </a:lnSpc>
              <a:spcBef>
                <a:spcPct val="20000"/>
              </a:spcBef>
              <a:spcAft>
                <a:spcPct val="0"/>
              </a:spcAft>
              <a:buClr>
                <a:srgbClr val="0BD0D9"/>
              </a:buClr>
              <a:buSzPct val="95000"/>
              <a:buFont typeface="Wingdings" pitchFamily="2" charset="2"/>
              <a:buChar char="Ø"/>
              <a:tabLst/>
              <a:defRPr/>
            </a:pPr>
            <a:r>
              <a:rPr kumimoji="0" lang="tr-TR" sz="2000" i="0" u="none" strike="noStrike" kern="1200" cap="none" spc="0" normalizeH="0" baseline="0" noProof="0" dirty="0" smtClean="0">
                <a:ln>
                  <a:noFill/>
                </a:ln>
                <a:effectLst/>
                <a:uLnTx/>
                <a:uFillTx/>
                <a:latin typeface="+mn-lt"/>
                <a:cs typeface="+mn-cs"/>
              </a:rPr>
              <a:t>TÜBİDER’in merkezi İstanbul’da olup, Kocaeli, Diyarbakır ve Samsun</a:t>
            </a:r>
            <a:r>
              <a:rPr kumimoji="0" lang="tr-TR" sz="2000" i="0" u="none" strike="noStrike" kern="1200" cap="none" spc="0" normalizeH="0" noProof="0" dirty="0" smtClean="0">
                <a:ln>
                  <a:noFill/>
                </a:ln>
                <a:effectLst/>
                <a:uLnTx/>
                <a:uFillTx/>
                <a:latin typeface="+mn-lt"/>
                <a:cs typeface="+mn-cs"/>
              </a:rPr>
              <a:t> </a:t>
            </a:r>
            <a:r>
              <a:rPr kumimoji="0" lang="tr-TR" sz="2000" i="0" u="none" strike="noStrike" kern="1200" cap="none" spc="0" normalizeH="0" baseline="0" noProof="0" dirty="0" smtClean="0">
                <a:ln>
                  <a:noFill/>
                </a:ln>
                <a:effectLst/>
                <a:uLnTx/>
                <a:uFillTx/>
                <a:latin typeface="+mn-lt"/>
                <a:cs typeface="+mn-cs"/>
              </a:rPr>
              <a:t>illerinde şubeleri, Ankara, İzmir </a:t>
            </a:r>
            <a:r>
              <a:rPr lang="tr-TR" sz="2000" dirty="0" smtClean="0">
                <a:latin typeface="+mn-lt"/>
                <a:cs typeface="+mn-cs"/>
              </a:rPr>
              <a:t>ve </a:t>
            </a:r>
            <a:r>
              <a:rPr kumimoji="0" lang="tr-TR" sz="2000" i="0" u="none" strike="noStrike" kern="1200" cap="none" spc="0" normalizeH="0" baseline="0" noProof="0" dirty="0" smtClean="0">
                <a:ln>
                  <a:noFill/>
                </a:ln>
                <a:effectLst/>
                <a:uLnTx/>
                <a:uFillTx/>
                <a:latin typeface="+mn-lt"/>
                <a:cs typeface="+mn-cs"/>
              </a:rPr>
              <a:t>Antalya’da temsilcilikleri  bulunmaktadır.</a:t>
            </a:r>
          </a:p>
          <a:p>
            <a:pPr marL="304800" marR="0" lvl="0" indent="-304800" algn="just" defTabSz="914400" rtl="0" eaLnBrk="1" fontAlgn="base" latinLnBrk="0" hangingPunct="1">
              <a:lnSpc>
                <a:spcPct val="90000"/>
              </a:lnSpc>
              <a:spcBef>
                <a:spcPct val="20000"/>
              </a:spcBef>
              <a:spcAft>
                <a:spcPct val="0"/>
              </a:spcAft>
              <a:buClr>
                <a:srgbClr val="0BD0D9"/>
              </a:buClr>
              <a:buSzPct val="95000"/>
              <a:buFont typeface="Wingdings" pitchFamily="2" charset="2"/>
              <a:buChar char="Ø"/>
              <a:tabLst/>
              <a:defRPr/>
            </a:pPr>
            <a:r>
              <a:rPr kumimoji="0" lang="tr-TR" sz="2000" i="0" u="none" strike="noStrike" kern="1200" cap="none" spc="0" normalizeH="0" baseline="0" noProof="0" dirty="0" smtClean="0">
                <a:ln>
                  <a:noFill/>
                </a:ln>
                <a:effectLst/>
                <a:uLnTx/>
                <a:uFillTx/>
                <a:latin typeface="+mn-lt"/>
                <a:cs typeface="+mn-cs"/>
              </a:rPr>
              <a:t>Toplam 23 ilde yaklaşık 650 üyesi vardır. </a:t>
            </a:r>
          </a:p>
          <a:p>
            <a:pPr marL="304800" indent="-304800" algn="just">
              <a:lnSpc>
                <a:spcPct val="90000"/>
              </a:lnSpc>
              <a:spcBef>
                <a:spcPct val="20000"/>
              </a:spcBef>
              <a:buClr>
                <a:srgbClr val="0BD0D9"/>
              </a:buClr>
              <a:buSzPct val="95000"/>
              <a:buFont typeface="Wingdings" pitchFamily="2" charset="2"/>
              <a:buChar char="Ø"/>
              <a:defRPr/>
            </a:pPr>
            <a:r>
              <a:rPr lang="tr-TR" sz="2000" dirty="0" smtClean="0">
                <a:latin typeface="+mn-lt"/>
              </a:rPr>
              <a:t>2008 yılında örgütlenmesi bulunmayan  Sakarya, Bursa, Konya, Adana ve Gaziantep’de kurulu olan bilişim derneklerinin de katılımı ile bir çatı örgüt olan Tübifed  (Türkiye Bilişim Sektörü Federasyonu) kurulmuştur. Tübifed’in halen 1.000 civarında üyesi bulunmaktadır</a:t>
            </a:r>
          </a:p>
          <a:p>
            <a:pPr marL="304800" indent="-304800" algn="just">
              <a:lnSpc>
                <a:spcPct val="90000"/>
              </a:lnSpc>
              <a:spcBef>
                <a:spcPct val="20000"/>
              </a:spcBef>
              <a:buClr>
                <a:srgbClr val="0BD0D9"/>
              </a:buClr>
              <a:buSzPct val="95000"/>
              <a:buFont typeface="Wingdings" pitchFamily="2" charset="2"/>
              <a:buChar char="Ø"/>
              <a:defRPr/>
            </a:pPr>
            <a:r>
              <a:rPr lang="tr-TR" sz="2000" dirty="0" smtClean="0">
                <a:latin typeface="+mn-lt"/>
              </a:rPr>
              <a:t>Bu sayılar firma temsili açısından sektördeki en büyük mesleki örgütlenmelerdir. </a:t>
            </a:r>
          </a:p>
          <a:p>
            <a:pPr marL="304800" marR="0" lvl="0" indent="-304800" algn="just" defTabSz="914400" rtl="0" eaLnBrk="1" fontAlgn="base" latinLnBrk="0" hangingPunct="1">
              <a:lnSpc>
                <a:spcPct val="90000"/>
              </a:lnSpc>
              <a:spcBef>
                <a:spcPct val="20000"/>
              </a:spcBef>
              <a:spcAft>
                <a:spcPct val="0"/>
              </a:spcAft>
              <a:buClr>
                <a:srgbClr val="0BD0D9"/>
              </a:buClr>
              <a:buSzPct val="95000"/>
              <a:buFont typeface="Wingdings" pitchFamily="2" charset="2"/>
              <a:buChar char="Ø"/>
              <a:tabLst/>
              <a:defRPr/>
            </a:pPr>
            <a:endParaRPr kumimoji="0" lang="tr-TR" sz="2000" i="0" u="none" strike="noStrike" kern="1200" cap="none" spc="0" normalizeH="0" baseline="0" noProof="0" dirty="0" smtClean="0">
              <a:ln>
                <a:noFill/>
              </a:ln>
              <a:effectLst/>
              <a:uLnTx/>
              <a:uFillTx/>
              <a:latin typeface="+mn-lt"/>
              <a:cs typeface="+mn-cs"/>
            </a:endParaRPr>
          </a:p>
          <a:p>
            <a:pPr marL="304800" marR="0" lvl="0" indent="-304800" algn="just" defTabSz="914400" rtl="0" eaLnBrk="1" fontAlgn="base" latinLnBrk="0" hangingPunct="1">
              <a:lnSpc>
                <a:spcPct val="90000"/>
              </a:lnSpc>
              <a:spcBef>
                <a:spcPct val="20000"/>
              </a:spcBef>
              <a:spcAft>
                <a:spcPct val="0"/>
              </a:spcAft>
              <a:buClr>
                <a:srgbClr val="0BD0D9"/>
              </a:buClr>
              <a:buSzPct val="95000"/>
              <a:buFont typeface="Wingdings" pitchFamily="2" charset="2"/>
              <a:buChar char="Ø"/>
              <a:tabLst/>
              <a:defRPr/>
            </a:pPr>
            <a:endParaRPr kumimoji="0" lang="tr-TR" sz="2000" b="1" i="0" u="none" strike="noStrike" kern="1200" cap="none" spc="0" normalizeH="0" baseline="0" noProof="0" dirty="0" smtClean="0">
              <a:ln>
                <a:noFill/>
              </a:ln>
              <a:solidFill>
                <a:srgbClr val="002060"/>
              </a:solidFill>
              <a:effectLst/>
              <a:uLnTx/>
              <a:uFillTx/>
              <a:latin typeface="+mj-lt"/>
              <a:ea typeface="+mn-ea"/>
              <a:cs typeface="+mn-cs"/>
            </a:endParaRPr>
          </a:p>
          <a:p>
            <a:pPr marL="304800" marR="0" lvl="0" indent="-304800" algn="just" defTabSz="914400" rtl="0" eaLnBrk="1" fontAlgn="base" latinLnBrk="0" hangingPunct="1">
              <a:lnSpc>
                <a:spcPct val="90000"/>
              </a:lnSpc>
              <a:spcBef>
                <a:spcPct val="20000"/>
              </a:spcBef>
              <a:spcAft>
                <a:spcPct val="0"/>
              </a:spcAft>
              <a:buClr>
                <a:srgbClr val="0BD0D9"/>
              </a:buClr>
              <a:buSzPct val="95000"/>
              <a:buFont typeface="Wingdings" pitchFamily="2" charset="2"/>
              <a:buChar char="Ð"/>
              <a:tabLst/>
              <a:defRPr/>
            </a:pPr>
            <a:endParaRPr kumimoji="0" lang="tr-TR" sz="1400" b="1" i="0" u="none" strike="noStrike" kern="1200" cap="none" spc="0" normalizeH="0" baseline="0" noProof="0" dirty="0" smtClean="0">
              <a:ln>
                <a:noFill/>
              </a:ln>
              <a:solidFill>
                <a:schemeClr val="tx1"/>
              </a:solidFill>
              <a:effectLst/>
              <a:uLnTx/>
              <a:uFillTx/>
              <a:latin typeface="+mj-lt"/>
              <a:ea typeface="+mn-ea"/>
              <a:cs typeface="+mn-cs"/>
            </a:endParaRPr>
          </a:p>
          <a:p>
            <a:pPr marL="304800" marR="0" lvl="0" indent="-304800" algn="l" defTabSz="914400" rtl="0" eaLnBrk="1" fontAlgn="base" latinLnBrk="0" hangingPunct="1">
              <a:lnSpc>
                <a:spcPct val="90000"/>
              </a:lnSpc>
              <a:spcBef>
                <a:spcPct val="20000"/>
              </a:spcBef>
              <a:spcAft>
                <a:spcPct val="0"/>
              </a:spcAft>
              <a:buClr>
                <a:srgbClr val="0BD0D9"/>
              </a:buClr>
              <a:buSzPct val="95000"/>
              <a:buFont typeface="Wingdings" pitchFamily="2" charset="2"/>
              <a:buChar char="Ð"/>
              <a:tabLst/>
              <a:defRPr/>
            </a:pPr>
            <a:endParaRPr kumimoji="0" lang="tr-TR" sz="14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7" name="6 Dikdörtgen"/>
          <p:cNvSpPr/>
          <p:nvPr/>
        </p:nvSpPr>
        <p:spPr>
          <a:xfrm>
            <a:off x="0" y="6572272"/>
            <a:ext cx="9144000" cy="285752"/>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Metin kutusu"/>
          <p:cNvSpPr txBox="1"/>
          <p:nvPr/>
        </p:nvSpPr>
        <p:spPr>
          <a:xfrm>
            <a:off x="7112658" y="6519470"/>
            <a:ext cx="1602746" cy="338554"/>
          </a:xfrm>
          <a:prstGeom prst="rect">
            <a:avLst/>
          </a:prstGeom>
          <a:noFill/>
        </p:spPr>
        <p:txBody>
          <a:bodyPr wrap="none" rtlCol="0">
            <a:spAutoFit/>
          </a:bodyPr>
          <a:lstStyle/>
          <a:p>
            <a:r>
              <a:rPr lang="tr-TR" sz="1600" dirty="0" smtClean="0">
                <a:solidFill>
                  <a:srgbClr val="002060"/>
                </a:solidFill>
                <a:latin typeface="+mj-lt"/>
              </a:rPr>
              <a:t>16 Temmuz 2009</a:t>
            </a:r>
            <a:endParaRPr lang="tr-TR" sz="1600" dirty="0">
              <a:solidFill>
                <a:srgbClr val="002060"/>
              </a:solidFill>
              <a:latin typeface="+mj-lt"/>
            </a:endParaRPr>
          </a:p>
        </p:txBody>
      </p:sp>
      <p:sp>
        <p:nvSpPr>
          <p:cNvPr id="10" name="12 Metin kutusu"/>
          <p:cNvSpPr txBox="1">
            <a:spLocks noChangeArrowheads="1"/>
          </p:cNvSpPr>
          <p:nvPr/>
        </p:nvSpPr>
        <p:spPr bwMode="auto">
          <a:xfrm>
            <a:off x="649022" y="1000108"/>
            <a:ext cx="3757760" cy="584775"/>
          </a:xfrm>
          <a:prstGeom prst="rect">
            <a:avLst/>
          </a:prstGeom>
          <a:noFill/>
          <a:ln w="9525">
            <a:noFill/>
            <a:miter lim="800000"/>
            <a:headEnd/>
            <a:tailEnd/>
          </a:ln>
          <a:effectLst>
            <a:outerShdw blurRad="50800" dist="38100" dir="2700000" sx="114000" sy="114000" algn="tl" rotWithShape="0">
              <a:prstClr val="black">
                <a:alpha val="46000"/>
              </a:prstClr>
            </a:outerShdw>
          </a:effectLst>
        </p:spPr>
        <p:txBody>
          <a:bodyPr wrap="none">
            <a:spAutoFit/>
          </a:bodyPr>
          <a:lstStyle/>
          <a:p>
            <a:pPr>
              <a:buFont typeface="Wingdings" pitchFamily="2" charset="2"/>
              <a:buChar char="Ø"/>
            </a:pPr>
            <a:r>
              <a:rPr lang="tr-TR" b="1" i="1" u="sng" dirty="0" smtClean="0">
                <a:solidFill>
                  <a:schemeClr val="accent5">
                    <a:lumMod val="50000"/>
                  </a:schemeClr>
                </a:solidFill>
                <a:effectLst>
                  <a:outerShdw blurRad="38100" dist="38100" dir="2700000" algn="tl">
                    <a:srgbClr val="000000">
                      <a:alpha val="43137"/>
                    </a:srgbClr>
                  </a:outerShdw>
                </a:effectLst>
                <a:latin typeface="Calibri" pitchFamily="34" charset="0"/>
              </a:rPr>
              <a:t>  </a:t>
            </a:r>
            <a:r>
              <a:rPr lang="tr-TR" sz="3200" b="1" u="sng" dirty="0" smtClean="0">
                <a:solidFill>
                  <a:schemeClr val="tx2"/>
                </a:solidFill>
                <a:effectLst>
                  <a:outerShdw blurRad="38100" dist="38100" dir="2700000" algn="tl">
                    <a:srgbClr val="000000">
                      <a:alpha val="43137"/>
                    </a:srgbClr>
                  </a:outerShdw>
                </a:effectLst>
                <a:latin typeface="+mj-lt"/>
              </a:rPr>
              <a:t>TÜBİDER  Hakkında</a:t>
            </a:r>
            <a:endParaRPr lang="tr-TR" sz="3200" b="1" u="sng" dirty="0">
              <a:solidFill>
                <a:schemeClr val="tx2"/>
              </a:solidFill>
              <a:effectLst>
                <a:outerShdw blurRad="38100" dist="38100" dir="2700000" algn="tl">
                  <a:srgbClr val="000000">
                    <a:alpha val="43137"/>
                  </a:srgbClr>
                </a:outerShdw>
              </a:effectLst>
              <a:latin typeface="+mj-lt"/>
            </a:endParaRPr>
          </a:p>
        </p:txBody>
      </p:sp>
      <p:grpSp>
        <p:nvGrpSpPr>
          <p:cNvPr id="6" name="10 Grup"/>
          <p:cNvGrpSpPr/>
          <p:nvPr/>
        </p:nvGrpSpPr>
        <p:grpSpPr>
          <a:xfrm>
            <a:off x="0" y="6519470"/>
            <a:ext cx="9144000" cy="338554"/>
            <a:chOff x="0" y="6519470"/>
            <a:chExt cx="9144000" cy="338554"/>
          </a:xfrm>
        </p:grpSpPr>
        <p:sp>
          <p:nvSpPr>
            <p:cNvPr id="12" name="11 Dikdörtgen"/>
            <p:cNvSpPr/>
            <p:nvPr/>
          </p:nvSpPr>
          <p:spPr>
            <a:xfrm>
              <a:off x="0" y="6572272"/>
              <a:ext cx="9144000" cy="285752"/>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Metin kutusu"/>
            <p:cNvSpPr txBox="1"/>
            <p:nvPr/>
          </p:nvSpPr>
          <p:spPr>
            <a:xfrm>
              <a:off x="7112658" y="6519470"/>
              <a:ext cx="184731" cy="338554"/>
            </a:xfrm>
            <a:prstGeom prst="rect">
              <a:avLst/>
            </a:prstGeom>
            <a:noFill/>
          </p:spPr>
          <p:txBody>
            <a:bodyPr wrap="none" rtlCol="0">
              <a:spAutoFit/>
            </a:bodyPr>
            <a:lstStyle/>
            <a:p>
              <a:endParaRPr lang="tr-TR" sz="1600" dirty="0">
                <a:solidFill>
                  <a:srgbClr val="002060"/>
                </a:solidFill>
                <a:latin typeface="+mj-lt"/>
              </a:endParaRPr>
            </a:p>
          </p:txBody>
        </p:sp>
      </p:grpSp>
    </p:spTree>
    <p:extLst>
      <p:ext uri="{BB962C8B-B14F-4D97-AF65-F5344CB8AC3E}">
        <p14:creationId xmlns:p14="http://schemas.microsoft.com/office/powerpoint/2010/main" val="2908021199"/>
      </p:ext>
    </p:extLst>
  </p:cSld>
  <p:clrMapOvr>
    <a:masterClrMapping/>
  </p:clrMapOvr>
  <p:transition>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Oluşturulacak Yasanın Yapısı </a:t>
            </a:r>
            <a:r>
              <a:rPr lang="tr-TR" dirty="0" smtClean="0">
                <a:solidFill>
                  <a:srgbClr val="FF0000"/>
                </a:solidFill>
              </a:rPr>
              <a:t>(4)</a:t>
            </a:r>
            <a:endParaRPr lang="tr-TR" dirty="0"/>
          </a:p>
        </p:txBody>
      </p:sp>
      <p:sp>
        <p:nvSpPr>
          <p:cNvPr id="3" name="2 Metin Yer Tutucusu"/>
          <p:cNvSpPr>
            <a:spLocks noGrp="1"/>
          </p:cNvSpPr>
          <p:nvPr>
            <p:ph type="body" sz="quarter" idx="10"/>
          </p:nvPr>
        </p:nvSpPr>
        <p:spPr/>
        <p:txBody>
          <a:bodyPr/>
          <a:lstStyle/>
          <a:p>
            <a:r>
              <a:rPr lang="tr-TR" b="1" dirty="0" smtClean="0"/>
              <a:t>TOBB Çatısı Altında Örgütlenme </a:t>
            </a:r>
          </a:p>
          <a:p>
            <a:pPr lvl="1"/>
            <a:r>
              <a:rPr lang="tr-TR" sz="2200" dirty="0" smtClean="0"/>
              <a:t>Tasarının ilerleyen maddelerinde, 40 kişiden oluşan Türkiye …… Sektör Meclisi ile 9 kişiden oluşan İcra Komitesi’nin görev, yetki ve fonksiyonları düzenlenebilir.Meclis üyelerinin en az 35’inin, mesleğinde itibar ve tecrübe sahibi mensuplar arasından ve kendileri tarafından seçilmeleri esastır. İlgili Bakanlık ve Birlikten daimi üyeler de katılabilir. </a:t>
            </a:r>
          </a:p>
          <a:p>
            <a:pPr lvl="1"/>
            <a:endParaRPr lang="tr-TR" dirty="0" smtClean="0"/>
          </a:p>
          <a:p>
            <a:r>
              <a:rPr lang="tr-TR" b="1" dirty="0" smtClean="0"/>
              <a:t>Seçim Esasları</a:t>
            </a:r>
          </a:p>
          <a:p>
            <a:pPr lvl="1"/>
            <a:r>
              <a:rPr lang="tr-TR" sz="2200" dirty="0" smtClean="0"/>
              <a:t>Sektör meclisinin seçilmesine dair (bölgesel ve alt faaliyet alanlarına ilişkin kıstas ve kriterler getirilmek, delege sistemine yer vermek vb.) usuller Kanunda düzenlenecektir.</a:t>
            </a:r>
          </a:p>
          <a:p>
            <a:endParaRPr lang="tr-TR" b="1" dirty="0" smtClean="0"/>
          </a:p>
          <a:p>
            <a:endParaRPr lang="tr-TR" b="1" dirty="0" smtClean="0"/>
          </a:p>
        </p:txBody>
      </p:sp>
      <p:pic>
        <p:nvPicPr>
          <p:cNvPr id="4" name="3 Resim" descr="tubider.jpg"/>
          <p:cNvPicPr>
            <a:picLocks noChangeAspect="1"/>
          </p:cNvPicPr>
          <p:nvPr/>
        </p:nvPicPr>
        <p:blipFill>
          <a:blip r:embed="rId2" cstate="print"/>
          <a:stretch>
            <a:fillRect/>
          </a:stretch>
        </p:blipFill>
        <p:spPr>
          <a:xfrm>
            <a:off x="6444208" y="5733256"/>
            <a:ext cx="2326388" cy="872575"/>
          </a:xfrm>
          <a:prstGeom prst="rect">
            <a:avLst/>
          </a:prstGeom>
        </p:spPr>
      </p:pic>
    </p:spTree>
  </p:cSld>
  <p:clrMapOvr>
    <a:masterClrMapping/>
  </p:clrMapOvr>
  <p:transition>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Oluşturulacak Yasanın Yapısı </a:t>
            </a:r>
            <a:r>
              <a:rPr lang="tr-TR" dirty="0" smtClean="0">
                <a:solidFill>
                  <a:srgbClr val="FF0000"/>
                </a:solidFill>
              </a:rPr>
              <a:t>(5)</a:t>
            </a:r>
            <a:endParaRPr lang="tr-TR" dirty="0"/>
          </a:p>
        </p:txBody>
      </p:sp>
      <p:sp>
        <p:nvSpPr>
          <p:cNvPr id="3" name="2 Metin Yer Tutucusu"/>
          <p:cNvSpPr>
            <a:spLocks noGrp="1"/>
          </p:cNvSpPr>
          <p:nvPr>
            <p:ph type="body" sz="quarter" idx="10"/>
          </p:nvPr>
        </p:nvSpPr>
        <p:spPr/>
        <p:txBody>
          <a:bodyPr/>
          <a:lstStyle/>
          <a:p>
            <a:endParaRPr lang="tr-TR" b="1" dirty="0" smtClean="0"/>
          </a:p>
          <a:p>
            <a:r>
              <a:rPr lang="tr-TR" b="1" dirty="0" smtClean="0"/>
              <a:t>Meclis ve İcra Komitesinin Görev ve Yetkileri </a:t>
            </a:r>
          </a:p>
          <a:p>
            <a:pPr marL="0" indent="0">
              <a:buNone/>
            </a:pPr>
            <a:endParaRPr lang="tr-TR" b="1" dirty="0" smtClean="0"/>
          </a:p>
          <a:p>
            <a:pPr lvl="1"/>
            <a:r>
              <a:rPr lang="tr-TR" sz="2200" dirty="0" smtClean="0"/>
              <a:t>Öngörülecek yapıda meclis istişari organ olup, yönetsel faaliyetler İcra Komitesi tarafından yürütülecektir.</a:t>
            </a:r>
          </a:p>
          <a:p>
            <a:pPr lvl="1"/>
            <a:endParaRPr lang="tr-TR" sz="2200" dirty="0" smtClean="0"/>
          </a:p>
          <a:p>
            <a:pPr lvl="1"/>
            <a:r>
              <a:rPr lang="tr-TR" sz="2200" dirty="0" smtClean="0"/>
              <a:t>Mesleki etik kurallarının uygulanmasını sağlamak, sicil işlemlerini yürütmek,eğitim ve tanıtım faaliyetlerini planlamak, üyelere disiplin cezası vermek, meslek mensuplarını mesleki gelişmeler konusunda bilgilendirmek, hizmet ücretlerini belirlemek İcra Komitesinin başlıca görevleri olacaktır.</a:t>
            </a:r>
          </a:p>
          <a:p>
            <a:endParaRPr lang="tr-TR" b="1" dirty="0" smtClean="0"/>
          </a:p>
        </p:txBody>
      </p:sp>
      <p:pic>
        <p:nvPicPr>
          <p:cNvPr id="4" name="3 Resim" descr="tubider.jpg"/>
          <p:cNvPicPr>
            <a:picLocks noChangeAspect="1"/>
          </p:cNvPicPr>
          <p:nvPr/>
        </p:nvPicPr>
        <p:blipFill>
          <a:blip r:embed="rId2" cstate="print"/>
          <a:stretch>
            <a:fillRect/>
          </a:stretch>
        </p:blipFill>
        <p:spPr>
          <a:xfrm>
            <a:off x="6444208" y="5733256"/>
            <a:ext cx="2326388" cy="872575"/>
          </a:xfrm>
          <a:prstGeom prst="rect">
            <a:avLst/>
          </a:prstGeom>
        </p:spPr>
      </p:pic>
    </p:spTree>
  </p:cSld>
  <p:clrMapOvr>
    <a:masterClrMapping/>
  </p:clrMapOvr>
  <p:transition>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Oluşturulacak Yasanın Yapısı </a:t>
            </a:r>
            <a:r>
              <a:rPr lang="tr-TR" dirty="0" smtClean="0">
                <a:solidFill>
                  <a:srgbClr val="FF0000"/>
                </a:solidFill>
              </a:rPr>
              <a:t>(6)</a:t>
            </a:r>
            <a:endParaRPr lang="tr-TR" dirty="0"/>
          </a:p>
        </p:txBody>
      </p:sp>
      <p:sp>
        <p:nvSpPr>
          <p:cNvPr id="3" name="2 Metin Yer Tutucusu"/>
          <p:cNvSpPr>
            <a:spLocks noGrp="1"/>
          </p:cNvSpPr>
          <p:nvPr>
            <p:ph type="body" sz="quarter" idx="10"/>
          </p:nvPr>
        </p:nvSpPr>
        <p:spPr/>
        <p:txBody>
          <a:bodyPr/>
          <a:lstStyle/>
          <a:p>
            <a:r>
              <a:rPr lang="tr-TR" b="1" dirty="0" smtClean="0"/>
              <a:t>İcra komitesi kararlarının yürütülmesi</a:t>
            </a:r>
          </a:p>
          <a:p>
            <a:pPr lvl="1"/>
            <a:r>
              <a:rPr lang="tr-TR" sz="2200" dirty="0" smtClean="0"/>
              <a:t>Bu Komiteye Birlik Yönetim Kurulundan bir üye ile Birliğin Genel Sekreteri veya görevlendireceği yardımcısı daimi üye olarak atanmaktadır.</a:t>
            </a:r>
          </a:p>
          <a:p>
            <a:pPr lvl="1"/>
            <a:r>
              <a:rPr lang="tr-TR" sz="2200" dirty="0" smtClean="0"/>
              <a:t>Kararlar Birlik Yönetim Kurulunun onayı ile yürürlüğe konulmaktadır.</a:t>
            </a:r>
          </a:p>
          <a:p>
            <a:pPr lvl="1"/>
            <a:r>
              <a:rPr lang="tr-TR" sz="2200" dirty="0" smtClean="0"/>
              <a:t>Çalışma usul ve esasları Yönetmelikle belirlenecektir.</a:t>
            </a:r>
          </a:p>
          <a:p>
            <a:r>
              <a:rPr lang="tr-TR" b="1" dirty="0" smtClean="0"/>
              <a:t>Geçici İcra Komitesi</a:t>
            </a:r>
          </a:p>
          <a:p>
            <a:pPr lvl="1"/>
            <a:r>
              <a:rPr lang="tr-TR" sz="2200" dirty="0" smtClean="0"/>
              <a:t>Kanunun yürürlüğe girmesini takiben altı ay içinde Yönetmelik çıkarılacak, Yönetmeliğin yürürlüğe girdiği tarihten bir yıl sonra Meclis, Meclisin oluşmasını müteakip bir ay içinde İcra Komitesi seçilecektir. İcra Komitesi üyeleri dört yıllığına seçilmektedir.</a:t>
            </a:r>
          </a:p>
          <a:p>
            <a:pPr lvl="1"/>
            <a:r>
              <a:rPr lang="tr-TR" sz="2200" dirty="0" smtClean="0"/>
              <a:t>Bu seçimler gerçekleşinceye kadar (bir ay içinde) geçici icra komitesi meslek mensupları arasından oluşturulacaktır.</a:t>
            </a:r>
          </a:p>
        </p:txBody>
      </p:sp>
    </p:spTree>
  </p:cSld>
  <p:clrMapOvr>
    <a:masterClrMapping/>
  </p:clrMapOvr>
  <p:transition>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40996" y="404664"/>
            <a:ext cx="8229600" cy="648072"/>
          </a:xfrm>
        </p:spPr>
        <p:txBody>
          <a:bodyPr/>
          <a:lstStyle/>
          <a:p>
            <a:r>
              <a:rPr lang="tr-TR" dirty="0" smtClean="0"/>
              <a:t>Sonuç</a:t>
            </a:r>
            <a:endParaRPr lang="tr-TR" dirty="0"/>
          </a:p>
        </p:txBody>
      </p:sp>
      <p:sp>
        <p:nvSpPr>
          <p:cNvPr id="3" name="2 Metin Yer Tutucusu"/>
          <p:cNvSpPr>
            <a:spLocks noGrp="1"/>
          </p:cNvSpPr>
          <p:nvPr>
            <p:ph type="body" sz="quarter" idx="10"/>
          </p:nvPr>
        </p:nvSpPr>
        <p:spPr>
          <a:xfrm>
            <a:off x="323528" y="997812"/>
            <a:ext cx="8208963" cy="5184452"/>
          </a:xfrm>
        </p:spPr>
        <p:txBody>
          <a:bodyPr/>
          <a:lstStyle/>
          <a:p>
            <a:r>
              <a:rPr lang="tr-TR" sz="1800" dirty="0" smtClean="0"/>
              <a:t>Bilişim Sektörünün,  tüm sektörü kapsayacak , mesleki standartları oluşturacak ve  denetleyecek, sektörün çıkarlarını koruyacak  ve gözetecek bir meslek örgütüne ihtiyacı vardır.</a:t>
            </a:r>
          </a:p>
          <a:p>
            <a:r>
              <a:rPr lang="tr-TR" sz="1800" dirty="0" smtClean="0"/>
              <a:t>Bunun için öncelikle mesleki standartların oluşması gereklidir . Sektörde belirlenen 19 mesleğin standart ve yeterliliklerinin  oluşturulması için Tübider,   İTO ve MYK koordinasyonunda yoğun bir çaba harcamakta, çalışmaların  bu yıl sonuna kadar tamamlanması hedeflenmektedir. </a:t>
            </a:r>
          </a:p>
          <a:p>
            <a:r>
              <a:rPr lang="tr-TR" sz="1800" dirty="0" smtClean="0"/>
              <a:t>TOBB  Türkiye iş dünyasının çatı örgütüdür , TOBB’da bulunan Yazılım ve Donanım  Meclis’lerinin,  kanuna dayalı  icra yeteneği olan yapılara dönüştürülmesi için gerekli  çalışmalar başlatılmıştır. </a:t>
            </a:r>
          </a:p>
          <a:p>
            <a:r>
              <a:rPr lang="tr-TR" sz="1800" dirty="0" smtClean="0"/>
              <a:t>TOBB yönetimi her iki meclisten de  bu konuda bir irade beyanı ve sektör kırılım çalışması beklemektedir. TOBB hukuk bölümü,  bu çalışmadan yola çıkarak  Yazılım ve Donanım Meclis’lerinden oluşturulan çalışma grupları ile birlikte  bilişim sektörü yapılanmasına ilişkin  ön kanun   taslağını hazırlayacaktır.   </a:t>
            </a:r>
          </a:p>
          <a:p>
            <a:r>
              <a:rPr lang="tr-TR" sz="1800" dirty="0" smtClean="0"/>
              <a:t>Siyasi iradeden  beklentimiz;  gerek kanun taslağı hazırlanması, gerekse Meclis’e sunulması ve yasalaşması aşamalarında  bizi yönlendirmesi, bu süreci desteklemesi ve katkı sağlamasıdır. </a:t>
            </a:r>
            <a:endParaRPr lang="tr-TR" dirty="0" smtClean="0"/>
          </a:p>
          <a:p>
            <a:endParaRPr lang="tr-TR" dirty="0" smtClean="0"/>
          </a:p>
          <a:p>
            <a:endParaRPr lang="tr-TR" dirty="0" smtClean="0"/>
          </a:p>
        </p:txBody>
      </p:sp>
      <p:pic>
        <p:nvPicPr>
          <p:cNvPr id="4" name="3 Resim" descr="tubider.jpg"/>
          <p:cNvPicPr>
            <a:picLocks noChangeAspect="1"/>
          </p:cNvPicPr>
          <p:nvPr/>
        </p:nvPicPr>
        <p:blipFill>
          <a:blip r:embed="rId2" cstate="print"/>
          <a:stretch>
            <a:fillRect/>
          </a:stretch>
        </p:blipFill>
        <p:spPr>
          <a:xfrm>
            <a:off x="6444208" y="5733256"/>
            <a:ext cx="2326388" cy="872575"/>
          </a:xfrm>
          <a:prstGeom prst="rect">
            <a:avLst/>
          </a:prstGeom>
        </p:spPr>
      </p:pic>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412088" cy="5447323"/>
          </a:xfrm>
        </p:spPr>
        <p:txBody>
          <a:bodyPr/>
          <a:lstStyle/>
          <a:p>
            <a:r>
              <a:rPr lang="tr-TR" sz="1800" dirty="0"/>
              <a:t/>
            </a:r>
            <a:br>
              <a:rPr lang="tr-TR" sz="1800" dirty="0"/>
            </a:br>
            <a:r>
              <a:rPr lang="tr-TR" sz="1700" b="0" dirty="0">
                <a:solidFill>
                  <a:srgbClr val="FF0000"/>
                </a:solidFill>
                <a:latin typeface="+mn-lt"/>
              </a:rPr>
              <a:t>Açıklama</a:t>
            </a:r>
            <a:r>
              <a:rPr lang="tr-TR" sz="1700" b="0" dirty="0" smtClean="0">
                <a:solidFill>
                  <a:srgbClr val="FF0000"/>
                </a:solidFill>
                <a:latin typeface="+mn-lt"/>
              </a:rPr>
              <a:t>: </a:t>
            </a:r>
            <a:r>
              <a:rPr lang="tr-TR" sz="1700" b="0" dirty="0" smtClean="0">
                <a:solidFill>
                  <a:schemeClr val="tx1"/>
                </a:solidFill>
                <a:latin typeface="+mn-lt"/>
              </a:rPr>
              <a:t>Bilişim </a:t>
            </a:r>
            <a:r>
              <a:rPr lang="tr-TR" sz="1700" b="0" dirty="0">
                <a:solidFill>
                  <a:schemeClr val="tx1"/>
                </a:solidFill>
                <a:latin typeface="+mn-lt"/>
              </a:rPr>
              <a:t>Sektöründe mesleki standartlar ve kurumsal yeterlilikler  oluşturulup , gözetilmediği  için haksız rekabet ortamı oluşmakta ve standart dışı hizmet ve ürünler dolayısı ile sektör hakettiği konuma ulaşamamaktadır</a:t>
            </a:r>
            <a:r>
              <a:rPr lang="tr-TR" sz="1700" b="0" dirty="0" smtClean="0">
                <a:solidFill>
                  <a:schemeClr val="tx1"/>
                </a:solidFill>
                <a:latin typeface="+mn-lt"/>
              </a:rPr>
              <a:t>.</a:t>
            </a:r>
            <a:br>
              <a:rPr lang="tr-TR" sz="1700" b="0" dirty="0" smtClean="0">
                <a:solidFill>
                  <a:schemeClr val="tx1"/>
                </a:solidFill>
                <a:latin typeface="+mn-lt"/>
              </a:rPr>
            </a:br>
            <a:r>
              <a:rPr lang="tr-TR" sz="1700" b="0" dirty="0">
                <a:solidFill>
                  <a:schemeClr val="tx1"/>
                </a:solidFill>
                <a:latin typeface="+mn-lt"/>
              </a:rPr>
              <a:t/>
            </a:r>
            <a:br>
              <a:rPr lang="tr-TR" sz="1700" b="0" dirty="0">
                <a:solidFill>
                  <a:schemeClr val="tx1"/>
                </a:solidFill>
                <a:latin typeface="+mn-lt"/>
              </a:rPr>
            </a:br>
            <a:r>
              <a:rPr lang="tr-TR" sz="1700" b="0" dirty="0">
                <a:solidFill>
                  <a:srgbClr val="FF0000"/>
                </a:solidFill>
                <a:latin typeface="+mn-lt"/>
              </a:rPr>
              <a:t>Çözüm Önerisi: </a:t>
            </a:r>
            <a:r>
              <a:rPr lang="tr-TR" sz="1700" b="0" dirty="0" smtClean="0">
                <a:solidFill>
                  <a:srgbClr val="FF0000"/>
                </a:solidFill>
                <a:latin typeface="+mn-lt"/>
              </a:rPr>
              <a:t> </a:t>
            </a:r>
            <a:r>
              <a:rPr lang="tr-TR" sz="1700" b="0" dirty="0" smtClean="0">
                <a:solidFill>
                  <a:schemeClr val="tx1"/>
                </a:solidFill>
                <a:latin typeface="+mn-lt"/>
              </a:rPr>
              <a:t>Bilişim </a:t>
            </a:r>
            <a:r>
              <a:rPr lang="tr-TR" sz="1700" b="0" dirty="0">
                <a:solidFill>
                  <a:schemeClr val="tx1"/>
                </a:solidFill>
                <a:latin typeface="+mn-lt"/>
              </a:rPr>
              <a:t>Sektöründe mesleki standartları oluşturacak,  sektörün çıkarlarını koruyacak  ve gözetecek , yasaya dayalı bir meslek örgütüne ihtiyaç  vardır.   Bunun için öncelikle sektördeki mesleklerin belirlenmesi, standartların ve yeterliliklerin  oluşturulması gerekir.  Bu konuda İTO  koordinasyonunda Bilişim STK’ları tarafından yürütülen çalışma,   görev alan tüm STK’ların desteği ile biran önce sonuçlandırılmalı,  sektörde yer alan şirketlerin sınıflandırılması ve minimum sertifikasyon seviyelerinin belirlenmesi gerekir.  Kanuna dayalı kurulacak olan meslek örgütü , mevcut  STK’ların aksine,  istişari değil icra yeteneği olan ve  tüm sektörün üye olması zorunlu olan bir meslek örgütü olmalıdır.  Meslek örgütü ,  sektörün işletme türlerine ve belli uzmanlık konularına göre sektörel bir envanterini oluşturmalı,  minimum hizmet tarifesi oluşturabilmeli, haksız rekabeti engellemek için gerekli tedbirleri alabilmeli, sektörünün mesleki kurallara, etik değerlere  ve yeterliliklere göre faaliyet yürütmesini gözetmeli , siyasi irade nezdinde sektörün çıkarlarını korumalı ve sektörün sesi olmalıdır.   </a:t>
            </a:r>
            <a:r>
              <a:rPr lang="tr-TR" sz="1700" b="0" dirty="0" smtClean="0">
                <a:solidFill>
                  <a:schemeClr val="tx1"/>
                </a:solidFill>
                <a:latin typeface="+mn-lt"/>
              </a:rPr>
              <a:t/>
            </a:r>
            <a:br>
              <a:rPr lang="tr-TR" sz="1700" b="0" dirty="0" smtClean="0">
                <a:solidFill>
                  <a:schemeClr val="tx1"/>
                </a:solidFill>
                <a:latin typeface="+mn-lt"/>
              </a:rPr>
            </a:br>
            <a:r>
              <a:rPr lang="tr-TR" sz="1700" b="0" dirty="0">
                <a:solidFill>
                  <a:schemeClr val="tx1"/>
                </a:solidFill>
                <a:latin typeface="+mn-lt"/>
              </a:rPr>
              <a:t/>
            </a:r>
            <a:br>
              <a:rPr lang="tr-TR" sz="1700" b="0" dirty="0">
                <a:solidFill>
                  <a:schemeClr val="tx1"/>
                </a:solidFill>
                <a:latin typeface="+mn-lt"/>
              </a:rPr>
            </a:br>
            <a:r>
              <a:rPr lang="tr-TR" sz="1700" b="0" dirty="0">
                <a:solidFill>
                  <a:srgbClr val="FF0000"/>
                </a:solidFill>
                <a:latin typeface="+mn-lt"/>
              </a:rPr>
              <a:t>İlgili Kurumlar: </a:t>
            </a:r>
            <a:r>
              <a:rPr lang="tr-TR" sz="1700" b="0" dirty="0" smtClean="0">
                <a:solidFill>
                  <a:srgbClr val="FF0000"/>
                </a:solidFill>
                <a:latin typeface="+mn-lt"/>
              </a:rPr>
              <a:t> </a:t>
            </a:r>
            <a:r>
              <a:rPr lang="tr-TR" sz="1700" b="0" dirty="0" smtClean="0">
                <a:solidFill>
                  <a:schemeClr val="tx1"/>
                </a:solidFill>
                <a:latin typeface="+mn-lt"/>
              </a:rPr>
              <a:t>Ulaştırma </a:t>
            </a:r>
            <a:r>
              <a:rPr lang="tr-TR" sz="1700" b="0" dirty="0">
                <a:solidFill>
                  <a:schemeClr val="tx1"/>
                </a:solidFill>
                <a:latin typeface="+mn-lt"/>
              </a:rPr>
              <a:t>Bakanlığı, Bilim Sanayi ve Teknoloji Bakanlığı, Kalkınma Bakanlığı, BTK, Rekabet Kurumu, Bilişim STK’ları, TOBB</a:t>
            </a:r>
            <a:br>
              <a:rPr lang="tr-TR" sz="1700" b="0" dirty="0">
                <a:solidFill>
                  <a:schemeClr val="tx1"/>
                </a:solidFill>
                <a:latin typeface="+mn-lt"/>
              </a:rPr>
            </a:br>
            <a:endParaRPr lang="tr-TR" sz="1700" b="0" dirty="0">
              <a:solidFill>
                <a:schemeClr val="tx1"/>
              </a:solidFill>
              <a:latin typeface="+mn-lt"/>
            </a:endParaRPr>
          </a:p>
        </p:txBody>
      </p:sp>
      <p:sp>
        <p:nvSpPr>
          <p:cNvPr id="3" name="1 Başlık"/>
          <p:cNvSpPr txBox="1">
            <a:spLocks/>
          </p:cNvSpPr>
          <p:nvPr/>
        </p:nvSpPr>
        <p:spPr>
          <a:xfrm>
            <a:off x="755576" y="211451"/>
            <a:ext cx="8229600" cy="864096"/>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3600" b="1" kern="1200">
                <a:solidFill>
                  <a:srgbClr val="13406E"/>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tr-TR" sz="2800" smtClean="0"/>
              <a:t>Sektörün </a:t>
            </a:r>
            <a:r>
              <a:rPr lang="tr-TR" sz="2800" smtClean="0"/>
              <a:t>en önemli sorunu </a:t>
            </a:r>
            <a:r>
              <a:rPr lang="tr-TR" sz="2800" dirty="0" smtClean="0"/>
              <a:t>: Mesleki standartların olmayışı, yeterlilikleri ve sektör çıkarlarını gözeten mesleki bir örgütlenmenin bulunmaması  </a:t>
            </a:r>
            <a:endParaRPr lang="tr-TR" sz="2800" dirty="0">
              <a:solidFill>
                <a:srgbClr val="FF0000"/>
              </a:solidFill>
            </a:endParaRPr>
          </a:p>
        </p:txBody>
      </p:sp>
    </p:spTree>
    <p:extLst>
      <p:ext uri="{BB962C8B-B14F-4D97-AF65-F5344CB8AC3E}">
        <p14:creationId xmlns:p14="http://schemas.microsoft.com/office/powerpoint/2010/main" val="1858301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Sektör Birliği Oluşumu İçin Çıkış Noktası  </a:t>
            </a:r>
            <a:r>
              <a:rPr lang="tr-TR" dirty="0" smtClean="0">
                <a:solidFill>
                  <a:srgbClr val="FF0000"/>
                </a:solidFill>
              </a:rPr>
              <a:t>(1)</a:t>
            </a:r>
            <a:endParaRPr lang="tr-TR" dirty="0">
              <a:solidFill>
                <a:srgbClr val="FF0000"/>
              </a:solidFill>
            </a:endParaRPr>
          </a:p>
        </p:txBody>
      </p:sp>
      <p:sp>
        <p:nvSpPr>
          <p:cNvPr id="3" name="2 Metin Yer Tutucusu"/>
          <p:cNvSpPr>
            <a:spLocks noGrp="1"/>
          </p:cNvSpPr>
          <p:nvPr>
            <p:ph type="body" sz="quarter" idx="10"/>
          </p:nvPr>
        </p:nvSpPr>
        <p:spPr>
          <a:prstGeom prst="rect">
            <a:avLst/>
          </a:prstGeom>
        </p:spPr>
        <p:txBody>
          <a:bodyPr/>
          <a:lstStyle/>
          <a:p>
            <a:r>
              <a:rPr lang="tr-TR" sz="2200" dirty="0" smtClean="0"/>
              <a:t>Kanuna dayalı bir mesleki örgütlenme de olmadığı için hiçbir donanımı olmayan şirketler sektöre girip çıkabiliyor veya konusu bilişim bile olmayan bir şirket  bilişimle ilgili ürün satıp hizmet verebiliyor. </a:t>
            </a:r>
          </a:p>
          <a:p>
            <a:r>
              <a:rPr lang="tr-TR" sz="2200" dirty="0" smtClean="0"/>
              <a:t>Verilen hizmetlerin kalitesizliği veya hizmet veya ürün alınan şirketin ortadan kaybolması veya farklı yönlere sapması, tüketicinin gözünde sektöre duyulan güveni azaltıyor, kaliteyi düşürüyor</a:t>
            </a:r>
          </a:p>
          <a:p>
            <a:r>
              <a:rPr lang="tr-TR" dirty="0"/>
              <a:t>Bilişim işini belli bir standartta yapmaya çalışan kişi ve kurumlar haksız rekabetle karşı karşıya kalıyor. </a:t>
            </a:r>
            <a:endParaRPr lang="tr-TR" dirty="0" smtClean="0"/>
          </a:p>
          <a:p>
            <a:r>
              <a:rPr lang="tr-TR" dirty="0"/>
              <a:t>Sektörde verilen hizmetlerin de bir standardı olmadığı için standart veya minimum bir hizmet tarifesi de bulunmuyor. Aynı işi bir bilişim şirketi bir bedel karşılığı yaparken bir başkası ücretsiz </a:t>
            </a:r>
            <a:r>
              <a:rPr lang="tr-TR" dirty="0" smtClean="0"/>
              <a:t>yapabiliyor</a:t>
            </a:r>
          </a:p>
          <a:p>
            <a:endParaRPr lang="tr-TR" dirty="0"/>
          </a:p>
          <a:p>
            <a:endParaRPr lang="tr-TR" dirty="0"/>
          </a:p>
          <a:p>
            <a:endParaRPr lang="tr-TR" sz="2200" dirty="0" smtClean="0"/>
          </a:p>
        </p:txBody>
      </p:sp>
      <p:pic>
        <p:nvPicPr>
          <p:cNvPr id="4" name="3 Resim" descr="tubider.jpg"/>
          <p:cNvPicPr>
            <a:picLocks noChangeAspect="1"/>
          </p:cNvPicPr>
          <p:nvPr/>
        </p:nvPicPr>
        <p:blipFill>
          <a:blip r:embed="rId2" cstate="print"/>
          <a:stretch>
            <a:fillRect/>
          </a:stretch>
        </p:blipFill>
        <p:spPr>
          <a:xfrm>
            <a:off x="6444208" y="5733256"/>
            <a:ext cx="2326388" cy="872575"/>
          </a:xfrm>
          <a:prstGeom prst="rect">
            <a:avLst/>
          </a:prstGeom>
        </p:spPr>
      </p:pic>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Sektör Birliği Oluşumu İçin Çıkış Noktası </a:t>
            </a:r>
            <a:r>
              <a:rPr lang="tr-TR" dirty="0" smtClean="0">
                <a:solidFill>
                  <a:srgbClr val="FF0000"/>
                </a:solidFill>
              </a:rPr>
              <a:t>(2)</a:t>
            </a:r>
            <a:endParaRPr lang="tr-TR" dirty="0"/>
          </a:p>
        </p:txBody>
      </p:sp>
      <p:sp>
        <p:nvSpPr>
          <p:cNvPr id="3" name="2 Metin Yer Tutucusu"/>
          <p:cNvSpPr>
            <a:spLocks noGrp="1"/>
          </p:cNvSpPr>
          <p:nvPr>
            <p:ph type="body" sz="quarter" idx="10"/>
          </p:nvPr>
        </p:nvSpPr>
        <p:spPr/>
        <p:txBody>
          <a:bodyPr/>
          <a:lstStyle/>
          <a:p>
            <a:r>
              <a:rPr lang="tr-TR" dirty="0"/>
              <a:t>Sektör hak ettiği ve ihtiyaç duyduğu devlet desteklerini birleşerek çok daha kolay  elde edebilecektir</a:t>
            </a:r>
            <a:r>
              <a:rPr lang="tr-TR" dirty="0" smtClean="0"/>
              <a:t>.</a:t>
            </a:r>
          </a:p>
          <a:p>
            <a:r>
              <a:rPr lang="tr-TR" dirty="0"/>
              <a:t>Halen toplam bilişim gelirleri içinde % 10’dan daha az pay alan hizmet gelirlerinin artırılabilmesi için hizmet standartlarının belirlenmesi ve bunlar için asgari bir ücret tarifesi oluşturulmalıdır. Bu sayede şirketlerin gelirleri artacak ve toplam istihdam da artacaktır. </a:t>
            </a:r>
            <a:endParaRPr lang="tr-TR" dirty="0" smtClean="0"/>
          </a:p>
          <a:p>
            <a:pPr marL="342900" lvl="1" indent="-342900">
              <a:buFont typeface="Arial" charset="0"/>
              <a:buChar char="•"/>
            </a:pPr>
            <a:r>
              <a:rPr lang="tr-TR" sz="2200" dirty="0" smtClean="0"/>
              <a:t>Sektörün bir envanteri yok.  Dolayısı ile  sektör için doğru stratejileri belirlemek için elimizde yeterli veri yok.  işletme </a:t>
            </a:r>
            <a:r>
              <a:rPr lang="tr-TR" sz="2200" dirty="0"/>
              <a:t>türlerine ve </a:t>
            </a:r>
            <a:r>
              <a:rPr lang="tr-TR" sz="2200" dirty="0" smtClean="0"/>
              <a:t>uzmanlık </a:t>
            </a:r>
            <a:r>
              <a:rPr lang="tr-TR" sz="2200" dirty="0"/>
              <a:t>konularına göre </a:t>
            </a:r>
            <a:r>
              <a:rPr lang="tr-TR" sz="2200" dirty="0" smtClean="0"/>
              <a:t>bir sektörel envanter oluşturup  doğru karar alabilmek için istatistiki bilgilerin de takip edilmesi gerekir. </a:t>
            </a:r>
          </a:p>
          <a:p>
            <a:endParaRPr lang="tr-TR" dirty="0"/>
          </a:p>
          <a:p>
            <a:endParaRPr lang="tr-TR" dirty="0"/>
          </a:p>
          <a:p>
            <a:endParaRPr lang="tr-TR" dirty="0" smtClean="0"/>
          </a:p>
          <a:p>
            <a:endParaRPr lang="tr-TR" dirty="0"/>
          </a:p>
        </p:txBody>
      </p:sp>
      <p:pic>
        <p:nvPicPr>
          <p:cNvPr id="4" name="3 Resim" descr="tubider.jpg"/>
          <p:cNvPicPr>
            <a:picLocks noChangeAspect="1"/>
          </p:cNvPicPr>
          <p:nvPr/>
        </p:nvPicPr>
        <p:blipFill>
          <a:blip r:embed="rId2" cstate="print"/>
          <a:stretch>
            <a:fillRect/>
          </a:stretch>
        </p:blipFill>
        <p:spPr>
          <a:xfrm>
            <a:off x="6444208" y="5733256"/>
            <a:ext cx="2326388" cy="872575"/>
          </a:xfrm>
          <a:prstGeom prst="rect">
            <a:avLst/>
          </a:prstGeom>
        </p:spPr>
      </p:pic>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620688"/>
            <a:ext cx="8676456" cy="648072"/>
          </a:xfrm>
        </p:spPr>
        <p:txBody>
          <a:bodyPr>
            <a:noAutofit/>
          </a:bodyPr>
          <a:lstStyle/>
          <a:p>
            <a:r>
              <a:rPr lang="tr-TR" sz="3000" dirty="0" smtClean="0"/>
              <a:t>SEKTÖR BİRLİĞİ İLE MESLEKİ STANDARTLARIN İLİŞKİSİ</a:t>
            </a:r>
            <a:endParaRPr lang="tr-TR" sz="3000" dirty="0"/>
          </a:p>
        </p:txBody>
      </p:sp>
      <p:sp>
        <p:nvSpPr>
          <p:cNvPr id="3" name="2 Metin Yer Tutucusu"/>
          <p:cNvSpPr>
            <a:spLocks noGrp="1"/>
          </p:cNvSpPr>
          <p:nvPr>
            <p:ph type="body" sz="quarter" idx="10"/>
          </p:nvPr>
        </p:nvSpPr>
        <p:spPr/>
        <p:txBody>
          <a:bodyPr/>
          <a:lstStyle/>
          <a:p>
            <a:r>
              <a:rPr lang="tr-TR" dirty="0" smtClean="0"/>
              <a:t>Sektör Birliği’nde  Bilişim </a:t>
            </a:r>
            <a:r>
              <a:rPr lang="tr-TR" dirty="0"/>
              <a:t>sektöründe faaliyet gösteren şirketler, faaliyet alanları ve  bu alanlarda çalışan meslek grupları bakımından </a:t>
            </a:r>
            <a:r>
              <a:rPr lang="tr-TR" dirty="0" smtClean="0"/>
              <a:t>sınıflandırılacaktır.</a:t>
            </a:r>
          </a:p>
          <a:p>
            <a:r>
              <a:rPr lang="tr-TR" dirty="0" smtClean="0"/>
              <a:t>Her </a:t>
            </a:r>
            <a:r>
              <a:rPr lang="tr-TR" dirty="0"/>
              <a:t>işletme türünde hangi meslek grubundan </a:t>
            </a:r>
            <a:r>
              <a:rPr lang="tr-TR" dirty="0" smtClean="0"/>
              <a:t>minimum kaç </a:t>
            </a:r>
            <a:r>
              <a:rPr lang="tr-TR" dirty="0"/>
              <a:t>kişinin çalışması gerektiği </a:t>
            </a:r>
            <a:r>
              <a:rPr lang="tr-TR" dirty="0" smtClean="0"/>
              <a:t>belirlenecektir. </a:t>
            </a:r>
          </a:p>
          <a:p>
            <a:r>
              <a:rPr lang="tr-TR" dirty="0" smtClean="0"/>
              <a:t>Bu sebeple Sektör Birliği çalışmasına paralel olarak Bilişim Sektöründeki mesleklerin standartlarının  belirlenip  Ulusal yeterlilik çerçevesinin resmi gazetede yayınlanması gerekmektedir. </a:t>
            </a:r>
          </a:p>
          <a:p>
            <a:r>
              <a:rPr lang="tr-TR" dirty="0" smtClean="0"/>
              <a:t>Akabinde Ulusal yeterliliklere ugun eğitim müfredatı belirlenecek ve akredite edilmiş  eğitim kurumları bu eğitimleri verecektir.</a:t>
            </a:r>
          </a:p>
          <a:p>
            <a:r>
              <a:rPr lang="tr-TR" dirty="0" smtClean="0"/>
              <a:t>Mesleki eğitim alan kişilerin test ve sertifikasyon  işlemini ise bu konuda akredite edilmiş VOC test merkezleri yapabilecektir.  Alınan sertifika  mesleğin icra edilmesi için gerekli bir sertifika olacaktır. </a:t>
            </a:r>
          </a:p>
          <a:p>
            <a:endParaRPr lang="tr-TR" dirty="0"/>
          </a:p>
        </p:txBody>
      </p:sp>
      <p:pic>
        <p:nvPicPr>
          <p:cNvPr id="4" name="3 Resim" descr="tubider.jpg"/>
          <p:cNvPicPr>
            <a:picLocks noChangeAspect="1"/>
          </p:cNvPicPr>
          <p:nvPr/>
        </p:nvPicPr>
        <p:blipFill>
          <a:blip r:embed="rId2" cstate="print"/>
          <a:stretch>
            <a:fillRect/>
          </a:stretch>
        </p:blipFill>
        <p:spPr>
          <a:xfrm>
            <a:off x="6444208" y="5940801"/>
            <a:ext cx="2326388" cy="872575"/>
          </a:xfrm>
          <a:prstGeom prst="rect">
            <a:avLst/>
          </a:prstGeom>
        </p:spPr>
      </p:pic>
    </p:spTree>
    <p:extLst>
      <p:ext uri="{BB962C8B-B14F-4D97-AF65-F5344CB8AC3E}">
        <p14:creationId xmlns:p14="http://schemas.microsoft.com/office/powerpoint/2010/main" val="205946734"/>
      </p:ext>
    </p:extLst>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Meslek Standartları Oluşturma ve Uygulama</a:t>
            </a:r>
            <a:endParaRPr lang="tr-TR" dirty="0"/>
          </a:p>
        </p:txBody>
      </p:sp>
      <p:sp>
        <p:nvSpPr>
          <p:cNvPr id="105" name="104 Metin Yer Tutucusu"/>
          <p:cNvSpPr>
            <a:spLocks noGrp="1"/>
          </p:cNvSpPr>
          <p:nvPr>
            <p:ph type="body" sz="quarter" idx="10"/>
          </p:nvPr>
        </p:nvSpPr>
        <p:spPr/>
        <p:txBody>
          <a:bodyPr/>
          <a:lstStyle/>
          <a:p>
            <a:r>
              <a:rPr lang="tr-TR" dirty="0" smtClean="0"/>
              <a:t>Yol Haritası</a:t>
            </a:r>
            <a:endParaRPr lang="tr-TR" dirty="0"/>
          </a:p>
        </p:txBody>
      </p:sp>
      <p:sp>
        <p:nvSpPr>
          <p:cNvPr id="5" name="4 Yuvarlatılmış Dikdörtgen"/>
          <p:cNvSpPr/>
          <p:nvPr/>
        </p:nvSpPr>
        <p:spPr>
          <a:xfrm>
            <a:off x="3130715" y="4447914"/>
            <a:ext cx="1433409"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72000" tIns="36000" rIns="72000" bIns="36000" rtlCol="0" anchor="ctr"/>
          <a:lstStyle/>
          <a:p>
            <a:pPr algn="ctr"/>
            <a:r>
              <a:rPr lang="tr-TR" sz="1200" b="1" dirty="0" smtClean="0">
                <a:latin typeface="Arial" pitchFamily="34" charset="0"/>
                <a:cs typeface="Arial" pitchFamily="34" charset="0"/>
              </a:rPr>
              <a:t>MYK</a:t>
            </a:r>
            <a:endParaRPr lang="tr-TR" sz="1200" b="1" dirty="0">
              <a:latin typeface="Arial" pitchFamily="34" charset="0"/>
              <a:cs typeface="Arial" pitchFamily="34" charset="0"/>
            </a:endParaRPr>
          </a:p>
        </p:txBody>
      </p:sp>
      <p:sp>
        <p:nvSpPr>
          <p:cNvPr id="6" name="5 Oval"/>
          <p:cNvSpPr/>
          <p:nvPr/>
        </p:nvSpPr>
        <p:spPr>
          <a:xfrm>
            <a:off x="3091335" y="3409198"/>
            <a:ext cx="1512169" cy="75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tr-TR" sz="1200" b="1" dirty="0" smtClean="0">
                <a:latin typeface="Arial" pitchFamily="34" charset="0"/>
                <a:cs typeface="Arial" pitchFamily="34" charset="0"/>
              </a:rPr>
              <a:t>Eğitim Kurumları</a:t>
            </a:r>
            <a:endParaRPr lang="tr-TR" sz="1200" b="1" dirty="0">
              <a:latin typeface="Arial" pitchFamily="34" charset="0"/>
              <a:cs typeface="Arial" pitchFamily="34" charset="0"/>
            </a:endParaRPr>
          </a:p>
        </p:txBody>
      </p:sp>
      <p:sp>
        <p:nvSpPr>
          <p:cNvPr id="8" name="7 Yuvarlatılmış Dikdörtgen"/>
          <p:cNvSpPr/>
          <p:nvPr/>
        </p:nvSpPr>
        <p:spPr>
          <a:xfrm>
            <a:off x="3059832" y="2811532"/>
            <a:ext cx="1575174" cy="315035"/>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tr-TR" sz="1200" b="1" dirty="0" smtClean="0">
                <a:solidFill>
                  <a:schemeClr val="tx1"/>
                </a:solidFill>
                <a:latin typeface="Arial" pitchFamily="34" charset="0"/>
                <a:cs typeface="Arial" pitchFamily="34" charset="0"/>
              </a:rPr>
              <a:t>Program</a:t>
            </a:r>
            <a:endParaRPr lang="tr-TR" sz="1200" b="1" dirty="0">
              <a:solidFill>
                <a:schemeClr val="tx1"/>
              </a:solidFill>
              <a:latin typeface="Arial" pitchFamily="34" charset="0"/>
              <a:cs typeface="Arial" pitchFamily="34" charset="0"/>
            </a:endParaRPr>
          </a:p>
        </p:txBody>
      </p:sp>
      <p:sp>
        <p:nvSpPr>
          <p:cNvPr id="9" name="8 Oval"/>
          <p:cNvSpPr/>
          <p:nvPr/>
        </p:nvSpPr>
        <p:spPr>
          <a:xfrm>
            <a:off x="3091335" y="1772816"/>
            <a:ext cx="1512169" cy="75608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72000" tIns="36000" rIns="72000" bIns="36000" rtlCol="0" anchor="ctr"/>
          <a:lstStyle/>
          <a:p>
            <a:pPr algn="ctr"/>
            <a:r>
              <a:rPr lang="tr-TR" sz="1200" b="1" dirty="0" smtClean="0">
                <a:solidFill>
                  <a:schemeClr val="tx1"/>
                </a:solidFill>
                <a:latin typeface="Arial" pitchFamily="34" charset="0"/>
                <a:cs typeface="Arial" pitchFamily="34" charset="0"/>
              </a:rPr>
              <a:t>Eğitim</a:t>
            </a:r>
            <a:endParaRPr lang="tr-TR" sz="1200" b="1" dirty="0">
              <a:solidFill>
                <a:schemeClr val="tx1"/>
              </a:solidFill>
              <a:latin typeface="Arial" pitchFamily="34" charset="0"/>
              <a:cs typeface="Arial" pitchFamily="34" charset="0"/>
            </a:endParaRPr>
          </a:p>
        </p:txBody>
      </p:sp>
      <p:sp>
        <p:nvSpPr>
          <p:cNvPr id="10" name="9 Yuvarlatılmış Dikdörtgen"/>
          <p:cNvSpPr/>
          <p:nvPr/>
        </p:nvSpPr>
        <p:spPr>
          <a:xfrm>
            <a:off x="2123728" y="5517232"/>
            <a:ext cx="1433409" cy="5040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72000" tIns="36000" rIns="72000" bIns="36000" rtlCol="0" anchor="ctr"/>
          <a:lstStyle/>
          <a:p>
            <a:pPr algn="ctr"/>
            <a:r>
              <a:rPr lang="tr-TR" sz="1200" b="1" dirty="0" smtClean="0">
                <a:solidFill>
                  <a:schemeClr val="tx1"/>
                </a:solidFill>
                <a:latin typeface="Arial" pitchFamily="34" charset="0"/>
                <a:cs typeface="Arial" pitchFamily="34" charset="0"/>
              </a:rPr>
              <a:t>Sektör Kom.</a:t>
            </a:r>
            <a:endParaRPr lang="tr-TR" sz="1200" b="1" dirty="0">
              <a:solidFill>
                <a:schemeClr val="tx1"/>
              </a:solidFill>
              <a:latin typeface="Arial" pitchFamily="34" charset="0"/>
              <a:cs typeface="Arial" pitchFamily="34" charset="0"/>
            </a:endParaRPr>
          </a:p>
        </p:txBody>
      </p:sp>
      <p:sp>
        <p:nvSpPr>
          <p:cNvPr id="11" name="10 Yuvarlatılmış Dikdörtgen"/>
          <p:cNvSpPr/>
          <p:nvPr/>
        </p:nvSpPr>
        <p:spPr>
          <a:xfrm>
            <a:off x="3635896" y="6190420"/>
            <a:ext cx="1433409" cy="504056"/>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tr-TR" sz="1200" b="1" dirty="0" smtClean="0">
                <a:solidFill>
                  <a:schemeClr val="tx1"/>
                </a:solidFill>
                <a:latin typeface="Arial" pitchFamily="34" charset="0"/>
                <a:cs typeface="Arial" pitchFamily="34" charset="0"/>
              </a:rPr>
              <a:t>Resmi Gazete</a:t>
            </a:r>
            <a:endParaRPr lang="tr-TR" sz="1200" b="1" dirty="0">
              <a:solidFill>
                <a:schemeClr val="tx1"/>
              </a:solidFill>
              <a:latin typeface="Arial" pitchFamily="34" charset="0"/>
              <a:cs typeface="Arial" pitchFamily="34" charset="0"/>
            </a:endParaRPr>
          </a:p>
        </p:txBody>
      </p:sp>
      <p:sp>
        <p:nvSpPr>
          <p:cNvPr id="12" name="11 Oval"/>
          <p:cNvSpPr/>
          <p:nvPr/>
        </p:nvSpPr>
        <p:spPr>
          <a:xfrm>
            <a:off x="251520" y="4316542"/>
            <a:ext cx="1512169" cy="75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tr-TR" sz="1200" b="1" dirty="0" smtClean="0">
                <a:latin typeface="Arial" pitchFamily="34" charset="0"/>
                <a:cs typeface="Arial" pitchFamily="34" charset="0"/>
              </a:rPr>
              <a:t>Yetkili Kurumlar (Standart)</a:t>
            </a:r>
            <a:endParaRPr lang="tr-TR" sz="1200" b="1" dirty="0">
              <a:latin typeface="Arial" pitchFamily="34" charset="0"/>
              <a:cs typeface="Arial" pitchFamily="34" charset="0"/>
            </a:endParaRPr>
          </a:p>
        </p:txBody>
      </p:sp>
      <p:sp>
        <p:nvSpPr>
          <p:cNvPr id="13" name="12 Yuvarlatılmış Dikdörtgen"/>
          <p:cNvSpPr/>
          <p:nvPr/>
        </p:nvSpPr>
        <p:spPr>
          <a:xfrm>
            <a:off x="467544" y="5517232"/>
            <a:ext cx="1080120"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72000" tIns="36000" rIns="72000" bIns="36000" rtlCol="0" anchor="ctr"/>
          <a:lstStyle/>
          <a:p>
            <a:pPr algn="ctr"/>
            <a:r>
              <a:rPr lang="tr-TR" sz="1200" b="1" dirty="0" smtClean="0">
                <a:latin typeface="Arial" pitchFamily="34" charset="0"/>
                <a:cs typeface="Arial" pitchFamily="34" charset="0"/>
              </a:rPr>
              <a:t>Taslak US</a:t>
            </a:r>
            <a:endParaRPr lang="tr-TR" sz="1200" b="1" dirty="0">
              <a:latin typeface="Arial" pitchFamily="34" charset="0"/>
              <a:cs typeface="Arial" pitchFamily="34" charset="0"/>
            </a:endParaRPr>
          </a:p>
        </p:txBody>
      </p:sp>
      <p:sp>
        <p:nvSpPr>
          <p:cNvPr id="14" name="13 Yuvarlatılmış Dikdörtgen"/>
          <p:cNvSpPr/>
          <p:nvPr/>
        </p:nvSpPr>
        <p:spPr>
          <a:xfrm>
            <a:off x="4067944" y="5373216"/>
            <a:ext cx="576064"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72000" tIns="36000" rIns="72000" bIns="36000" rtlCol="0" anchor="ctr"/>
          <a:lstStyle/>
          <a:p>
            <a:pPr algn="ctr"/>
            <a:r>
              <a:rPr lang="tr-TR" sz="1200" b="1" dirty="0" smtClean="0">
                <a:latin typeface="Arial" pitchFamily="34" charset="0"/>
                <a:cs typeface="Arial" pitchFamily="34" charset="0"/>
              </a:rPr>
              <a:t>US</a:t>
            </a:r>
            <a:endParaRPr lang="tr-TR" sz="1200" b="1" dirty="0">
              <a:latin typeface="Arial" pitchFamily="34" charset="0"/>
              <a:cs typeface="Arial" pitchFamily="34" charset="0"/>
            </a:endParaRPr>
          </a:p>
        </p:txBody>
      </p:sp>
      <p:sp>
        <p:nvSpPr>
          <p:cNvPr id="15" name="14 Yuvarlatılmış Dikdörtgen"/>
          <p:cNvSpPr/>
          <p:nvPr/>
        </p:nvSpPr>
        <p:spPr>
          <a:xfrm>
            <a:off x="4860032" y="5373216"/>
            <a:ext cx="576064"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72000" tIns="36000" rIns="72000" bIns="36000" rtlCol="0" anchor="ctr"/>
          <a:lstStyle/>
          <a:p>
            <a:pPr algn="ctr"/>
            <a:r>
              <a:rPr lang="tr-TR" sz="1200" b="1" dirty="0" smtClean="0">
                <a:latin typeface="Arial" pitchFamily="34" charset="0"/>
                <a:cs typeface="Arial" pitchFamily="34" charset="0"/>
              </a:rPr>
              <a:t>UY</a:t>
            </a:r>
            <a:endParaRPr lang="tr-TR" sz="1200" b="1" dirty="0">
              <a:latin typeface="Arial" pitchFamily="34" charset="0"/>
              <a:cs typeface="Arial" pitchFamily="34" charset="0"/>
            </a:endParaRPr>
          </a:p>
        </p:txBody>
      </p:sp>
      <p:sp>
        <p:nvSpPr>
          <p:cNvPr id="16" name="15 Oval"/>
          <p:cNvSpPr/>
          <p:nvPr/>
        </p:nvSpPr>
        <p:spPr>
          <a:xfrm>
            <a:off x="5508104" y="4328265"/>
            <a:ext cx="1512169" cy="75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tr-TR" sz="1200" b="1" dirty="0" smtClean="0">
                <a:latin typeface="Arial" pitchFamily="34" charset="0"/>
                <a:cs typeface="Arial" pitchFamily="34" charset="0"/>
              </a:rPr>
              <a:t>Sınav Merkezleri</a:t>
            </a:r>
            <a:endParaRPr lang="tr-TR" sz="1200" b="1" dirty="0">
              <a:latin typeface="Arial" pitchFamily="34" charset="0"/>
              <a:cs typeface="Arial" pitchFamily="34" charset="0"/>
            </a:endParaRPr>
          </a:p>
        </p:txBody>
      </p:sp>
      <p:sp>
        <p:nvSpPr>
          <p:cNvPr id="17" name="16 Oval"/>
          <p:cNvSpPr/>
          <p:nvPr/>
        </p:nvSpPr>
        <p:spPr>
          <a:xfrm>
            <a:off x="5484657" y="3308430"/>
            <a:ext cx="1512169" cy="75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tr-TR" sz="1200" b="1" dirty="0" smtClean="0">
                <a:latin typeface="Arial" pitchFamily="34" charset="0"/>
                <a:cs typeface="Arial" pitchFamily="34" charset="0"/>
              </a:rPr>
              <a:t>Sınav ve Belgelendirme</a:t>
            </a:r>
            <a:endParaRPr lang="tr-TR" sz="1200" b="1" dirty="0">
              <a:latin typeface="Arial" pitchFamily="34" charset="0"/>
              <a:cs typeface="Arial" pitchFamily="34" charset="0"/>
            </a:endParaRPr>
          </a:p>
        </p:txBody>
      </p:sp>
      <p:sp>
        <p:nvSpPr>
          <p:cNvPr id="18" name="17 Yuvarlatılmış Dikdörtgen"/>
          <p:cNvSpPr/>
          <p:nvPr/>
        </p:nvSpPr>
        <p:spPr>
          <a:xfrm>
            <a:off x="7524328" y="3429000"/>
            <a:ext cx="1433409"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72000" tIns="36000" rIns="72000" bIns="36000" rtlCol="0" anchor="ctr"/>
          <a:lstStyle/>
          <a:p>
            <a:pPr algn="ctr"/>
            <a:r>
              <a:rPr lang="tr-TR" sz="1200" b="1" dirty="0" smtClean="0">
                <a:solidFill>
                  <a:schemeClr val="tx1"/>
                </a:solidFill>
                <a:latin typeface="Arial" pitchFamily="34" charset="0"/>
                <a:cs typeface="Arial" pitchFamily="34" charset="0"/>
              </a:rPr>
              <a:t>Soru Bankaları</a:t>
            </a:r>
            <a:endParaRPr lang="tr-TR" sz="1200" b="1" dirty="0">
              <a:solidFill>
                <a:schemeClr val="tx1"/>
              </a:solidFill>
              <a:latin typeface="Arial" pitchFamily="34" charset="0"/>
              <a:cs typeface="Arial" pitchFamily="34" charset="0"/>
            </a:endParaRPr>
          </a:p>
        </p:txBody>
      </p:sp>
      <p:sp>
        <p:nvSpPr>
          <p:cNvPr id="19" name="18 Yuvarlatılmış Dikdörtgen"/>
          <p:cNvSpPr/>
          <p:nvPr/>
        </p:nvSpPr>
        <p:spPr>
          <a:xfrm>
            <a:off x="7596337" y="4460558"/>
            <a:ext cx="936103"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tr-TR" sz="1200" b="1" dirty="0" smtClean="0">
                <a:latin typeface="Arial" pitchFamily="34" charset="0"/>
                <a:cs typeface="Arial" pitchFamily="34" charset="0"/>
              </a:rPr>
              <a:t>TURKAK</a:t>
            </a:r>
            <a:endParaRPr lang="tr-TR" sz="1200" b="1" dirty="0">
              <a:latin typeface="Arial" pitchFamily="34" charset="0"/>
              <a:cs typeface="Arial" pitchFamily="34" charset="0"/>
            </a:endParaRPr>
          </a:p>
        </p:txBody>
      </p:sp>
      <p:sp>
        <p:nvSpPr>
          <p:cNvPr id="20" name="19 Yuvarlatılmış Dikdörtgen"/>
          <p:cNvSpPr/>
          <p:nvPr/>
        </p:nvSpPr>
        <p:spPr>
          <a:xfrm>
            <a:off x="6948264" y="1916832"/>
            <a:ext cx="1433409"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tr-TR" sz="1200" b="1" dirty="0" smtClean="0">
                <a:latin typeface="Arial" pitchFamily="34" charset="0"/>
                <a:cs typeface="Arial" pitchFamily="34" charset="0"/>
              </a:rPr>
              <a:t>Kalifiye Eleman (Belgeli)</a:t>
            </a:r>
            <a:endParaRPr lang="tr-TR" sz="1200" b="1" dirty="0">
              <a:latin typeface="Arial" pitchFamily="34" charset="0"/>
              <a:cs typeface="Arial" pitchFamily="34" charset="0"/>
            </a:endParaRPr>
          </a:p>
        </p:txBody>
      </p:sp>
      <p:cxnSp>
        <p:nvCxnSpPr>
          <p:cNvPr id="22" name="21 Düz Ok Bağlayıcısı"/>
          <p:cNvCxnSpPr>
            <a:stCxn id="8" idx="0"/>
            <a:endCxn id="9" idx="4"/>
          </p:cNvCxnSpPr>
          <p:nvPr/>
        </p:nvCxnSpPr>
        <p:spPr>
          <a:xfrm rot="5400000" flipH="1" flipV="1">
            <a:off x="3706104" y="2670217"/>
            <a:ext cx="282631"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22 Düz Ok Bağlayıcısı"/>
          <p:cNvCxnSpPr>
            <a:stCxn id="6" idx="0"/>
            <a:endCxn id="8" idx="2"/>
          </p:cNvCxnSpPr>
          <p:nvPr/>
        </p:nvCxnSpPr>
        <p:spPr>
          <a:xfrm rot="16200000" flipV="1">
            <a:off x="3706105" y="3267882"/>
            <a:ext cx="282631"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25 Düz Ok Bağlayıcısı"/>
          <p:cNvCxnSpPr>
            <a:stCxn id="5" idx="0"/>
            <a:endCxn id="6" idx="4"/>
          </p:cNvCxnSpPr>
          <p:nvPr/>
        </p:nvCxnSpPr>
        <p:spPr>
          <a:xfrm rot="5400000" flipH="1" flipV="1">
            <a:off x="3706105" y="4306599"/>
            <a:ext cx="282631" cy="1588"/>
          </a:xfrm>
          <a:prstGeom prst="straightConnector1">
            <a:avLst/>
          </a:prstGeom>
          <a:ln w="349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28 Düz Ok Bağlayıcısı"/>
          <p:cNvCxnSpPr>
            <a:stCxn id="5" idx="1"/>
            <a:endCxn id="12" idx="6"/>
          </p:cNvCxnSpPr>
          <p:nvPr/>
        </p:nvCxnSpPr>
        <p:spPr>
          <a:xfrm rot="10800000">
            <a:off x="1763689" y="4694586"/>
            <a:ext cx="1367026" cy="5357"/>
          </a:xfrm>
          <a:prstGeom prst="straightConnector1">
            <a:avLst/>
          </a:prstGeom>
          <a:ln w="349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31 Düz Ok Bağlayıcısı"/>
          <p:cNvCxnSpPr>
            <a:stCxn id="5" idx="3"/>
            <a:endCxn id="16" idx="2"/>
          </p:cNvCxnSpPr>
          <p:nvPr/>
        </p:nvCxnSpPr>
        <p:spPr>
          <a:xfrm>
            <a:off x="4564124" y="4699942"/>
            <a:ext cx="943980" cy="6366"/>
          </a:xfrm>
          <a:prstGeom prst="straightConnector1">
            <a:avLst/>
          </a:prstGeom>
          <a:ln w="349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35 Düz Ok Bağlayıcısı"/>
          <p:cNvCxnSpPr>
            <a:stCxn id="19" idx="1"/>
            <a:endCxn id="16" idx="6"/>
          </p:cNvCxnSpPr>
          <p:nvPr/>
        </p:nvCxnSpPr>
        <p:spPr>
          <a:xfrm rot="10800000">
            <a:off x="7020273" y="4706308"/>
            <a:ext cx="576064" cy="6278"/>
          </a:xfrm>
          <a:prstGeom prst="straightConnector1">
            <a:avLst/>
          </a:prstGeom>
          <a:ln w="349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39 Düz Ok Bağlayıcısı"/>
          <p:cNvCxnSpPr>
            <a:stCxn id="12" idx="4"/>
            <a:endCxn id="13" idx="0"/>
          </p:cNvCxnSpPr>
          <p:nvPr/>
        </p:nvCxnSpPr>
        <p:spPr>
          <a:xfrm rot="5400000">
            <a:off x="785303" y="5294929"/>
            <a:ext cx="444605"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43 Düz Ok Bağlayıcısı"/>
          <p:cNvCxnSpPr>
            <a:stCxn id="13" idx="3"/>
            <a:endCxn id="10" idx="1"/>
          </p:cNvCxnSpPr>
          <p:nvPr/>
        </p:nvCxnSpPr>
        <p:spPr>
          <a:xfrm>
            <a:off x="1547664" y="5769260"/>
            <a:ext cx="57606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55 Düz Ok Bağlayıcısı"/>
          <p:cNvCxnSpPr>
            <a:endCxn id="10" idx="0"/>
          </p:cNvCxnSpPr>
          <p:nvPr/>
        </p:nvCxnSpPr>
        <p:spPr>
          <a:xfrm rot="5400000">
            <a:off x="2698106" y="5371530"/>
            <a:ext cx="288030" cy="3375"/>
          </a:xfrm>
          <a:prstGeom prst="straightConnector1">
            <a:avLst/>
          </a:prstGeom>
          <a:ln w="349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59 Düz Bağlayıcı"/>
          <p:cNvCxnSpPr>
            <a:stCxn id="5" idx="2"/>
          </p:cNvCxnSpPr>
          <p:nvPr/>
        </p:nvCxnSpPr>
        <p:spPr>
          <a:xfrm rot="16200000" flipH="1">
            <a:off x="3711055" y="5088335"/>
            <a:ext cx="277230" cy="4500"/>
          </a:xfrm>
          <a:prstGeom prst="line">
            <a:avLst/>
          </a:prstGeom>
          <a:ln w="34925">
            <a:solidFill>
              <a:schemeClr val="accent3">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 name="61 Düz Bağlayıcı"/>
          <p:cNvCxnSpPr/>
          <p:nvPr/>
        </p:nvCxnSpPr>
        <p:spPr>
          <a:xfrm rot="10800000">
            <a:off x="2843808" y="5229200"/>
            <a:ext cx="1008112" cy="0"/>
          </a:xfrm>
          <a:prstGeom prst="line">
            <a:avLst/>
          </a:prstGeom>
          <a:ln w="34925">
            <a:solidFill>
              <a:schemeClr val="accent3">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6" name="65 Düz Bağlayıcı"/>
          <p:cNvCxnSpPr/>
          <p:nvPr/>
        </p:nvCxnSpPr>
        <p:spPr>
          <a:xfrm rot="5400000">
            <a:off x="2627784" y="6237312"/>
            <a:ext cx="432048" cy="0"/>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68" name="67 Düz Ok Bağlayıcısı"/>
          <p:cNvCxnSpPr>
            <a:endCxn id="11" idx="1"/>
          </p:cNvCxnSpPr>
          <p:nvPr/>
        </p:nvCxnSpPr>
        <p:spPr>
          <a:xfrm flipV="1">
            <a:off x="2843808" y="6442448"/>
            <a:ext cx="792088" cy="108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5" name="74 Düz Ok Bağlayıcısı"/>
          <p:cNvCxnSpPr>
            <a:stCxn id="11" idx="0"/>
            <a:endCxn id="14" idx="2"/>
          </p:cNvCxnSpPr>
          <p:nvPr/>
        </p:nvCxnSpPr>
        <p:spPr>
          <a:xfrm rot="5400000" flipH="1" flipV="1">
            <a:off x="4197714" y="6032159"/>
            <a:ext cx="313148" cy="33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8" name="77 Düz Ok Bağlayıcısı"/>
          <p:cNvCxnSpPr>
            <a:stCxn id="14" idx="3"/>
            <a:endCxn id="15" idx="1"/>
          </p:cNvCxnSpPr>
          <p:nvPr/>
        </p:nvCxnSpPr>
        <p:spPr>
          <a:xfrm>
            <a:off x="4644008" y="5625244"/>
            <a:ext cx="21602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2" name="81 Düz Bağlayıcı"/>
          <p:cNvCxnSpPr/>
          <p:nvPr/>
        </p:nvCxnSpPr>
        <p:spPr>
          <a:xfrm rot="16200000" flipH="1">
            <a:off x="3967583" y="4177433"/>
            <a:ext cx="2365462" cy="4500"/>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84" name="83 Düz Ok Bağlayıcısı"/>
          <p:cNvCxnSpPr/>
          <p:nvPr/>
        </p:nvCxnSpPr>
        <p:spPr>
          <a:xfrm rot="10800000" flipV="1">
            <a:off x="4644008" y="2996952"/>
            <a:ext cx="504055" cy="54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7" name="86 Düz Bağlayıcı"/>
          <p:cNvCxnSpPr/>
          <p:nvPr/>
        </p:nvCxnSpPr>
        <p:spPr>
          <a:xfrm rot="10800000">
            <a:off x="5436096" y="5589240"/>
            <a:ext cx="3312368" cy="0"/>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89" name="88 Düz Ok Bağlayıcısı"/>
          <p:cNvCxnSpPr/>
          <p:nvPr/>
        </p:nvCxnSpPr>
        <p:spPr>
          <a:xfrm rot="5400000" flipH="1" flipV="1">
            <a:off x="7923073" y="4758448"/>
            <a:ext cx="1650784"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1" name="90 Düz Ok Bağlayıcısı"/>
          <p:cNvCxnSpPr>
            <a:stCxn id="18" idx="1"/>
            <a:endCxn id="17" idx="6"/>
          </p:cNvCxnSpPr>
          <p:nvPr/>
        </p:nvCxnSpPr>
        <p:spPr>
          <a:xfrm rot="10800000" flipV="1">
            <a:off x="6996826" y="3681027"/>
            <a:ext cx="527502" cy="54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4" name="93 Düz Bağlayıcı"/>
          <p:cNvCxnSpPr>
            <a:stCxn id="20" idx="1"/>
            <a:endCxn id="9" idx="6"/>
          </p:cNvCxnSpPr>
          <p:nvPr/>
        </p:nvCxnSpPr>
        <p:spPr>
          <a:xfrm rot="10800000">
            <a:off x="4603504" y="2150860"/>
            <a:ext cx="2344760" cy="18001"/>
          </a:xfrm>
          <a:prstGeom prst="line">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97" name="96 Düz Ok Bağlayıcısı"/>
          <p:cNvCxnSpPr/>
          <p:nvPr/>
        </p:nvCxnSpPr>
        <p:spPr>
          <a:xfrm rot="16200000" flipH="1">
            <a:off x="5646676" y="2737811"/>
            <a:ext cx="1175574" cy="1255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4" name="103 Metin kutusu"/>
          <p:cNvSpPr txBox="1"/>
          <p:nvPr/>
        </p:nvSpPr>
        <p:spPr>
          <a:xfrm>
            <a:off x="2009042" y="4689975"/>
            <a:ext cx="1079142" cy="261610"/>
          </a:xfrm>
          <a:prstGeom prst="rect">
            <a:avLst/>
          </a:prstGeom>
          <a:noFill/>
        </p:spPr>
        <p:txBody>
          <a:bodyPr wrap="none" rtlCol="0">
            <a:spAutoFit/>
          </a:bodyPr>
          <a:lstStyle/>
          <a:p>
            <a:r>
              <a:rPr lang="tr-TR" sz="1100" b="1" dirty="0" smtClean="0">
                <a:solidFill>
                  <a:schemeClr val="accent3">
                    <a:lumMod val="50000"/>
                  </a:schemeClr>
                </a:solidFill>
              </a:rPr>
              <a:t>Akreditasyon</a:t>
            </a:r>
            <a:endParaRPr lang="tr-TR" sz="1100" b="1" dirty="0">
              <a:solidFill>
                <a:schemeClr val="accent3">
                  <a:lumMod val="50000"/>
                </a:schemeClr>
              </a:solidFill>
            </a:endParaRPr>
          </a:p>
        </p:txBody>
      </p:sp>
      <p:pic>
        <p:nvPicPr>
          <p:cNvPr id="42" name="41 Resim" descr="tubider.jpg"/>
          <p:cNvPicPr>
            <a:picLocks noChangeAspect="1"/>
          </p:cNvPicPr>
          <p:nvPr/>
        </p:nvPicPr>
        <p:blipFill>
          <a:blip r:embed="rId2" cstate="print"/>
          <a:stretch>
            <a:fillRect/>
          </a:stretch>
        </p:blipFill>
        <p:spPr>
          <a:xfrm>
            <a:off x="6444208" y="5733256"/>
            <a:ext cx="2326388" cy="872575"/>
          </a:xfrm>
          <a:prstGeom prst="rect">
            <a:avLst/>
          </a:prstGeom>
        </p:spPr>
      </p:pic>
      <p:pic>
        <p:nvPicPr>
          <p:cNvPr id="43" name="42 Resim" descr="voc-logo.png"/>
          <p:cNvPicPr>
            <a:picLocks noChangeAspect="1"/>
          </p:cNvPicPr>
          <p:nvPr/>
        </p:nvPicPr>
        <p:blipFill>
          <a:blip r:embed="rId3" cstate="print"/>
          <a:stretch>
            <a:fillRect/>
          </a:stretch>
        </p:blipFill>
        <p:spPr>
          <a:xfrm>
            <a:off x="467544" y="2276872"/>
            <a:ext cx="1904762" cy="1266667"/>
          </a:xfrm>
          <a:prstGeom prst="rect">
            <a:avLst/>
          </a:prstGeom>
        </p:spPr>
      </p:pic>
    </p:spTree>
    <p:extLst>
      <p:ext uri="{BB962C8B-B14F-4D97-AF65-F5344CB8AC3E}">
        <p14:creationId xmlns:p14="http://schemas.microsoft.com/office/powerpoint/2010/main" val="2208311965"/>
      </p:ext>
    </p:extLst>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908720"/>
            <a:ext cx="8229600" cy="648072"/>
          </a:xfrm>
        </p:spPr>
        <p:txBody>
          <a:bodyPr>
            <a:normAutofit fontScale="90000"/>
          </a:bodyPr>
          <a:lstStyle/>
          <a:p>
            <a:pPr algn="ctr"/>
            <a:r>
              <a:rPr lang="tr-TR" dirty="0" smtClean="0"/>
              <a:t>Bilişim Sektörü Meslek Standardı Hazırlanması</a:t>
            </a:r>
            <a:br>
              <a:rPr lang="tr-TR" dirty="0" smtClean="0"/>
            </a:br>
            <a:r>
              <a:rPr lang="tr-TR" dirty="0" smtClean="0"/>
              <a:t>Konusunda Yaşanan Süreç </a:t>
            </a:r>
            <a:endParaRPr lang="tr-TR" dirty="0"/>
          </a:p>
        </p:txBody>
      </p:sp>
      <p:sp>
        <p:nvSpPr>
          <p:cNvPr id="3" name="2 Metin Yer Tutucusu"/>
          <p:cNvSpPr>
            <a:spLocks noGrp="1"/>
          </p:cNvSpPr>
          <p:nvPr>
            <p:ph type="body" sz="quarter" idx="10"/>
          </p:nvPr>
        </p:nvSpPr>
        <p:spPr/>
        <p:txBody>
          <a:bodyPr/>
          <a:lstStyle/>
          <a:p>
            <a:pPr lvl="1"/>
            <a:endParaRPr lang="tr-TR" dirty="0" smtClean="0"/>
          </a:p>
          <a:p>
            <a:pPr lvl="1"/>
            <a:endParaRPr lang="tr-TR" dirty="0" smtClean="0"/>
          </a:p>
          <a:p>
            <a:r>
              <a:rPr lang="tr-TR" sz="2400" dirty="0" smtClean="0"/>
              <a:t>Mesleki Yeterlilik Kurumu (MYK)  İTO ile Bilişim Teknolojileri Meslek Standardı Hazırlama İşbirliği Protokolü imzalanmıştır. </a:t>
            </a:r>
          </a:p>
          <a:p>
            <a:r>
              <a:rPr lang="tr-TR" sz="2400" dirty="0" smtClean="0"/>
              <a:t>İTO koordinasyonunda yapılan ve çeşitli bilişim STK’larının katıldığı toplantılarda BT sektörü için 19 adet meslek adı ve kısa açıklaması belirlenerek MYK’ya gönderilmiştir. </a:t>
            </a:r>
          </a:p>
          <a:p>
            <a:r>
              <a:rPr lang="tr-TR" sz="2400" dirty="0" smtClean="0"/>
              <a:t>MYK ön listeyi kabul etmiş ve İTO’dan bu mesleklerin standartlarının yazılarak kendisine gönderilmesini istemiştir. </a:t>
            </a:r>
          </a:p>
          <a:p>
            <a:r>
              <a:rPr lang="tr-TR" sz="2400" dirty="0" smtClean="0"/>
              <a:t>TÜBİDER  19 mesleğin 5’inde koordinatör STK olarak çalışmakta ve sürece etkin destek vermektedir.</a:t>
            </a:r>
          </a:p>
          <a:p>
            <a:r>
              <a:rPr lang="tr-TR" sz="2400" dirty="0" smtClean="0"/>
              <a:t>Diğer mesleklerle ilgili çalışmalar Yasad, TBV </a:t>
            </a:r>
            <a:br>
              <a:rPr lang="tr-TR" sz="2400" dirty="0" smtClean="0"/>
            </a:br>
            <a:r>
              <a:rPr lang="tr-TR" sz="2400" dirty="0" smtClean="0"/>
              <a:t>ve Tübisad’la birlikte sürdürülmektedir.</a:t>
            </a:r>
          </a:p>
          <a:p>
            <a:pPr marL="0" indent="0">
              <a:buNone/>
            </a:pPr>
            <a:endParaRPr lang="tr-TR" sz="2400" dirty="0" smtClean="0"/>
          </a:p>
        </p:txBody>
      </p:sp>
      <p:pic>
        <p:nvPicPr>
          <p:cNvPr id="4" name="3 Resim" descr="tubider.jpg"/>
          <p:cNvPicPr>
            <a:picLocks noChangeAspect="1"/>
          </p:cNvPicPr>
          <p:nvPr/>
        </p:nvPicPr>
        <p:blipFill>
          <a:blip r:embed="rId2" cstate="print"/>
          <a:stretch>
            <a:fillRect/>
          </a:stretch>
        </p:blipFill>
        <p:spPr>
          <a:xfrm>
            <a:off x="6444208" y="5733256"/>
            <a:ext cx="2326388" cy="872575"/>
          </a:xfrm>
          <a:prstGeom prst="rect">
            <a:avLst/>
          </a:prstGeom>
        </p:spPr>
      </p:pic>
    </p:spTree>
    <p:extLst>
      <p:ext uri="{BB962C8B-B14F-4D97-AF65-F5344CB8AC3E}">
        <p14:creationId xmlns:p14="http://schemas.microsoft.com/office/powerpoint/2010/main" val="3569383441"/>
      </p:ext>
    </p:extLst>
  </p:cSld>
  <p:clrMapOvr>
    <a:masterClrMapping/>
  </p:clrMapOvr>
  <p:transition>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TÜBİDER VOC Test Merkezi Kuruyor</a:t>
            </a:r>
            <a:endParaRPr lang="tr-TR" dirty="0"/>
          </a:p>
        </p:txBody>
      </p:sp>
      <p:sp>
        <p:nvSpPr>
          <p:cNvPr id="3" name="2 Metin Yer Tutucusu"/>
          <p:cNvSpPr>
            <a:spLocks noGrp="1"/>
          </p:cNvSpPr>
          <p:nvPr>
            <p:ph type="body" sz="quarter" idx="10"/>
          </p:nvPr>
        </p:nvSpPr>
        <p:spPr/>
        <p:txBody>
          <a:bodyPr/>
          <a:lstStyle/>
          <a:p>
            <a:r>
              <a:rPr lang="tr-TR" sz="2000" dirty="0" smtClean="0"/>
              <a:t>TÜBİDER’in bilişim sektörü mesleklerinde test ve sertifikasyonu sağlayan bir kurum olmasını sağlayacak Mesleki Bilgi ve Beceri Sınav ve Belgelendirme Merkezleri Avrupa Birliği destekli hibe projesi Merkezi Finans ve İhale Kurumu tarafından desteklenmeye uygun bulundu. </a:t>
            </a:r>
          </a:p>
          <a:p>
            <a:r>
              <a:rPr lang="tr-TR" sz="2000" dirty="0" smtClean="0"/>
              <a:t>Projede Bilgisayar  Donanım Elemanı ve Ağ Teknolojileri elemanı mesleklerinde yasal mesleki standartları ve sertifikasyonu TÜBİDER oluşturacak.</a:t>
            </a:r>
          </a:p>
          <a:p>
            <a:r>
              <a:rPr lang="tr-TR" sz="2000" dirty="0" smtClean="0"/>
              <a:t>2 meslekte toplam 4 seviye için meslek standartları yapılan çalıştay’lardan sonra  yazılmış ve MYK’ya gönderilmiştir. </a:t>
            </a:r>
          </a:p>
          <a:p>
            <a:r>
              <a:rPr lang="tr-TR" sz="2000" dirty="0" smtClean="0"/>
              <a:t>Taslak standartlar  MYK tarafından kamuoyunun bilgisine sunulmuş ve bildirilen görüşler MYK’nın sektör komisyonunda değerlendirilmiş  ve kabul edilerek son halini almış ve yönetim kurulu onayı akabinde resmi gazetede yayınlanmayı beklemektedir. </a:t>
            </a:r>
          </a:p>
          <a:p>
            <a:r>
              <a:rPr lang="tr-TR" sz="2000" dirty="0" smtClean="0"/>
              <a:t>Bu 2 meslek için yeterlilikler de tamamlanmış ve İTO vasıtasıyla MYK  sektör komisyonuna değerlendirilmek üzere </a:t>
            </a:r>
            <a:br>
              <a:rPr lang="tr-TR" sz="2000" dirty="0" smtClean="0"/>
            </a:br>
            <a:r>
              <a:rPr lang="tr-TR" sz="2000" dirty="0" smtClean="0"/>
              <a:t>gönderilmiştir. </a:t>
            </a:r>
            <a:endParaRPr lang="tr-TR" dirty="0"/>
          </a:p>
        </p:txBody>
      </p:sp>
      <p:pic>
        <p:nvPicPr>
          <p:cNvPr id="4" name="3 Resim" descr="tubider.jpg"/>
          <p:cNvPicPr>
            <a:picLocks noChangeAspect="1"/>
          </p:cNvPicPr>
          <p:nvPr/>
        </p:nvPicPr>
        <p:blipFill>
          <a:blip r:embed="rId2" cstate="print"/>
          <a:stretch>
            <a:fillRect/>
          </a:stretch>
        </p:blipFill>
        <p:spPr>
          <a:xfrm>
            <a:off x="6710108" y="5940801"/>
            <a:ext cx="2326388" cy="872575"/>
          </a:xfrm>
          <a:prstGeom prst="rect">
            <a:avLst/>
          </a:prstGeom>
        </p:spPr>
      </p:pic>
    </p:spTree>
    <p:extLst>
      <p:ext uri="{BB962C8B-B14F-4D97-AF65-F5344CB8AC3E}">
        <p14:creationId xmlns:p14="http://schemas.microsoft.com/office/powerpoint/2010/main" val="3242308194"/>
      </p:ext>
    </p:extLst>
  </p:cSld>
  <p:clrMapOvr>
    <a:masterClrMapping/>
  </p:clrMapOvr>
  <p:transition>
    <p:wheel spokes="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431"/>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dWl0ZXh0IG5hbWU9IkxPR09DTElDS1VSTCIgdmFsdWU9Imh0dHA6Ly93d3cuY2l6Z2ktdGFnZW0ub3JnIi8+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dWl0ZXh0IG5hbWU9IkxPR09DTElDS1VSTCIgdmFsdWU9Imh0dHA6Ly93d3cuY2l6Z2ktdGFnZW0ub3JnIi8+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dWl0ZXh0IG5hbWU9IkxPR09DTElDS1VSTCIgdmFsdWU9Imh0dHA6Ly93d3cuY2l6Z2ktdGFnZW0ub3JnIi8+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dWl0ZXh0IG5hbWU9IkxPR09DTElDS1VSTCIgdmFsdWU9Imh0dHA6Ly93d3cuY2l6Z2ktdGFnZW0ub3JnIi8+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dWl0ZXh0IG5hbWU9IkxPR09DTElDS1VSTCIgdmFsdWU9Imh0dHA6Ly93d3cuY2l6Z2ktdGFnZW0ub3JnIi8+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HVpdGV4dCBuYW1lPSJMT0dPQ0xJQ0tVUkwiIHZhbHVlPSJodHRwOi8vd3d3LmNpemdpLXRhZ2VtLm9yZy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HVpdGV4dCBuYW1lPSJMT0dPQ0xJQ0tVUkwiIHZhbHVlPSJodHRwOi8vd3d3LmNpemdpLXRhZ2VtLm9yZy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dWl0ZXh0IG5hbWU9IkxPR09DTElDS1VSTCIgdmFsdWU9Imh0dHA6Ly93d3cuY2l6Z2ktdGFnZW0ub3JnIi8+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x1aXRleHQgbmFtZT0iTE9HT0NMSUNLVVJMIiB2YWx1ZT0iaHR0cDovL3d3dy5jaXpnaS10YWdlbS5vcmciLz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dWl0ZXh0IG5hbWU9IkxPR09DTElDS1VSTCIgdmFsdWU9Imh0dHA6Ly93d3cuY2l6Z2ktdGFnZW0ub3JnIi8+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HVpdGV4dCBuYW1lPSJMT0dPQ0xJQ0tVUkwiIHZhbHVlPSJodHRwOi8vd3d3LmNpemdpLXRhZ2VtLm9yZy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WWFyZMSxbWPEsSBLYXluYWtsY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x1aXRleHQgbmFtZT0iTE9HT0NMSUNLVVJMIiB2YWx1ZT0iaHR0cDovL3d3dy5jaXpnaS10YWdlbS5vcmciLz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Sunum Tübider Bilişim Vizyon 2010 Gaziantep&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224&quot; value=&quot;D:\SystemData\Documents\My Adobe Presentations\Sunum Tübider Bilişim Vizyon 2010 Gaziantep&quot;/&gt;&lt;property id=&quot;20250&quot; value=&quot;0&quot;/&gt;&lt;property id=&quot;20251&quot; value=&quot;0&quot;/&gt;&lt;property id=&quot;20259&quot; value=&quot;0&quot;/&gt;&lt;property id=&quot;20501&quot; value=&quot;D:\SystemData\Documents\My Adobe Presentations\&quot;/&gt;&lt;object type=&quot;8&quot; unique_id=&quot;21337&quot;&gt;&lt;/object&gt;&lt;object type=&quot;2&quot; unique_id=&quot;21338&quot;&gt;&lt;object type=&quot;3&quot; unique_id=&quot;23354&quot;&gt;&lt;property id=&quot;20148&quot; value=&quot;5&quot;/&gt;&lt;property id=&quot;20300&quot; value=&quot;Slide 2 - &amp;quot;Sektör Birliği Oluşumu İçin Çıkış Noktası  (1)&amp;quot;&quot;/&gt;&lt;property id=&quot;20307&quot; value=&quot;488&quot;/&gt;&lt;/object&gt;&lt;object type=&quot;3&quot; unique_id=&quot;23357&quot;&gt;&lt;property id=&quot;20148&quot; value=&quot;5&quot;/&gt;&lt;property id=&quot;20300&quot; value=&quot;Slide 3 - &amp;quot;Sektör Birliği Oluşumu İçin Çıkış Noktası (2)&amp;quot;&quot;/&gt;&lt;property id=&quot;20307&quot; value=&quot;491&quot;/&gt;&lt;/object&gt;&lt;object type=&quot;3&quot; unique_id=&quot;23673&quot;&gt;&lt;property id=&quot;20148&quot; value=&quot;5&quot;/&gt;&lt;property id=&quot;20300&quot; value=&quot;Slide 9 - &amp;quot;“Sektör Birliği” Süreç ve Gelinen Nokta (1)&amp;quot;&quot;/&gt;&lt;property id=&quot;20307&quot; value=&quot;497&quot;/&gt;&lt;/object&gt;&lt;object type=&quot;3&quot; unique_id=&quot;24222&quot;&gt;&lt;property id=&quot;20148&quot; value=&quot;5&quot;/&gt;&lt;property id=&quot;20300&quot; value=&quot;Slide 10 - &amp;quot;“Sektör Birliği” Süreç ve Gelinen Nokta (2)&amp;quot;&quot;/&gt;&lt;property id=&quot;20307&quot; value=&quot;498&quot;/&gt;&lt;/object&gt;&lt;object type=&quot;3&quot; unique_id=&quot;24223&quot;&gt;&lt;property id=&quot;20148&quot; value=&quot;5&quot;/&gt;&lt;property id=&quot;20300&quot; value=&quot;Slide 11 - &amp;quot;“Sektör Birliği” Süreç ve Gelinen Nokta (3)&amp;quot;&quot;/&gt;&lt;property id=&quot;20307&quot; value=&quot;499&quot;/&gt;&lt;/object&gt;&lt;object type=&quot;3&quot; unique_id=&quot;24225&quot;&gt;&lt;property id=&quot;20148&quot; value=&quot;5&quot;/&gt;&lt;property id=&quot;20300&quot; value=&quot;Slide 13 - &amp;quot;Sektör Birliği İçin Düşünülen İşletme Türleri&amp;quot;&quot;/&gt;&lt;property id=&quot;20307&quot; value=&quot;501&quot;/&gt;&lt;/object&gt;&lt;object type=&quot;3&quot; unique_id=&quot;24227&quot;&gt;&lt;property id=&quot;20148&quot; value=&quot;5&quot;/&gt;&lt;property id=&quot;20300&quot; value=&quot;Slide 14 - &amp;quot;Meslek Örgütünün İşlevleri&amp;quot;&quot;/&gt;&lt;property id=&quot;20307&quot; value=&quot;503&quot;/&gt;&lt;/object&gt;&lt;object type=&quot;3&quot; unique_id=&quot;24228&quot;&gt;&lt;property id=&quot;20148&quot; value=&quot;5&quot;/&gt;&lt;property id=&quot;20300&quot; value=&quot;Slide 15 - &amp;quot;Oluşturulacak Yasanın Yapısı (1)&amp;quot;&quot;/&gt;&lt;property id=&quot;20307&quot; value=&quot;504&quot;/&gt;&lt;/object&gt;&lt;object type=&quot;3&quot; unique_id=&quot;24229&quot;&gt;&lt;property id=&quot;20148&quot; value=&quot;5&quot;/&gt;&lt;property id=&quot;20300&quot; value=&quot;Slide 16 - &amp;quot;Oluşturulacak Yasanın Yapısı (2)&amp;quot;&quot;/&gt;&lt;property id=&quot;20307&quot; value=&quot;505&quot;/&gt;&lt;/object&gt;&lt;object type=&quot;3&quot; unique_id=&quot;24230&quot;&gt;&lt;property id=&quot;20148&quot; value=&quot;5&quot;/&gt;&lt;property id=&quot;20300&quot; value=&quot;Slide 17 - &amp;quot;Oluşturulacak Yasanın Yapısı (3)&amp;quot;&quot;/&gt;&lt;property id=&quot;20307&quot; value=&quot;506&quot;/&gt;&lt;/object&gt;&lt;object type=&quot;3&quot; unique_id=&quot;24231&quot;&gt;&lt;property id=&quot;20148&quot; value=&quot;5&quot;/&gt;&lt;property id=&quot;20300&quot; value=&quot;Slide 18 - &amp;quot;Oluşturulacak Yasanın Yapısı (4)&amp;quot;&quot;/&gt;&lt;property id=&quot;20307&quot; value=&quot;507&quot;/&gt;&lt;/object&gt;&lt;object type=&quot;3&quot; unique_id=&quot;24232&quot;&gt;&lt;property id=&quot;20148&quot; value=&quot;5&quot;/&gt;&lt;property id=&quot;20300&quot; value=&quot;Slide 19 - &amp;quot;Oluşturulacak Yasanın Yapısı (5)&amp;quot;&quot;/&gt;&lt;property id=&quot;20307&quot; value=&quot;508&quot;/&gt;&lt;/object&gt;&lt;object type=&quot;3&quot; unique_id=&quot;24233&quot;&gt;&lt;property id=&quot;20148&quot; value=&quot;5&quot;/&gt;&lt;property id=&quot;20300&quot; value=&quot;Slide 20 - &amp;quot;Oluşturulacak Yasanın Yapısı (6)&amp;quot;&quot;/&gt;&lt;property id=&quot;20307&quot; value=&quot;509&quot;/&gt;&lt;/object&gt;&lt;object type=&quot;3&quot; unique_id=&quot;24234&quot;&gt;&lt;property id=&quot;20148&quot; value=&quot;5&quot;/&gt;&lt;property id=&quot;20300&quot; value=&quot;Slide 21 - &amp;quot;Sonuç&amp;quot;&quot;/&gt;&lt;property id=&quot;20307&quot; value=&quot;510&quot;/&gt;&lt;/object&gt;&lt;object type=&quot;3&quot; unique_id=&quot;24241&quot;&gt;&lt;property id=&quot;20148&quot; value=&quot;5&quot;/&gt;&lt;property id=&quot;20300&quot; value=&quot;Slide 1&quot;/&gt;&lt;property id=&quot;20307&quot; value=&quot;512&quot;/&gt;&lt;/object&gt;&lt;object type=&quot;3&quot; unique_id=&quot;24242&quot;&gt;&lt;property id=&quot;20148&quot; value=&quot;5&quot;/&gt;&lt;property id=&quot;20300&quot; value=&quot;Slide 4 - &amp;quot;SEKTÖR BİRLİĞİ İLE MESLEKİ STANDARTLARIN İLİŞKİSİ&amp;quot;&quot;/&gt;&lt;property id=&quot;20307&quot; value=&quot;515&quot;/&gt;&lt;/object&gt;&lt;object type=&quot;3&quot; unique_id=&quot;24243&quot;&gt;&lt;property id=&quot;20148&quot; value=&quot;5&quot;/&gt;&lt;property id=&quot;20300&quot; value=&quot;Slide 5 - &amp;quot;Meslek Standartları Oluşturma ve Uygulama&amp;quot;&quot;/&gt;&lt;property id=&quot;20307&quot; value=&quot;517&quot;/&gt;&lt;/object&gt;&lt;object type=&quot;3&quot; unique_id=&quot;24244&quot;&gt;&lt;property id=&quot;20148&quot; value=&quot;5&quot;/&gt;&lt;property id=&quot;20300&quot; value=&quot;Slide 6 - &amp;quot;Bilişim Sektörü Meslek Standardı Hazırlanması&amp;#x0D;&amp;#x0A;Konusunda Yaşanan Süreç &amp;quot;&quot;/&gt;&lt;property id=&quot;20307&quot; value=&quot;516&quot;/&gt;&lt;/object&gt;&lt;object type=&quot;3&quot; unique_id=&quot;24245&quot;&gt;&lt;property id=&quot;20148&quot; value=&quot;5&quot;/&gt;&lt;property id=&quot;20300&quot; value=&quot;Slide 7 - &amp;quot;    TÜBİDER VOC Test Merkezi Kuruyor&amp;quot;&quot;/&gt;&lt;property id=&quot;20307&quot; value=&quot;518&quot;/&gt;&lt;/object&gt;&lt;object type=&quot;3&quot; unique_id=&quot;24246&quot;&gt;&lt;property id=&quot;20148&quot; value=&quot;5&quot;/&gt;&lt;property id=&quot;20300&quot; value=&quot;Slide 8&quot;/&gt;&lt;property id=&quot;20307&quot; value=&quot;513&quot;/&gt;&lt;/object&gt;&lt;object type=&quot;3&quot; unique_id=&quot;24247&quot;&gt;&lt;property id=&quot;20148&quot; value=&quot;5&quot;/&gt;&lt;property id=&quot;20300&quot; value=&quot;Slide 12 - &amp;quot;“Sektör Birliği” Süreç ve Gelinen Nokta (4)&amp;quot;&quot;/&gt;&lt;property id=&quot;20307&quot; value=&quot;519&quot;/&gt;&lt;/object&gt;&lt;/object&gt;&lt;object type=&quot;10&quot; unique_id=&quot;22569&quot;&gt;&lt;object type=&quot;11&quot; unique_id=&quot;22570&quot;&gt;&lt;property id=&quot;20180&quot; value=&quot;0&quot;/&gt;&lt;property id=&quot;20181&quot; value=&quot;0&quot;/&gt;&lt;property id=&quot;20182&quot; value=&quot;0&quot;/&gt;&lt;property id=&quot;20183&quot; value=&quot;1&quot;/&gt;&lt;/object&gt;&lt;object type=&quot;13&quot; unique_id=&quot;22572&quot;&gt;&lt;/object&gt;&lt;object type=&quot;12&quot; unique_id=&quot;22574&quot;&gt;&lt;/object&gt;&lt;/object&gt;&lt;object type=&quot;4&quot; unique_id=&quot;22571&quot;&gt;&lt;/object&gt;&lt;/object&gt;&lt;/database&gt;"/>
  <p:tag name="SECTOMILLISECCONVERTED" val="1"/>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12165</TotalTime>
  <Words>1959</Words>
  <Application>Microsoft Office PowerPoint</Application>
  <PresentationFormat>On-screen Show (4:3)</PresentationFormat>
  <Paragraphs>225</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Ofis Teması</vt:lpstr>
      <vt:lpstr>PowerPoint Presentation</vt:lpstr>
      <vt:lpstr>PowerPoint Presentation</vt:lpstr>
      <vt:lpstr> Açıklama: Bilişim Sektöründe mesleki standartlar ve kurumsal yeterlilikler  oluşturulup , gözetilmediği  için haksız rekabet ortamı oluşmakta ve standart dışı hizmet ve ürünler dolayısı ile sektör hakettiği konuma ulaşamamaktadır.  Çözüm Önerisi:  Bilişim Sektöründe mesleki standartları oluşturacak,  sektörün çıkarlarını koruyacak  ve gözetecek , yasaya dayalı bir meslek örgütüne ihtiyaç  vardır.   Bunun için öncelikle sektördeki mesleklerin belirlenmesi, standartların ve yeterliliklerin  oluşturulması gerekir.  Bu konuda İTO  koordinasyonunda Bilişim STK’ları tarafından yürütülen çalışma,   görev alan tüm STK’ların desteği ile biran önce sonuçlandırılmalı,  sektörde yer alan şirketlerin sınıflandırılması ve minimum sertifikasyon seviyelerinin belirlenmesi gerekir.  Kanuna dayalı kurulacak olan meslek örgütü , mevcut  STK’ların aksine,  istişari değil icra yeteneği olan ve  tüm sektörün üye olması zorunlu olan bir meslek örgütü olmalıdır.  Meslek örgütü ,  sektörün işletme türlerine ve belli uzmanlık konularına göre sektörel bir envanterini oluşturmalı,  minimum hizmet tarifesi oluşturabilmeli, haksız rekabeti engellemek için gerekli tedbirleri alabilmeli, sektörünün mesleki kurallara, etik değerlere  ve yeterliliklere göre faaliyet yürütmesini gözetmeli , siyasi irade nezdinde sektörün çıkarlarını korumalı ve sektörün sesi olmalıdır.     İlgili Kurumlar:  Ulaştırma Bakanlığı, Bilim Sanayi ve Teknoloji Bakanlığı, Kalkınma Bakanlığı, BTK, Rekabet Kurumu, Bilişim STK’ları, TOBB </vt:lpstr>
      <vt:lpstr>Sektör Birliği Oluşumu İçin Çıkış Noktası  (1)</vt:lpstr>
      <vt:lpstr>Sektör Birliği Oluşumu İçin Çıkış Noktası (2)</vt:lpstr>
      <vt:lpstr>SEKTÖR BİRLİĞİ İLE MESLEKİ STANDARTLARIN İLİŞKİSİ</vt:lpstr>
      <vt:lpstr>Meslek Standartları Oluşturma ve Uygulama</vt:lpstr>
      <vt:lpstr>Bilişim Sektörü Meslek Standardı Hazırlanması Konusunda Yaşanan Süreç </vt:lpstr>
      <vt:lpstr>    TÜBİDER VOC Test Merkezi Kuruyor</vt:lpstr>
      <vt:lpstr>PowerPoint Presentation</vt:lpstr>
      <vt:lpstr>“Sektör Birliği” Süreç ve Gelinen Nokta (1)</vt:lpstr>
      <vt:lpstr>“Sektör Birliği” Süreç ve Gelinen Nokta (2)</vt:lpstr>
      <vt:lpstr>“Sektör Birliği” Süreç ve Gelinen Nokta (3)</vt:lpstr>
      <vt:lpstr>“Sektör Birliği” Süreç ve Gelinen Nokta (4)</vt:lpstr>
      <vt:lpstr>Sektör Birliği İçin Düşünülen İşletme Türleri</vt:lpstr>
      <vt:lpstr>Kurulacak Meslek Örgütünün İşlevleri</vt:lpstr>
      <vt:lpstr>Oluşturulacak Yasanın Yapısı (1)</vt:lpstr>
      <vt:lpstr>Oluşturulacak Yasanın Yapısı (2)</vt:lpstr>
      <vt:lpstr>Oluşturulacak Yasanın Yapısı (3)</vt:lpstr>
      <vt:lpstr>Oluşturulacak Yasanın Yapısı (4)</vt:lpstr>
      <vt:lpstr>Oluşturulacak Yasanın Yapısı (5)</vt:lpstr>
      <vt:lpstr>Oluşturulacak Yasanın Yapısı (6)</vt:lpstr>
      <vt:lpstr>Sonuç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Hüseyin Yiğit</dc:creator>
  <cp:lastModifiedBy>ERKIN FINDIK</cp:lastModifiedBy>
  <cp:revision>681</cp:revision>
  <dcterms:created xsi:type="dcterms:W3CDTF">2007-12-10T13:15:19Z</dcterms:created>
  <dcterms:modified xsi:type="dcterms:W3CDTF">2012-04-24T14:21:01Z</dcterms:modified>
</cp:coreProperties>
</file>