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8" r:id="rId3"/>
    <p:sldId id="266" r:id="rId4"/>
    <p:sldId id="257" r:id="rId5"/>
    <p:sldId id="262" r:id="rId6"/>
    <p:sldId id="263" r:id="rId7"/>
    <p:sldId id="267" r:id="rId8"/>
    <p:sldId id="264" r:id="rId9"/>
    <p:sldId id="265" r:id="rId10"/>
    <p:sldId id="259" r:id="rId11"/>
    <p:sldId id="260" r:id="rId12"/>
    <p:sldId id="270" r:id="rId13"/>
    <p:sldId id="268" r:id="rId14"/>
    <p:sldId id="269" r:id="rId15"/>
    <p:sldId id="261" r:id="rId16"/>
    <p:sldId id="271" r:id="rId17"/>
    <p:sldId id="272" r:id="rId18"/>
    <p:sldId id="273" r:id="rId19"/>
    <p:sldId id="275" r:id="rId20"/>
    <p:sldId id="274" r:id="rId21"/>
    <p:sldId id="276" r:id="rId22"/>
  </p:sldIdLst>
  <p:sldSz cx="9144000" cy="6858000" type="screen4x3"/>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2FD21C3B-6C1A-419B-9B58-A2BD348943A7}" type="datetimeFigureOut">
              <a:rPr lang="tr-TR" smtClean="0"/>
              <a:t>10/04/2012</a:t>
            </a:fld>
            <a:endParaRPr lang="tr-TR"/>
          </a:p>
        </p:txBody>
      </p:sp>
      <p:sp>
        <p:nvSpPr>
          <p:cNvPr id="4" name="Altbilgi Yer Tutucusu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5009D9B4-E3E7-4299-9B49-D9C5878B8111}" type="slidenum">
              <a:rPr lang="tr-TR" smtClean="0"/>
              <a:t>‹#›</a:t>
            </a:fld>
            <a:endParaRPr lang="tr-TR"/>
          </a:p>
        </p:txBody>
      </p:sp>
    </p:spTree>
    <p:extLst>
      <p:ext uri="{BB962C8B-B14F-4D97-AF65-F5344CB8AC3E}">
        <p14:creationId xmlns:p14="http://schemas.microsoft.com/office/powerpoint/2010/main" val="448668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509DF49-4FBB-4228-9CF4-764771F4A6AC}" type="datetimeFigureOut">
              <a:rPr lang="tr-TR" smtClean="0"/>
              <a:t>10/04/2012</a:t>
            </a:fld>
            <a:endParaRPr lang="tr-TR"/>
          </a:p>
        </p:txBody>
      </p:sp>
      <p:sp>
        <p:nvSpPr>
          <p:cNvPr id="4" name="Slayt Görüntüsü Yer Tutucusu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C9E46AA-8035-4A85-9185-84478BCF1384}" type="slidenum">
              <a:rPr lang="tr-TR" smtClean="0"/>
              <a:t>‹#›</a:t>
            </a:fld>
            <a:endParaRPr lang="tr-TR"/>
          </a:p>
        </p:txBody>
      </p:sp>
    </p:spTree>
    <p:extLst>
      <p:ext uri="{BB962C8B-B14F-4D97-AF65-F5344CB8AC3E}">
        <p14:creationId xmlns:p14="http://schemas.microsoft.com/office/powerpoint/2010/main" val="2795402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C9E46AA-8035-4A85-9185-84478BCF1384}" type="slidenum">
              <a:rPr lang="tr-TR" smtClean="0"/>
              <a:t>1</a:t>
            </a:fld>
            <a:endParaRPr lang="tr-TR"/>
          </a:p>
        </p:txBody>
      </p:sp>
    </p:spTree>
    <p:extLst>
      <p:ext uri="{BB962C8B-B14F-4D97-AF65-F5344CB8AC3E}">
        <p14:creationId xmlns:p14="http://schemas.microsoft.com/office/powerpoint/2010/main" val="11755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C9E46AA-8035-4A85-9185-84478BCF1384}" type="slidenum">
              <a:rPr lang="tr-TR" smtClean="0"/>
              <a:t>6</a:t>
            </a:fld>
            <a:endParaRPr lang="tr-TR"/>
          </a:p>
        </p:txBody>
      </p:sp>
    </p:spTree>
    <p:extLst>
      <p:ext uri="{BB962C8B-B14F-4D97-AF65-F5344CB8AC3E}">
        <p14:creationId xmlns:p14="http://schemas.microsoft.com/office/powerpoint/2010/main" val="20621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17B48989-91BA-4942-BA42-FD784265C6ED}" type="datetime1">
              <a:rPr lang="tr-TR" smtClean="0"/>
              <a:t>10/04/2012</a:t>
            </a:fld>
            <a:endParaRPr lang="tr-TR"/>
          </a:p>
        </p:txBody>
      </p:sp>
      <p:sp>
        <p:nvSpPr>
          <p:cNvPr id="19" name="Footer Placeholder 18"/>
          <p:cNvSpPr>
            <a:spLocks noGrp="1"/>
          </p:cNvSpPr>
          <p:nvPr>
            <p:ph type="ftr" sz="quarter" idx="11"/>
          </p:nvPr>
        </p:nvSpPr>
        <p:spPr/>
        <p:txBody>
          <a:bodyPr/>
          <a:lstStyle/>
          <a:p>
            <a:r>
              <a:rPr lang="tr-TR" smtClean="0"/>
              <a:t>Radyo ve Televizyon Üst Kurumu</a:t>
            </a:r>
            <a:endParaRPr lang="tr-TR"/>
          </a:p>
        </p:txBody>
      </p:sp>
      <p:sp>
        <p:nvSpPr>
          <p:cNvPr id="27" name="Slide Number Placeholder 26"/>
          <p:cNvSpPr>
            <a:spLocks noGrp="1"/>
          </p:cNvSpPr>
          <p:nvPr>
            <p:ph type="sldNum" sz="quarter" idx="12"/>
          </p:nvPr>
        </p:nvSpPr>
        <p:spPr/>
        <p:txBody>
          <a:bodyPr/>
          <a:lstStyle/>
          <a:p>
            <a:fld id="{ECDEA03E-3E9D-438B-B3CB-E81DD7F76C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F15392F-FBEE-426D-BC70-7AD5B8948373}" type="datetime1">
              <a:rPr lang="tr-TR" smtClean="0"/>
              <a:t>10/04/2012</a:t>
            </a:fld>
            <a:endParaRPr lang="tr-TR"/>
          </a:p>
        </p:txBody>
      </p:sp>
      <p:sp>
        <p:nvSpPr>
          <p:cNvPr id="5" name="Footer Placeholder 4"/>
          <p:cNvSpPr>
            <a:spLocks noGrp="1"/>
          </p:cNvSpPr>
          <p:nvPr>
            <p:ph type="ftr" sz="quarter" idx="11"/>
          </p:nvPr>
        </p:nvSpPr>
        <p:spPr/>
        <p:txBody>
          <a:bodyPr/>
          <a:lstStyle/>
          <a:p>
            <a:r>
              <a:rPr lang="tr-TR" smtClean="0"/>
              <a:t>Radyo ve Televizyon Üst Kurumu</a:t>
            </a:r>
            <a:endParaRPr lang="tr-TR"/>
          </a:p>
        </p:txBody>
      </p:sp>
      <p:sp>
        <p:nvSpPr>
          <p:cNvPr id="6" name="Slide Number Placeholder 5"/>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AF91A09-33EB-42C3-BB65-162B36126F9D}" type="datetime1">
              <a:rPr lang="tr-TR" smtClean="0"/>
              <a:t>10/04/2012</a:t>
            </a:fld>
            <a:endParaRPr lang="tr-TR"/>
          </a:p>
        </p:txBody>
      </p:sp>
      <p:sp>
        <p:nvSpPr>
          <p:cNvPr id="5" name="Footer Placeholder 4"/>
          <p:cNvSpPr>
            <a:spLocks noGrp="1"/>
          </p:cNvSpPr>
          <p:nvPr>
            <p:ph type="ftr" sz="quarter" idx="11"/>
          </p:nvPr>
        </p:nvSpPr>
        <p:spPr/>
        <p:txBody>
          <a:bodyPr/>
          <a:lstStyle/>
          <a:p>
            <a:r>
              <a:rPr lang="tr-TR" smtClean="0"/>
              <a:t>Radyo ve Televizyon Üst Kurumu</a:t>
            </a:r>
            <a:endParaRPr lang="tr-TR"/>
          </a:p>
        </p:txBody>
      </p:sp>
      <p:sp>
        <p:nvSpPr>
          <p:cNvPr id="6" name="Slide Number Placeholder 5"/>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0C2C7F1A-756E-4EF4-8602-FFEC033AA3A8}" type="datetime1">
              <a:rPr lang="tr-TR" smtClean="0"/>
              <a:t>10/04/2012</a:t>
            </a:fld>
            <a:endParaRPr lang="tr-TR"/>
          </a:p>
        </p:txBody>
      </p:sp>
      <p:sp>
        <p:nvSpPr>
          <p:cNvPr id="5" name="Footer Placeholder 4"/>
          <p:cNvSpPr>
            <a:spLocks noGrp="1"/>
          </p:cNvSpPr>
          <p:nvPr>
            <p:ph type="ftr" sz="quarter" idx="11"/>
          </p:nvPr>
        </p:nvSpPr>
        <p:spPr/>
        <p:txBody>
          <a:bodyPr/>
          <a:lstStyle/>
          <a:p>
            <a:r>
              <a:rPr lang="tr-TR" smtClean="0"/>
              <a:t>Radyo ve Televizyon Üst Kurumu</a:t>
            </a:r>
            <a:endParaRPr lang="tr-TR"/>
          </a:p>
        </p:txBody>
      </p:sp>
      <p:sp>
        <p:nvSpPr>
          <p:cNvPr id="6" name="Slide Number Placeholder 5"/>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F393197-97D0-4152-B9FF-D1CB6494F235}" type="datetime1">
              <a:rPr lang="tr-TR" smtClean="0"/>
              <a:t>10/04/2012</a:t>
            </a:fld>
            <a:endParaRPr lang="tr-TR"/>
          </a:p>
        </p:txBody>
      </p:sp>
      <p:sp>
        <p:nvSpPr>
          <p:cNvPr id="5" name="Footer Placeholder 4"/>
          <p:cNvSpPr>
            <a:spLocks noGrp="1"/>
          </p:cNvSpPr>
          <p:nvPr>
            <p:ph type="ftr" sz="quarter" idx="11"/>
          </p:nvPr>
        </p:nvSpPr>
        <p:spPr/>
        <p:txBody>
          <a:bodyPr/>
          <a:lstStyle/>
          <a:p>
            <a:r>
              <a:rPr lang="tr-TR" smtClean="0"/>
              <a:t>Radyo ve Televizyon Üst Kurumu</a:t>
            </a:r>
            <a:endParaRPr lang="tr-TR"/>
          </a:p>
        </p:txBody>
      </p:sp>
      <p:sp>
        <p:nvSpPr>
          <p:cNvPr id="6" name="Slide Number Placeholder 5"/>
          <p:cNvSpPr>
            <a:spLocks noGrp="1"/>
          </p:cNvSpPr>
          <p:nvPr>
            <p:ph type="sldNum" sz="quarter" idx="12"/>
          </p:nvPr>
        </p:nvSpPr>
        <p:spPr/>
        <p:txBody>
          <a:bodyPr/>
          <a:lstStyle/>
          <a:p>
            <a:fld id="{ECDEA03E-3E9D-438B-B3CB-E81DD7F76C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E3F7FC6-8084-4545-8114-F0FDF008617F}" type="datetime1">
              <a:rPr lang="tr-TR" smtClean="0"/>
              <a:t>10/04/2012</a:t>
            </a:fld>
            <a:endParaRPr lang="tr-TR"/>
          </a:p>
        </p:txBody>
      </p:sp>
      <p:sp>
        <p:nvSpPr>
          <p:cNvPr id="6" name="Footer Placeholder 5"/>
          <p:cNvSpPr>
            <a:spLocks noGrp="1"/>
          </p:cNvSpPr>
          <p:nvPr>
            <p:ph type="ftr" sz="quarter" idx="11"/>
          </p:nvPr>
        </p:nvSpPr>
        <p:spPr/>
        <p:txBody>
          <a:bodyPr/>
          <a:lstStyle/>
          <a:p>
            <a:r>
              <a:rPr lang="tr-TR" smtClean="0"/>
              <a:t>Radyo ve Televizyon Üst Kurumu</a:t>
            </a:r>
            <a:endParaRPr lang="tr-TR"/>
          </a:p>
        </p:txBody>
      </p:sp>
      <p:sp>
        <p:nvSpPr>
          <p:cNvPr id="7" name="Slide Number Placeholder 6"/>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DF00367E-02A5-47DC-BB64-A19AFE4F8B50}" type="datetime1">
              <a:rPr lang="tr-TR" smtClean="0"/>
              <a:t>10/04/2012</a:t>
            </a:fld>
            <a:endParaRPr lang="tr-TR"/>
          </a:p>
        </p:txBody>
      </p:sp>
      <p:sp>
        <p:nvSpPr>
          <p:cNvPr id="8" name="Footer Placeholder 7"/>
          <p:cNvSpPr>
            <a:spLocks noGrp="1"/>
          </p:cNvSpPr>
          <p:nvPr>
            <p:ph type="ftr" sz="quarter" idx="11"/>
          </p:nvPr>
        </p:nvSpPr>
        <p:spPr/>
        <p:txBody>
          <a:bodyPr/>
          <a:lstStyle/>
          <a:p>
            <a:r>
              <a:rPr lang="tr-TR" smtClean="0"/>
              <a:t>Radyo ve Televizyon Üst Kurumu</a:t>
            </a:r>
            <a:endParaRPr lang="tr-TR"/>
          </a:p>
        </p:txBody>
      </p:sp>
      <p:sp>
        <p:nvSpPr>
          <p:cNvPr id="9" name="Slide Number Placeholder 8"/>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53A9D656-DE35-48C6-874E-692F8977A8F3}" type="datetime1">
              <a:rPr lang="tr-TR" smtClean="0"/>
              <a:t>10/04/2012</a:t>
            </a:fld>
            <a:endParaRPr lang="tr-TR"/>
          </a:p>
        </p:txBody>
      </p:sp>
      <p:sp>
        <p:nvSpPr>
          <p:cNvPr id="4" name="Footer Placeholder 3"/>
          <p:cNvSpPr>
            <a:spLocks noGrp="1"/>
          </p:cNvSpPr>
          <p:nvPr>
            <p:ph type="ftr" sz="quarter" idx="11"/>
          </p:nvPr>
        </p:nvSpPr>
        <p:spPr/>
        <p:txBody>
          <a:bodyPr/>
          <a:lstStyle/>
          <a:p>
            <a:r>
              <a:rPr lang="tr-TR" smtClean="0"/>
              <a:t>Radyo ve Televizyon Üst Kurumu</a:t>
            </a:r>
            <a:endParaRPr lang="tr-TR"/>
          </a:p>
        </p:txBody>
      </p:sp>
      <p:sp>
        <p:nvSpPr>
          <p:cNvPr id="5" name="Slide Number Placeholder 4"/>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6CE79-60ED-4708-88B5-C021E28247A2}" type="datetime1">
              <a:rPr lang="tr-TR" smtClean="0"/>
              <a:t>10/04/2012</a:t>
            </a:fld>
            <a:endParaRPr lang="tr-TR"/>
          </a:p>
        </p:txBody>
      </p:sp>
      <p:sp>
        <p:nvSpPr>
          <p:cNvPr id="3" name="Footer Placeholder 2"/>
          <p:cNvSpPr>
            <a:spLocks noGrp="1"/>
          </p:cNvSpPr>
          <p:nvPr>
            <p:ph type="ftr" sz="quarter" idx="11"/>
          </p:nvPr>
        </p:nvSpPr>
        <p:spPr/>
        <p:txBody>
          <a:bodyPr/>
          <a:lstStyle/>
          <a:p>
            <a:r>
              <a:rPr lang="tr-TR" smtClean="0"/>
              <a:t>Radyo ve Televizyon Üst Kurumu</a:t>
            </a:r>
            <a:endParaRPr lang="tr-TR"/>
          </a:p>
        </p:txBody>
      </p:sp>
      <p:sp>
        <p:nvSpPr>
          <p:cNvPr id="4" name="Slide Number Placeholder 3"/>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3AAF9706-ECBA-401F-BE61-7DAC2AEA1C83}" type="datetime1">
              <a:rPr lang="tr-TR" smtClean="0"/>
              <a:t>10/04/2012</a:t>
            </a:fld>
            <a:endParaRPr lang="tr-TR"/>
          </a:p>
        </p:txBody>
      </p:sp>
      <p:sp>
        <p:nvSpPr>
          <p:cNvPr id="6" name="Footer Placeholder 5"/>
          <p:cNvSpPr>
            <a:spLocks noGrp="1"/>
          </p:cNvSpPr>
          <p:nvPr>
            <p:ph type="ftr" sz="quarter" idx="11"/>
          </p:nvPr>
        </p:nvSpPr>
        <p:spPr/>
        <p:txBody>
          <a:bodyPr/>
          <a:lstStyle/>
          <a:p>
            <a:r>
              <a:rPr lang="tr-TR" smtClean="0"/>
              <a:t>Radyo ve Televizyon Üst Kurumu</a:t>
            </a:r>
            <a:endParaRPr lang="tr-TR"/>
          </a:p>
        </p:txBody>
      </p:sp>
      <p:sp>
        <p:nvSpPr>
          <p:cNvPr id="7" name="Slide Number Placeholder 6"/>
          <p:cNvSpPr>
            <a:spLocks noGrp="1"/>
          </p:cNvSpPr>
          <p:nvPr>
            <p:ph type="sldNum" sz="quarter" idx="12"/>
          </p:nvPr>
        </p:nvSpPr>
        <p:spPr/>
        <p:txBody>
          <a:bodyPr/>
          <a:lstStyle/>
          <a:p>
            <a:fld id="{ECDEA03E-3E9D-438B-B3CB-E81DD7F76C7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FA69BA3-B630-4E73-8F08-104A21D31940}" type="datetime1">
              <a:rPr lang="tr-TR" smtClean="0"/>
              <a:t>10/04/2012</a:t>
            </a:fld>
            <a:endParaRPr lang="tr-TR"/>
          </a:p>
        </p:txBody>
      </p:sp>
      <p:sp>
        <p:nvSpPr>
          <p:cNvPr id="6" name="Footer Placeholder 5"/>
          <p:cNvSpPr>
            <a:spLocks noGrp="1"/>
          </p:cNvSpPr>
          <p:nvPr>
            <p:ph type="ftr" sz="quarter" idx="11"/>
          </p:nvPr>
        </p:nvSpPr>
        <p:spPr/>
        <p:txBody>
          <a:bodyPr/>
          <a:lstStyle/>
          <a:p>
            <a:r>
              <a:rPr lang="tr-TR" smtClean="0"/>
              <a:t>Radyo ve Televizyon Üst Kurumu</a:t>
            </a:r>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ECDEA03E-3E9D-438B-B3CB-E81DD7F76C7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53E471-F9A5-4941-B634-187DE826D6F1}" type="datetime1">
              <a:rPr lang="tr-TR" smtClean="0"/>
              <a:t>10/04/2012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Radyo ve Televizyon Üst Kurumu</a:t>
            </a: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DEA03E-3E9D-438B-B3CB-E81DD7F76C7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www.rtukisaretler.gov.tr/" TargetMode="External"/><Relationship Id="rId7" Type="http://schemas.openxmlformats.org/officeDocument/2006/relationships/image" Target="../media/image10.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4.jpg"/><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edyaokuryazarligi.org.tr/" TargetMode="Externa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Yer Tutucusu 6"/>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70000"/>
                    </a14:imgEffect>
                    <a14:imgEffect>
                      <a14:colorTemperature colorTemp="4700"/>
                    </a14:imgEffect>
                    <a14:imgEffect>
                      <a14:saturation sat="400000"/>
                    </a14:imgEffect>
                    <a14:imgEffect>
                      <a14:brightnessContrast bright="50000" contrast="-23000"/>
                    </a14:imgEffect>
                  </a14:imgLayer>
                </a14:imgProps>
              </a:ext>
              <a:ext uri="{28A0092B-C50C-407E-A947-70E740481C1C}">
                <a14:useLocalDpi xmlns:a14="http://schemas.microsoft.com/office/drawing/2010/main" val="0"/>
              </a:ext>
            </a:extLst>
          </a:blip>
          <a:srcRect l="20989" r="20989"/>
          <a:stretch>
            <a:fillRect/>
          </a:stretch>
        </p:blipFill>
        <p:spPr>
          <a:xfrm rot="21356918">
            <a:off x="6319178" y="3585186"/>
            <a:ext cx="2443665" cy="1717792"/>
          </a:xfrm>
          <a:effectLst>
            <a:glow rad="228600">
              <a:schemeClr val="accent1">
                <a:satMod val="175000"/>
                <a:alpha val="40000"/>
              </a:schemeClr>
            </a:glow>
            <a:outerShdw blurRad="50800" dist="38100" dir="16200000" rotWithShape="0">
              <a:prstClr val="black">
                <a:alpha val="40000"/>
              </a:prstClr>
            </a:outerShdw>
            <a:reflection blurRad="6350" stA="50000" endA="300" endPos="90000" dir="5400000" sy="-100000" algn="bl" rotWithShape="0"/>
            <a:softEdge rad="609600"/>
          </a:effectLst>
          <a:scene3d>
            <a:camera prst="orthographicFront"/>
            <a:lightRig rig="threePt" dir="t"/>
          </a:scene3d>
          <a:sp3d>
            <a:bevelB/>
          </a:sp3d>
        </p:spPr>
      </p:pic>
      <p:sp>
        <p:nvSpPr>
          <p:cNvPr id="2" name="Başlık 1"/>
          <p:cNvSpPr>
            <a:spLocks noGrp="1"/>
          </p:cNvSpPr>
          <p:nvPr>
            <p:ph type="title"/>
          </p:nvPr>
        </p:nvSpPr>
        <p:spPr>
          <a:xfrm rot="21185543">
            <a:off x="188102" y="678328"/>
            <a:ext cx="5328592" cy="4968552"/>
          </a:xfrm>
          <a:gradFill>
            <a:gsLst>
              <a:gs pos="10000">
                <a:schemeClr val="accent1"/>
              </a:gs>
              <a:gs pos="50000">
                <a:schemeClr val="accent1">
                  <a:tint val="44500"/>
                  <a:satMod val="160000"/>
                </a:schemeClr>
              </a:gs>
              <a:gs pos="100000">
                <a:schemeClr val="accent1">
                  <a:tint val="23500"/>
                  <a:satMod val="160000"/>
                </a:schemeClr>
              </a:gs>
            </a:gsLst>
            <a:lin ang="5400000" scaled="0"/>
          </a:gradFill>
          <a:ln>
            <a:gradFill>
              <a:gsLst>
                <a:gs pos="1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1231900" dist="1003300" dir="4440000">
              <a:schemeClr val="tx2">
                <a:alpha val="50000"/>
              </a:schemeClr>
            </a:innerShdw>
          </a:effectLst>
          <a:scene3d>
            <a:camera prst="orthographicFront"/>
            <a:lightRig rig="threePt" dir="t">
              <a:rot lat="0" lon="0" rev="3000000"/>
            </a:lightRig>
          </a:scene3d>
          <a:sp3d>
            <a:bevelB/>
          </a:sp3d>
        </p:spPr>
        <p:txBody>
          <a:bodyPr anchor="ctr" anchorCtr="0">
            <a:noAutofit/>
          </a:bodyPr>
          <a:lstStyle/>
          <a:p>
            <a:pPr algn="ctr"/>
            <a:r>
              <a:rPr lang="tr-TR" sz="3200" dirty="0" smtClean="0">
                <a:solidFill>
                  <a:schemeClr val="tx1">
                    <a:lumMod val="95000"/>
                  </a:schemeClr>
                </a:solidFill>
              </a:rPr>
              <a:t>Bilgi Toplumu Olma Yolunda Bilişim Sektöründeki Gelişmeler ile İnternet Kullanımının Başta Çocuklar, Gençler ve Aile Yapısı Üzerinde Olmak Üzere Sosyal Etkilerinin Araştırılması Amacıyla Kurulan Meclis Araştırma Komisyonu’na RTÜK Tarafından </a:t>
            </a:r>
            <a:r>
              <a:rPr lang="tr-TR" sz="3200" dirty="0" err="1" smtClean="0">
                <a:solidFill>
                  <a:schemeClr val="tx1">
                    <a:lumMod val="95000"/>
                  </a:schemeClr>
                </a:solidFill>
              </a:rPr>
              <a:t>Arzedilen</a:t>
            </a:r>
            <a:r>
              <a:rPr lang="tr-TR" sz="3200" dirty="0" smtClean="0">
                <a:solidFill>
                  <a:schemeClr val="tx1">
                    <a:lumMod val="95000"/>
                  </a:schemeClr>
                </a:solidFill>
              </a:rPr>
              <a:t> Sunum </a:t>
            </a:r>
            <a:endParaRPr lang="tr-TR" sz="3200" dirty="0">
              <a:solidFill>
                <a:schemeClr val="tx1">
                  <a:lumMod val="95000"/>
                </a:schemeClr>
              </a:solidFill>
            </a:endParaRPr>
          </a:p>
        </p:txBody>
      </p:sp>
      <p:sp>
        <p:nvSpPr>
          <p:cNvPr id="3" name="Alt Başlık 2"/>
          <p:cNvSpPr>
            <a:spLocks noGrp="1"/>
          </p:cNvSpPr>
          <p:nvPr>
            <p:ph type="body" sz="half" idx="2"/>
          </p:nvPr>
        </p:nvSpPr>
        <p:spPr>
          <a:xfrm rot="429908">
            <a:off x="5948043" y="1286006"/>
            <a:ext cx="3107870" cy="2630361"/>
          </a:xfrm>
        </p:spPr>
        <p:txBody>
          <a:bodyPr>
            <a:normAutofit/>
          </a:bodyPr>
          <a:lstStyle/>
          <a:p>
            <a:r>
              <a:rPr lang="tr-TR" sz="1600" b="1" dirty="0" smtClean="0">
                <a:solidFill>
                  <a:schemeClr val="accent1">
                    <a:lumMod val="75000"/>
                  </a:schemeClr>
                </a:solidFill>
              </a:rPr>
              <a:t>Prof. Dr. Davut DURSUN </a:t>
            </a:r>
          </a:p>
          <a:p>
            <a:r>
              <a:rPr lang="tr-TR" sz="1600" b="1" dirty="0" smtClean="0">
                <a:solidFill>
                  <a:schemeClr val="accent1">
                    <a:lumMod val="75000"/>
                  </a:schemeClr>
                </a:solidFill>
              </a:rPr>
              <a:t>RTÜK Bşk.</a:t>
            </a:r>
          </a:p>
          <a:p>
            <a:endParaRPr lang="tr-TR" sz="1000" b="1" dirty="0" smtClean="0">
              <a:solidFill>
                <a:schemeClr val="accent1">
                  <a:lumMod val="75000"/>
                </a:schemeClr>
              </a:solidFill>
            </a:endParaRPr>
          </a:p>
          <a:p>
            <a:r>
              <a:rPr lang="tr-TR" sz="1600" b="1" dirty="0" smtClean="0">
                <a:solidFill>
                  <a:schemeClr val="accent1">
                    <a:lumMod val="75000"/>
                  </a:schemeClr>
                </a:solidFill>
              </a:rPr>
              <a:t>Volkan ÖZTÜRK</a:t>
            </a:r>
          </a:p>
          <a:p>
            <a:r>
              <a:rPr lang="tr-TR" sz="1600" b="1" dirty="0" smtClean="0">
                <a:solidFill>
                  <a:schemeClr val="accent1">
                    <a:lumMod val="75000"/>
                  </a:schemeClr>
                </a:solidFill>
              </a:rPr>
              <a:t>Bşk. Yrd. (Teknik)</a:t>
            </a:r>
            <a:endParaRPr lang="tr-TR" sz="1600" b="1" dirty="0">
              <a:solidFill>
                <a:schemeClr val="accent1">
                  <a:lumMod val="75000"/>
                </a:schemeClr>
              </a:solidFill>
            </a:endParaRPr>
          </a:p>
          <a:p>
            <a:endParaRPr lang="tr-TR" sz="1000" b="1" dirty="0" smtClean="0">
              <a:solidFill>
                <a:schemeClr val="accent1">
                  <a:lumMod val="75000"/>
                </a:schemeClr>
              </a:solidFill>
            </a:endParaRPr>
          </a:p>
          <a:p>
            <a:r>
              <a:rPr lang="tr-TR" sz="1600" b="1" dirty="0" smtClean="0">
                <a:solidFill>
                  <a:schemeClr val="accent1">
                    <a:lumMod val="75000"/>
                  </a:schemeClr>
                </a:solidFill>
              </a:rPr>
              <a:t>10.04.2012</a:t>
            </a:r>
          </a:p>
          <a:p>
            <a:r>
              <a:rPr lang="tr-TR" sz="1600" b="1" dirty="0" smtClean="0">
                <a:solidFill>
                  <a:schemeClr val="accent1">
                    <a:lumMod val="75000"/>
                  </a:schemeClr>
                </a:solidFill>
              </a:rPr>
              <a:t>Süre: 30 </a:t>
            </a:r>
            <a:r>
              <a:rPr lang="tr-TR" sz="1600" b="1" dirty="0" err="1" smtClean="0">
                <a:solidFill>
                  <a:schemeClr val="accent1">
                    <a:lumMod val="75000"/>
                  </a:schemeClr>
                </a:solidFill>
              </a:rPr>
              <a:t>dk</a:t>
            </a:r>
            <a:endParaRPr lang="tr-TR" sz="1600" b="1" dirty="0" smtClean="0">
              <a:solidFill>
                <a:schemeClr val="accent1">
                  <a:lumMod val="75000"/>
                </a:schemeClr>
              </a:solidFill>
            </a:endParaRPr>
          </a:p>
          <a:p>
            <a:endParaRPr lang="tr-TR" dirty="0">
              <a:solidFill>
                <a:schemeClr val="accent1">
                  <a:lumMod val="75000"/>
                </a:schemeClr>
              </a:solidFill>
            </a:endParaRPr>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188640"/>
            <a:ext cx="1112912" cy="1112912"/>
          </a:xfrm>
          <a:prstGeom prst="rect">
            <a:avLst/>
          </a:prstGeom>
        </p:spPr>
      </p:pic>
      <p:sp>
        <p:nvSpPr>
          <p:cNvPr id="5" name="Altbilgi Yer Tutucusu 4"/>
          <p:cNvSpPr>
            <a:spLocks noGrp="1"/>
          </p:cNvSpPr>
          <p:nvPr>
            <p:ph type="ftr" sz="quarter" idx="11"/>
          </p:nvPr>
        </p:nvSpPr>
        <p:spPr/>
        <p:txBody>
          <a:bodyPr/>
          <a:lstStyle/>
          <a:p>
            <a:r>
              <a:rPr lang="tr-TR" smtClean="0"/>
              <a:t>Radyo ve Televizyon Üst Kurumu</a:t>
            </a:r>
            <a:endParaRPr lang="tr-TR"/>
          </a:p>
        </p:txBody>
      </p:sp>
      <p:sp>
        <p:nvSpPr>
          <p:cNvPr id="6" name="Veri Yer Tutucusu 5"/>
          <p:cNvSpPr>
            <a:spLocks noGrp="1"/>
          </p:cNvSpPr>
          <p:nvPr>
            <p:ph type="dt" sz="half" idx="10"/>
          </p:nvPr>
        </p:nvSpPr>
        <p:spPr/>
        <p:txBody>
          <a:bodyPr/>
          <a:lstStyle/>
          <a:p>
            <a:fld id="{40AF813A-90C3-4309-960B-9CBBB822D7F2}" type="datetime1">
              <a:rPr lang="tr-TR" smtClean="0"/>
              <a:t>10/04/2012</a:t>
            </a:fld>
            <a:endParaRPr lang="tr-TR"/>
          </a:p>
        </p:txBody>
      </p:sp>
      <p:sp>
        <p:nvSpPr>
          <p:cNvPr id="8" name="Slayt Numarası Yer Tutucusu 7"/>
          <p:cNvSpPr>
            <a:spLocks noGrp="1"/>
          </p:cNvSpPr>
          <p:nvPr>
            <p:ph type="sldNum" sz="quarter" idx="12"/>
          </p:nvPr>
        </p:nvSpPr>
        <p:spPr/>
        <p:txBody>
          <a:bodyPr/>
          <a:lstStyle/>
          <a:p>
            <a:fld id="{ECDEA03E-3E9D-438B-B3CB-E81DD7F76C71}" type="slidenum">
              <a:rPr lang="tr-TR" smtClean="0"/>
              <a:t>1</a:t>
            </a:fld>
            <a:r>
              <a:rPr lang="tr-TR" dirty="0" smtClean="0"/>
              <a:t>/21</a:t>
            </a:r>
            <a:endParaRPr lang="tr-TR" dirty="0"/>
          </a:p>
        </p:txBody>
      </p:sp>
    </p:spTree>
    <p:extLst>
      <p:ext uri="{BB962C8B-B14F-4D97-AF65-F5344CB8AC3E}">
        <p14:creationId xmlns:p14="http://schemas.microsoft.com/office/powerpoint/2010/main" val="213491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89584" y="636069"/>
            <a:ext cx="3428727" cy="936104"/>
          </a:xfrm>
        </p:spPr>
        <p:txBody>
          <a:bodyPr>
            <a:noAutofit/>
          </a:bodyPr>
          <a:lstStyle/>
          <a:p>
            <a:pPr algn="ctr"/>
            <a:r>
              <a:rPr lang="tr-TR" sz="4000" dirty="0" smtClean="0"/>
              <a:t> </a:t>
            </a:r>
            <a:r>
              <a:rPr lang="tr-TR" sz="4000" dirty="0" smtClean="0">
                <a:effectLst/>
              </a:rPr>
              <a:t>Akıllı İşaretler</a:t>
            </a:r>
            <a:endParaRPr lang="tr-TR" sz="4000" dirty="0">
              <a:effectLst/>
            </a:endParaRPr>
          </a:p>
        </p:txBody>
      </p:sp>
      <p:sp>
        <p:nvSpPr>
          <p:cNvPr id="3" name="Alt Başlık 2"/>
          <p:cNvSpPr>
            <a:spLocks noGrp="1"/>
          </p:cNvSpPr>
          <p:nvPr>
            <p:ph type="subTitle" idx="1"/>
          </p:nvPr>
        </p:nvSpPr>
        <p:spPr>
          <a:xfrm>
            <a:off x="5652120" y="1978806"/>
            <a:ext cx="3240360" cy="4402521"/>
          </a:xfrm>
        </p:spPr>
        <p:txBody>
          <a:bodyPr>
            <a:normAutofit fontScale="77500" lnSpcReduction="20000"/>
          </a:bodyPr>
          <a:lstStyle/>
          <a:p>
            <a:pPr algn="l"/>
            <a:r>
              <a:rPr lang="tr-TR" dirty="0" smtClean="0"/>
              <a:t>Ülkemizde yayıncılık sektöründeki                       </a:t>
            </a:r>
            <a:r>
              <a:rPr lang="tr-TR" u="sng" dirty="0" smtClean="0"/>
              <a:t>ilk ortak denetim sistemidir</a:t>
            </a:r>
            <a:r>
              <a:rPr lang="tr-TR" dirty="0" smtClean="0"/>
              <a:t>.</a:t>
            </a:r>
          </a:p>
          <a:p>
            <a:pPr algn="l"/>
            <a:endParaRPr lang="tr-TR" dirty="0" smtClean="0"/>
          </a:p>
          <a:p>
            <a:pPr algn="l"/>
            <a:r>
              <a:rPr lang="tr-TR" dirty="0" smtClean="0"/>
              <a:t>2006 yıllından bu yana, yayıncılar web sitesi üzerinden ilgili yayının akıllı  işaretini tespit etmekte ve kullanmaktalar, uygulama 2012’den itibaren zorunlu hale getirilmiştir.</a:t>
            </a:r>
          </a:p>
          <a:p>
            <a:pPr algn="l"/>
            <a:endParaRPr lang="tr-TR" dirty="0" smtClean="0"/>
          </a:p>
          <a:p>
            <a:pPr algn="l"/>
            <a:r>
              <a:rPr lang="tr-TR" dirty="0" smtClean="0"/>
              <a:t>260 yayıncı kuruluştan 523 kodlayıcıya eğitim verilmiştir.</a:t>
            </a:r>
          </a:p>
          <a:p>
            <a:pPr algn="l"/>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graphicFrame>
        <p:nvGraphicFramePr>
          <p:cNvPr id="9" name="Tablo 8"/>
          <p:cNvGraphicFramePr>
            <a:graphicFrameLocks noGrp="1"/>
          </p:cNvGraphicFramePr>
          <p:nvPr>
            <p:extLst>
              <p:ext uri="{D42A27DB-BD31-4B8C-83A1-F6EECF244321}">
                <p14:modId xmlns:p14="http://schemas.microsoft.com/office/powerpoint/2010/main" val="932038571"/>
              </p:ext>
            </p:extLst>
          </p:nvPr>
        </p:nvGraphicFramePr>
        <p:xfrm>
          <a:off x="179512" y="1991899"/>
          <a:ext cx="5233559" cy="4389429"/>
        </p:xfrm>
        <a:graphic>
          <a:graphicData uri="http://schemas.openxmlformats.org/drawingml/2006/table">
            <a:tbl>
              <a:tblPr>
                <a:tableStyleId>{5C22544A-7EE6-4342-B048-85BDC9FD1C3A}</a:tableStyleId>
              </a:tblPr>
              <a:tblGrid>
                <a:gridCol w="539948"/>
                <a:gridCol w="1091145"/>
                <a:gridCol w="1091145"/>
                <a:gridCol w="1091145"/>
                <a:gridCol w="1091145"/>
                <a:gridCol w="329031"/>
              </a:tblGrid>
              <a:tr h="270119">
                <a:tc gridSpan="3">
                  <a:txBody>
                    <a:bodyPr/>
                    <a:lstStyle/>
                    <a:p>
                      <a:pPr algn="l" fontAlgn="ctr"/>
                      <a:r>
                        <a:rPr lang="tr-TR" sz="1400" b="1" u="sng" strike="noStrike" dirty="0">
                          <a:effectLst/>
                          <a:hlinkClick r:id="rId3"/>
                        </a:rPr>
                        <a:t>http://www.rtukisaretler.gov.tr</a:t>
                      </a:r>
                      <a:r>
                        <a:rPr lang="tr-TR" sz="1000" u="sng" strike="noStrike" dirty="0">
                          <a:effectLst/>
                          <a:hlinkClick r:id="rId3"/>
                        </a:rPr>
                        <a:t>/</a:t>
                      </a:r>
                      <a:endParaRPr lang="tr-TR" sz="1000" b="0" i="0" u="sng" strike="noStrike" dirty="0">
                        <a:solidFill>
                          <a:srgbClr val="0000FF"/>
                        </a:solidFill>
                        <a:effectLst/>
                        <a:latin typeface="Calibri"/>
                      </a:endParaRPr>
                    </a:p>
                  </a:txBody>
                  <a:tcPr marL="75971" marR="0" marT="0" marB="0" anchor="ctr"/>
                </a:tc>
                <a:tc hMerge="1">
                  <a:txBody>
                    <a:bodyPr/>
                    <a:lstStyle/>
                    <a:p>
                      <a:endParaRPr lang="tr-TR"/>
                    </a:p>
                  </a:txBody>
                  <a:tcPr/>
                </a:tc>
                <a:tc h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dirty="0">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ctr"/>
                      <a:endParaRPr lang="tr-TR" sz="1000" b="0" i="0" u="none" strike="noStrike">
                        <a:solidFill>
                          <a:srgbClr val="000000"/>
                        </a:solidFill>
                        <a:effectLst/>
                        <a:latin typeface="Verdana"/>
                      </a:endParaRPr>
                    </a:p>
                  </a:txBody>
                  <a:tcPr marL="0" marR="0" marT="0" marB="0" anchor="ct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rowSpan="4">
                  <a:txBody>
                    <a:bodyPr/>
                    <a:lstStyle/>
                    <a:p>
                      <a:pPr algn="l" fontAlgn="b"/>
                      <a:endParaRPr lang="tr-TR" sz="1000" b="0" i="0" u="none" strike="noStrike">
                        <a:solidFill>
                          <a:srgbClr val="000000"/>
                        </a:solidFill>
                        <a:effectLst/>
                        <a:latin typeface="Calibri"/>
                      </a:endParaRPr>
                    </a:p>
                  </a:txBody>
                  <a:tcPr marL="0" marR="0" marT="0" marB="0" anchor="ctr"/>
                </a:tc>
                <a:tc rowSpan="4">
                  <a:txBody>
                    <a:bodyPr/>
                    <a:lstStyle/>
                    <a:p>
                      <a:pPr algn="l" fontAlgn="b"/>
                      <a:endParaRPr lang="tr-TR" sz="1000" b="0" i="0" u="none" strike="noStrike">
                        <a:solidFill>
                          <a:srgbClr val="000000"/>
                        </a:solidFill>
                        <a:effectLst/>
                        <a:latin typeface="Calibri"/>
                      </a:endParaRPr>
                    </a:p>
                  </a:txBody>
                  <a:tcPr marL="0" marR="0" marT="0" marB="0" anchor="ctr"/>
                </a:tc>
                <a:tc rowSpan="4">
                  <a:txBody>
                    <a:bodyPr/>
                    <a:lstStyle/>
                    <a:p>
                      <a:pPr algn="l" fontAlgn="b"/>
                      <a:endParaRPr lang="tr-TR" sz="1000" b="0" i="0" u="none" strike="noStrike">
                        <a:solidFill>
                          <a:srgbClr val="000000"/>
                        </a:solidFill>
                        <a:effectLst/>
                        <a:latin typeface="Calibri"/>
                      </a:endParaRPr>
                    </a:p>
                  </a:txBody>
                  <a:tcPr marL="0" marR="0" marT="0" marB="0" anchor="ctr"/>
                </a:tc>
                <a:tc rowSpan="4">
                  <a:txBody>
                    <a:bodyPr/>
                    <a:lstStyle/>
                    <a:p>
                      <a:pPr algn="l" fontAlgn="b"/>
                      <a:endParaRPr lang="tr-TR" sz="1000" b="0" i="0" u="none" strike="noStrike">
                        <a:solidFill>
                          <a:srgbClr val="000000"/>
                        </a:solidFill>
                        <a:effectLst/>
                        <a:latin typeface="Calibri"/>
                      </a:endParaRPr>
                    </a:p>
                  </a:txBody>
                  <a:tcPr marL="0" marR="0" marT="0" marB="0" anchor="ctr"/>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r>
              <a:tr h="531797">
                <a:tc>
                  <a:txBody>
                    <a:bodyPr/>
                    <a:lstStyle/>
                    <a:p>
                      <a:pPr algn="l" fontAlgn="b"/>
                      <a:endParaRPr lang="tr-TR" sz="1100" b="0" i="0" u="none" strike="noStrike">
                        <a:solidFill>
                          <a:srgbClr val="000000"/>
                        </a:solidFill>
                        <a:effectLst/>
                        <a:latin typeface="Calibri"/>
                      </a:endParaRPr>
                    </a:p>
                  </a:txBody>
                  <a:tcPr marL="0" marR="0" marT="0" marB="0" anchor="b"/>
                </a:tc>
                <a:tc>
                  <a:txBody>
                    <a:bodyPr/>
                    <a:lstStyle/>
                    <a:p>
                      <a:pPr algn="ctr" fontAlgn="ctr"/>
                      <a:r>
                        <a:rPr lang="tr-TR" sz="1100" u="none" strike="noStrike">
                          <a:effectLst/>
                        </a:rPr>
                        <a:t>Genel İzleyici Kitlesi</a:t>
                      </a:r>
                      <a:endParaRPr lang="tr-TR" sz="1100" b="1" i="0" u="none" strike="noStrike">
                        <a:solidFill>
                          <a:srgbClr val="333333"/>
                        </a:solidFill>
                        <a:effectLst/>
                        <a:latin typeface="Arial"/>
                      </a:endParaRPr>
                    </a:p>
                  </a:txBody>
                  <a:tcPr marL="0" marR="0" marT="0" marB="0" anchor="ctr"/>
                </a:tc>
                <a:tc>
                  <a:txBody>
                    <a:bodyPr/>
                    <a:lstStyle/>
                    <a:p>
                      <a:pPr algn="ctr" fontAlgn="ctr"/>
                      <a:r>
                        <a:rPr lang="tr-TR" sz="1100" u="none" strike="noStrike">
                          <a:effectLst/>
                        </a:rPr>
                        <a:t>7 Yaş ve Üzeri için</a:t>
                      </a:r>
                      <a:endParaRPr lang="tr-TR" sz="1100" b="1" i="0" u="none" strike="noStrike">
                        <a:solidFill>
                          <a:srgbClr val="333333"/>
                        </a:solidFill>
                        <a:effectLst/>
                        <a:latin typeface="Arial"/>
                      </a:endParaRPr>
                    </a:p>
                  </a:txBody>
                  <a:tcPr marL="0" marR="0" marT="0" marB="0" anchor="ctr"/>
                </a:tc>
                <a:tc>
                  <a:txBody>
                    <a:bodyPr/>
                    <a:lstStyle/>
                    <a:p>
                      <a:pPr algn="ctr" fontAlgn="ctr"/>
                      <a:r>
                        <a:rPr lang="tr-TR" sz="1100" u="none" strike="noStrike">
                          <a:effectLst/>
                        </a:rPr>
                        <a:t>13 Yaş ve Üzeri için</a:t>
                      </a:r>
                      <a:endParaRPr lang="tr-TR" sz="1100" b="1" i="0" u="none" strike="noStrike">
                        <a:solidFill>
                          <a:srgbClr val="333333"/>
                        </a:solidFill>
                        <a:effectLst/>
                        <a:latin typeface="Arial"/>
                      </a:endParaRPr>
                    </a:p>
                  </a:txBody>
                  <a:tcPr marL="0" marR="0" marT="0" marB="0" anchor="ctr"/>
                </a:tc>
                <a:tc>
                  <a:txBody>
                    <a:bodyPr/>
                    <a:lstStyle/>
                    <a:p>
                      <a:pPr algn="ctr" fontAlgn="ctr"/>
                      <a:r>
                        <a:rPr lang="tr-TR" sz="1100" u="none" strike="noStrike">
                          <a:effectLst/>
                        </a:rPr>
                        <a:t>18 Yaş ve Üzeri için</a:t>
                      </a:r>
                      <a:endParaRPr lang="tr-TR" sz="1100" b="1" i="0" u="none" strike="noStrike">
                        <a:solidFill>
                          <a:srgbClr val="333333"/>
                        </a:solidFill>
                        <a:effectLst/>
                        <a:latin typeface="Arial"/>
                      </a:endParaRPr>
                    </a:p>
                  </a:txBody>
                  <a:tcPr marL="0" marR="0" marT="0" marB="0" anchor="ctr"/>
                </a:tc>
                <a:tc>
                  <a:txBody>
                    <a:bodyPr/>
                    <a:lstStyle/>
                    <a:p>
                      <a:pPr algn="l" fontAlgn="b"/>
                      <a:endParaRPr lang="tr-TR" sz="11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ctr"/>
                      <a:endParaRPr lang="tr-TR" sz="1000" b="0" i="0" u="none" strike="noStrike">
                        <a:solidFill>
                          <a:srgbClr val="000000"/>
                        </a:solidFill>
                        <a:effectLst/>
                        <a:latin typeface="Verdana"/>
                      </a:endParaRPr>
                    </a:p>
                  </a:txBody>
                  <a:tcPr marL="0" marR="0" marT="0" marB="0" anchor="ct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rowSpan="4">
                  <a:txBody>
                    <a:bodyPr/>
                    <a:lstStyle/>
                    <a:p>
                      <a:pPr algn="l" fontAlgn="b"/>
                      <a:endParaRPr lang="tr-TR" sz="1000" b="0" i="0" u="none" strike="noStrike">
                        <a:solidFill>
                          <a:srgbClr val="000000"/>
                        </a:solidFill>
                        <a:effectLst/>
                        <a:latin typeface="Calibri"/>
                      </a:endParaRPr>
                    </a:p>
                  </a:txBody>
                  <a:tcPr marL="0" marR="0" marT="0" marB="0" anchor="ctr"/>
                </a:tc>
                <a:tc rowSpan="4">
                  <a:txBody>
                    <a:bodyPr/>
                    <a:lstStyle/>
                    <a:p>
                      <a:pPr algn="l" fontAlgn="b"/>
                      <a:endParaRPr lang="tr-TR" sz="1000" b="0" i="0" u="none" strike="noStrike">
                        <a:solidFill>
                          <a:srgbClr val="000000"/>
                        </a:solidFill>
                        <a:effectLst/>
                        <a:latin typeface="Calibri"/>
                      </a:endParaRPr>
                    </a:p>
                  </a:txBody>
                  <a:tcPr marL="0" marR="0" marT="0" marB="0" anchor="ctr"/>
                </a:tc>
                <a:tc rowSpan="4">
                  <a:txBody>
                    <a:bodyPr/>
                    <a:lstStyle/>
                    <a:p>
                      <a:pPr algn="l" fontAlgn="b"/>
                      <a:endParaRPr lang="tr-TR" sz="1000" b="0" i="0" u="none" strike="noStrike">
                        <a:solidFill>
                          <a:srgbClr val="000000"/>
                        </a:solidFill>
                        <a:effectLst/>
                        <a:latin typeface="Calibri"/>
                      </a:endParaRPr>
                    </a:p>
                  </a:txBody>
                  <a:tcPr marL="0" marR="0" marT="0" marB="0" anchor="ct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rowSpan="2">
                  <a:txBody>
                    <a:bodyPr/>
                    <a:lstStyle/>
                    <a:p>
                      <a:pPr algn="l" fontAlgn="b"/>
                      <a:r>
                        <a:rPr lang="tr-TR" sz="1000" u="none" strike="noStrike">
                          <a:effectLst/>
                        </a:rPr>
                        <a:t> </a:t>
                      </a:r>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r>
              <a:tr h="886329">
                <a:tc>
                  <a:txBody>
                    <a:bodyPr/>
                    <a:lstStyle/>
                    <a:p>
                      <a:pPr algn="l" fontAlgn="b"/>
                      <a:endParaRPr lang="tr-TR" sz="1100" b="0" i="0" u="none" strike="noStrike">
                        <a:solidFill>
                          <a:srgbClr val="000000"/>
                        </a:solidFill>
                        <a:effectLst/>
                        <a:latin typeface="Calibri"/>
                      </a:endParaRPr>
                    </a:p>
                  </a:txBody>
                  <a:tcPr marL="0" marR="0" marT="0" marB="0" anchor="b"/>
                </a:tc>
                <a:tc>
                  <a:txBody>
                    <a:bodyPr/>
                    <a:lstStyle/>
                    <a:p>
                      <a:pPr algn="ctr" fontAlgn="ctr"/>
                      <a:r>
                        <a:rPr lang="tr-TR" sz="1100" u="none" strike="noStrike">
                          <a:effectLst/>
                        </a:rPr>
                        <a:t>Şiddet / Korku</a:t>
                      </a:r>
                      <a:endParaRPr lang="tr-TR" sz="1100" b="1" i="0" u="none" strike="noStrike">
                        <a:solidFill>
                          <a:srgbClr val="333333"/>
                        </a:solidFill>
                        <a:effectLst/>
                        <a:latin typeface="Arial"/>
                      </a:endParaRPr>
                    </a:p>
                  </a:txBody>
                  <a:tcPr marL="0" marR="0" marT="0" marB="0" anchor="ctr"/>
                </a:tc>
                <a:tc>
                  <a:txBody>
                    <a:bodyPr/>
                    <a:lstStyle/>
                    <a:p>
                      <a:pPr algn="ctr" fontAlgn="ctr"/>
                      <a:r>
                        <a:rPr lang="tr-TR" sz="1100" u="none" strike="noStrike">
                          <a:effectLst/>
                        </a:rPr>
                        <a:t>Cinsellik</a:t>
                      </a:r>
                      <a:endParaRPr lang="tr-TR" sz="1100" b="1" i="0" u="none" strike="noStrike">
                        <a:solidFill>
                          <a:srgbClr val="333333"/>
                        </a:solidFill>
                        <a:effectLst/>
                        <a:latin typeface="Arial"/>
                      </a:endParaRPr>
                    </a:p>
                  </a:txBody>
                  <a:tcPr marL="0" marR="0" marT="0" marB="0" anchor="ctr"/>
                </a:tc>
                <a:tc>
                  <a:txBody>
                    <a:bodyPr/>
                    <a:lstStyle/>
                    <a:p>
                      <a:pPr algn="ctr" fontAlgn="ctr"/>
                      <a:r>
                        <a:rPr lang="tr-TR" sz="1100" u="none" strike="noStrike">
                          <a:effectLst/>
                        </a:rPr>
                        <a:t>Olumsuz Örnek Oluşturabilecek Davranışlar</a:t>
                      </a:r>
                      <a:endParaRPr lang="tr-TR" sz="1100" b="1" i="0" u="none" strike="noStrike">
                        <a:solidFill>
                          <a:srgbClr val="333333"/>
                        </a:solidFill>
                        <a:effectLst/>
                        <a:latin typeface="Arial"/>
                      </a:endParaRPr>
                    </a:p>
                  </a:txBody>
                  <a:tcPr marL="0" marR="0" marT="0" marB="0" anchor="ctr"/>
                </a:tc>
                <a:tc>
                  <a:txBody>
                    <a:bodyPr/>
                    <a:lstStyle/>
                    <a:p>
                      <a:pPr algn="l" fontAlgn="b"/>
                      <a:endParaRPr lang="tr-TR" sz="1100" b="0" i="0" u="none" strike="noStrike">
                        <a:solidFill>
                          <a:srgbClr val="000000"/>
                        </a:solidFill>
                        <a:effectLst/>
                        <a:latin typeface="Calibri"/>
                      </a:endParaRPr>
                    </a:p>
                  </a:txBody>
                  <a:tcPr marL="0" marR="0" marT="0" marB="0" anchor="b"/>
                </a:tc>
                <a:tc>
                  <a:txBody>
                    <a:bodyPr/>
                    <a:lstStyle/>
                    <a:p>
                      <a:pPr algn="l" fontAlgn="b"/>
                      <a:endParaRPr lang="tr-TR" sz="1100" b="0" i="0" u="none" strike="noStrike">
                        <a:solidFill>
                          <a:srgbClr val="000000"/>
                        </a:solidFill>
                        <a:effectLst/>
                        <a:latin typeface="Calibri"/>
                      </a:endParaRPr>
                    </a:p>
                  </a:txBody>
                  <a:tcPr marL="0" marR="0" marT="0" marB="0" anchor="b"/>
                </a:tc>
              </a:tr>
              <a:tr h="168824">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a:solidFill>
                          <a:srgbClr val="000000"/>
                        </a:solidFill>
                        <a:effectLst/>
                        <a:latin typeface="Calibri"/>
                      </a:endParaRPr>
                    </a:p>
                  </a:txBody>
                  <a:tcPr marL="0" marR="0" marT="0" marB="0" anchor="b"/>
                </a:tc>
                <a:tc>
                  <a:txBody>
                    <a:bodyPr/>
                    <a:lstStyle/>
                    <a:p>
                      <a:pPr algn="l" fontAlgn="b"/>
                      <a:endParaRPr lang="tr-TR" sz="1000" b="0" i="0" u="none" strike="noStrike" dirty="0">
                        <a:solidFill>
                          <a:srgbClr val="000000"/>
                        </a:solidFill>
                        <a:effectLst/>
                        <a:latin typeface="Calibri"/>
                      </a:endParaRPr>
                    </a:p>
                  </a:txBody>
                  <a:tcPr marL="0" marR="0" marT="0" marB="0" anchor="b"/>
                </a:tc>
              </a:tr>
            </a:tbl>
          </a:graphicData>
        </a:graphic>
      </p:graphicFrame>
      <p:pic>
        <p:nvPicPr>
          <p:cNvPr id="31" name="Resim 30" descr="http://www.rtukisaretler.gov.tr/RTUK/images/tum8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6209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Resim 31" descr="http://www.rtukisaretler.gov.tr/RTUK/images/7yas8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792" y="26209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Resim 32" descr="http://www.rtukisaretler.gov.tr/RTUK/images/13yas8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6209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Resim 33" descr="http://www.rtukisaretler.gov.tr/RTUK/images/18yas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262096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Resim 34" descr="http://www.rtukisaretler.gov.tr/RTUK/images/siddet8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55453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Resim 35" descr="http://www.rtukisaretler.gov.tr/RTUK/images/cinsellik8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7792" y="455453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Resim 36" descr="http://www.rtukisaretler.gov.tr/RTUK/images/olumsuz8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455453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512" y="400202"/>
            <a:ext cx="1295400" cy="1428750"/>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23B6DD0D-63B9-4F90-A792-F3D2A10EA365}"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10</a:t>
            </a:fld>
            <a:r>
              <a:rPr lang="tr-TR" dirty="0" smtClean="0"/>
              <a:t>/21</a:t>
            </a:r>
            <a:endParaRPr lang="tr-TR" dirty="0"/>
          </a:p>
        </p:txBody>
      </p:sp>
    </p:spTree>
    <p:extLst>
      <p:ext uri="{BB962C8B-B14F-4D97-AF65-F5344CB8AC3E}">
        <p14:creationId xmlns:p14="http://schemas.microsoft.com/office/powerpoint/2010/main" val="62166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2"/>
            <a:ext cx="5064078" cy="504056"/>
          </a:xfrm>
        </p:spPr>
        <p:txBody>
          <a:bodyPr>
            <a:noAutofit/>
          </a:bodyPr>
          <a:lstStyle/>
          <a:p>
            <a:pPr algn="ctr"/>
            <a:r>
              <a:rPr lang="tr-TR" sz="3200" dirty="0" smtClean="0"/>
              <a:t>Medya Okuryazarlığı Dersi </a:t>
            </a:r>
            <a:endParaRPr lang="tr-TR" sz="3200" dirty="0"/>
          </a:p>
        </p:txBody>
      </p:sp>
      <p:sp>
        <p:nvSpPr>
          <p:cNvPr id="3" name="Alt Başlık 2"/>
          <p:cNvSpPr>
            <a:spLocks noGrp="1"/>
          </p:cNvSpPr>
          <p:nvPr>
            <p:ph type="subTitle" idx="1"/>
          </p:nvPr>
        </p:nvSpPr>
        <p:spPr>
          <a:xfrm>
            <a:off x="6516216" y="764704"/>
            <a:ext cx="2520280" cy="4392488"/>
          </a:xfrm>
        </p:spPr>
        <p:txBody>
          <a:bodyPr>
            <a:normAutofit fontScale="85000" lnSpcReduction="10000"/>
          </a:bodyPr>
          <a:lstStyle/>
          <a:p>
            <a:pPr algn="l"/>
            <a:r>
              <a:rPr lang="tr-TR" i="1" u="sng" dirty="0">
                <a:hlinkClick r:id="rId2"/>
              </a:rPr>
              <a:t>http://</a:t>
            </a:r>
            <a:r>
              <a:rPr lang="tr-TR" i="1" u="sng" dirty="0" smtClean="0">
                <a:hlinkClick r:id="rId2"/>
              </a:rPr>
              <a:t>www.medyaokuryazarligi.org.tr</a:t>
            </a:r>
            <a:endParaRPr lang="tr-TR" i="1" u="sng" dirty="0" smtClean="0"/>
          </a:p>
          <a:p>
            <a:pPr algn="l"/>
            <a:endParaRPr lang="tr-TR" dirty="0" smtClean="0"/>
          </a:p>
          <a:p>
            <a:pPr algn="l"/>
            <a:r>
              <a:rPr lang="tr-TR" dirty="0" smtClean="0"/>
              <a:t>Hedef Kitle:</a:t>
            </a:r>
          </a:p>
          <a:p>
            <a:pPr algn="l"/>
            <a:r>
              <a:rPr lang="tr-TR" dirty="0" smtClean="0"/>
              <a:t>Yetişkinler,</a:t>
            </a:r>
          </a:p>
          <a:p>
            <a:pPr algn="l"/>
            <a:r>
              <a:rPr lang="tr-TR" dirty="0" smtClean="0"/>
              <a:t>Öğretmenler,</a:t>
            </a:r>
          </a:p>
          <a:p>
            <a:pPr algn="l"/>
            <a:r>
              <a:rPr lang="tr-TR" dirty="0" smtClean="0"/>
              <a:t>Öğrenciler,</a:t>
            </a:r>
          </a:p>
          <a:p>
            <a:pPr algn="l"/>
            <a:r>
              <a:rPr lang="tr-TR" dirty="0" smtClean="0"/>
              <a:t>Medya Çalışanları</a:t>
            </a:r>
          </a:p>
          <a:p>
            <a:pPr algn="l"/>
            <a:endParaRPr lang="tr-TR" dirty="0"/>
          </a:p>
          <a:p>
            <a:pPr algn="l"/>
            <a:r>
              <a:rPr lang="tr-TR" dirty="0" smtClean="0"/>
              <a:t>Dersin uygulanmasında problemler  var!</a:t>
            </a:r>
          </a:p>
          <a:p>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20688"/>
            <a:ext cx="6053008" cy="6124972"/>
          </a:xfrm>
          <a:prstGeom prst="rect">
            <a:avLst/>
          </a:prstGeom>
        </p:spPr>
      </p:pic>
      <p:sp>
        <p:nvSpPr>
          <p:cNvPr id="5" name="Altbilgi Yer Tutucusu 4"/>
          <p:cNvSpPr>
            <a:spLocks noGrp="1"/>
          </p:cNvSpPr>
          <p:nvPr>
            <p:ph type="ftr" sz="quarter" idx="11"/>
          </p:nvPr>
        </p:nvSpPr>
        <p:spPr/>
        <p:txBody>
          <a:bodyPr/>
          <a:lstStyle/>
          <a:p>
            <a:r>
              <a:rPr lang="tr-TR" smtClean="0"/>
              <a:t>Radyo ve Televizyon Üst Kurumu</a:t>
            </a:r>
            <a:endParaRPr lang="tr-TR"/>
          </a:p>
        </p:txBody>
      </p:sp>
      <p:sp>
        <p:nvSpPr>
          <p:cNvPr id="7" name="Veri Yer Tutucusu 6"/>
          <p:cNvSpPr>
            <a:spLocks noGrp="1"/>
          </p:cNvSpPr>
          <p:nvPr>
            <p:ph type="dt" sz="half" idx="10"/>
          </p:nvPr>
        </p:nvSpPr>
        <p:spPr/>
        <p:txBody>
          <a:bodyPr/>
          <a:lstStyle/>
          <a:p>
            <a:fld id="{AC81F048-C993-42F4-A651-41B3D332B10B}" type="datetime1">
              <a:rPr lang="tr-TR" smtClean="0"/>
              <a:t>10/04/2012</a:t>
            </a:fld>
            <a:endParaRPr lang="tr-TR"/>
          </a:p>
        </p:txBody>
      </p:sp>
      <p:sp>
        <p:nvSpPr>
          <p:cNvPr id="8" name="Slayt Numarası Yer Tutucusu 7"/>
          <p:cNvSpPr>
            <a:spLocks noGrp="1"/>
          </p:cNvSpPr>
          <p:nvPr>
            <p:ph type="sldNum" sz="quarter" idx="12"/>
          </p:nvPr>
        </p:nvSpPr>
        <p:spPr>
          <a:xfrm>
            <a:off x="7986464" y="6356350"/>
            <a:ext cx="762000" cy="365125"/>
          </a:xfrm>
        </p:spPr>
        <p:txBody>
          <a:bodyPr/>
          <a:lstStyle/>
          <a:p>
            <a:fld id="{ECDEA03E-3E9D-438B-B3CB-E81DD7F76C71}" type="slidenum">
              <a:rPr lang="tr-TR" smtClean="0"/>
              <a:t>11</a:t>
            </a:fld>
            <a:r>
              <a:rPr lang="tr-TR" dirty="0" smtClean="0"/>
              <a:t>/21</a:t>
            </a:r>
            <a:endParaRPr lang="tr-TR" dirty="0"/>
          </a:p>
        </p:txBody>
      </p:sp>
    </p:spTree>
    <p:extLst>
      <p:ext uri="{BB962C8B-B14F-4D97-AF65-F5344CB8AC3E}">
        <p14:creationId xmlns:p14="http://schemas.microsoft.com/office/powerpoint/2010/main" val="296571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0792" y="404664"/>
            <a:ext cx="7851648" cy="864096"/>
          </a:xfrm>
        </p:spPr>
        <p:txBody>
          <a:bodyPr>
            <a:noAutofit/>
          </a:bodyPr>
          <a:lstStyle/>
          <a:p>
            <a:pPr algn="ctr"/>
            <a:r>
              <a:rPr lang="tr-TR" sz="3600" dirty="0" smtClean="0"/>
              <a:t>Sosyal Boyut: İnternet Nüfus Rakamları</a:t>
            </a:r>
            <a:endParaRPr lang="tr-TR" sz="3600" dirty="0"/>
          </a:p>
        </p:txBody>
      </p:sp>
      <p:sp>
        <p:nvSpPr>
          <p:cNvPr id="3" name="Alt Başlık 2"/>
          <p:cNvSpPr>
            <a:spLocks noGrp="1"/>
          </p:cNvSpPr>
          <p:nvPr>
            <p:ph type="subTitle" idx="1"/>
          </p:nvPr>
        </p:nvSpPr>
        <p:spPr>
          <a:xfrm>
            <a:off x="323528" y="1556792"/>
            <a:ext cx="8496944" cy="4968552"/>
          </a:xfrm>
        </p:spPr>
        <p:txBody>
          <a:bodyPr>
            <a:normAutofit/>
          </a:bodyPr>
          <a:lstStyle/>
          <a:p>
            <a:pPr marL="457200" indent="-457200" algn="just">
              <a:buFont typeface="Arial" pitchFamily="34" charset="0"/>
              <a:buChar char="•"/>
            </a:pPr>
            <a:r>
              <a:rPr lang="tr-TR" sz="3200" dirty="0" smtClean="0"/>
              <a:t>Dünya Nüfusu: 6.8 Milyar (%52 kent nüfusu)</a:t>
            </a:r>
          </a:p>
          <a:p>
            <a:pPr marL="457200" indent="-457200" algn="just">
              <a:buFont typeface="Arial" pitchFamily="34" charset="0"/>
              <a:buChar char="•"/>
            </a:pPr>
            <a:r>
              <a:rPr lang="tr-TR" sz="3200" dirty="0" smtClean="0"/>
              <a:t>İnternete Bağlı Nüfus: 2,08 Milyar (%30)</a:t>
            </a:r>
          </a:p>
          <a:p>
            <a:pPr marL="457200" indent="-457200" algn="just">
              <a:buFont typeface="Arial" pitchFamily="34" charset="0"/>
              <a:buChar char="•"/>
            </a:pPr>
            <a:r>
              <a:rPr lang="tr-TR" sz="3200" dirty="0" smtClean="0"/>
              <a:t>Mobil Telefon Abonesi: 5,9 Milyar</a:t>
            </a:r>
          </a:p>
          <a:p>
            <a:pPr marL="457200" indent="-457200" algn="just">
              <a:buFont typeface="Arial" pitchFamily="34" charset="0"/>
              <a:buChar char="•"/>
            </a:pPr>
            <a:r>
              <a:rPr lang="tr-TR" sz="3200" dirty="0"/>
              <a:t>Mobil Geniş Bant Kullanıcı Sayısı: 1,2 </a:t>
            </a:r>
            <a:r>
              <a:rPr lang="tr-TR" sz="3200" dirty="0" smtClean="0"/>
              <a:t>Milyar (% 18)</a:t>
            </a:r>
            <a:endParaRPr lang="tr-TR" sz="3200" dirty="0"/>
          </a:p>
          <a:p>
            <a:pPr marL="457200" indent="-457200" algn="just">
              <a:buFont typeface="Arial" pitchFamily="34" charset="0"/>
              <a:buChar char="•"/>
            </a:pPr>
            <a:r>
              <a:rPr lang="tr-TR" sz="3200" dirty="0" smtClean="0"/>
              <a:t>Mobil Geniş Bant Kullanıcı Artışı: 4 yıl içinde sabit geniş bant kullanıcısının 2 misli arttı</a:t>
            </a:r>
          </a:p>
          <a:p>
            <a:pPr marL="457200" indent="-457200" algn="just">
              <a:buFont typeface="Arial" pitchFamily="34" charset="0"/>
              <a:buChar char="•"/>
            </a:pPr>
            <a:r>
              <a:rPr lang="tr-TR" sz="3200" dirty="0" smtClean="0"/>
              <a:t>Sosyal Medya Kullanıcısı: 1,48 Milyar (% 22)</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6DB64E42-1245-4BB1-9C39-027AD3DAABCB}"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12</a:t>
            </a:fld>
            <a:r>
              <a:rPr lang="tr-TR" dirty="0" smtClean="0"/>
              <a:t>/21</a:t>
            </a:r>
            <a:endParaRPr lang="tr-TR" dirty="0"/>
          </a:p>
        </p:txBody>
      </p:sp>
    </p:spTree>
    <p:extLst>
      <p:ext uri="{BB962C8B-B14F-4D97-AF65-F5344CB8AC3E}">
        <p14:creationId xmlns:p14="http://schemas.microsoft.com/office/powerpoint/2010/main" val="527990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836712"/>
            <a:ext cx="7851648" cy="864096"/>
          </a:xfrm>
        </p:spPr>
        <p:txBody>
          <a:bodyPr>
            <a:noAutofit/>
          </a:bodyPr>
          <a:lstStyle/>
          <a:p>
            <a:pPr algn="ctr"/>
            <a:r>
              <a:rPr lang="tr-TR" sz="3600" dirty="0" smtClean="0"/>
              <a:t>İnternet Rakamları-Sorgulama</a:t>
            </a:r>
            <a:endParaRPr lang="tr-TR" sz="3600" dirty="0"/>
          </a:p>
        </p:txBody>
      </p:sp>
      <p:sp>
        <p:nvSpPr>
          <p:cNvPr id="3" name="Alt Başlık 2"/>
          <p:cNvSpPr>
            <a:spLocks noGrp="1"/>
          </p:cNvSpPr>
          <p:nvPr>
            <p:ph type="subTitle" idx="1"/>
          </p:nvPr>
        </p:nvSpPr>
        <p:spPr>
          <a:xfrm>
            <a:off x="323528" y="1772816"/>
            <a:ext cx="8496944" cy="3024336"/>
          </a:xfrm>
        </p:spPr>
        <p:txBody>
          <a:bodyPr>
            <a:normAutofit/>
          </a:bodyPr>
          <a:lstStyle/>
          <a:p>
            <a:pPr marL="457200" indent="-457200" algn="just">
              <a:buFont typeface="Arial" pitchFamily="34" charset="0"/>
              <a:buChar char="•"/>
            </a:pPr>
            <a:r>
              <a:rPr lang="tr-TR" sz="3200" dirty="0" smtClean="0"/>
              <a:t>Google: 2.000.000+ sorgu/</a:t>
            </a:r>
            <a:r>
              <a:rPr lang="tr-TR" sz="3200" dirty="0" err="1" smtClean="0"/>
              <a:t>dk</a:t>
            </a:r>
            <a:r>
              <a:rPr lang="tr-TR" sz="3200" dirty="0" smtClean="0"/>
              <a:t> yapılıyor,</a:t>
            </a:r>
          </a:p>
          <a:p>
            <a:pPr marL="457200" indent="-457200" algn="just">
              <a:buFont typeface="Arial" pitchFamily="34" charset="0"/>
              <a:buChar char="•"/>
            </a:pPr>
            <a:r>
              <a:rPr lang="tr-TR" sz="3200" dirty="0" smtClean="0"/>
              <a:t>Google: 2011 yılında yaptığı disk yatırımı           1 milyar dolar,</a:t>
            </a:r>
          </a:p>
          <a:p>
            <a:pPr marL="457200" indent="-457200" algn="just">
              <a:buFont typeface="Arial" pitchFamily="34" charset="0"/>
              <a:buChar char="•"/>
            </a:pPr>
            <a:r>
              <a:rPr lang="tr-TR" sz="3200" dirty="0" smtClean="0"/>
              <a:t>Google: $ 153.000.000 .000 marka değeri (şirketin marka hariç değeri daha düşük),</a:t>
            </a:r>
          </a:p>
          <a:p>
            <a:pPr algn="just"/>
            <a:endParaRPr lang="tr-TR" sz="3200" dirty="0" smtClean="0"/>
          </a:p>
          <a:p>
            <a:pPr marL="457200" indent="-457200" algn="just">
              <a:buFont typeface="Arial" pitchFamily="34" charset="0"/>
              <a:buChar char="•"/>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11D4C72F-F7CE-4283-8AA7-62E1277C9A44}" type="datetime1">
              <a:rPr lang="tr-TR" smtClean="0"/>
              <a:t>10/04/2012</a:t>
            </a:fld>
            <a:endParaRPr lang="tr-TR"/>
          </a:p>
        </p:txBody>
      </p:sp>
      <p:sp>
        <p:nvSpPr>
          <p:cNvPr id="7" name="Slayt Numarası Yer Tutucusu 6"/>
          <p:cNvSpPr>
            <a:spLocks noGrp="1"/>
          </p:cNvSpPr>
          <p:nvPr>
            <p:ph type="sldNum" sz="quarter" idx="12"/>
          </p:nvPr>
        </p:nvSpPr>
        <p:spPr>
          <a:xfrm>
            <a:off x="7986464" y="6356350"/>
            <a:ext cx="762000" cy="365125"/>
          </a:xfrm>
        </p:spPr>
        <p:txBody>
          <a:bodyPr/>
          <a:lstStyle/>
          <a:p>
            <a:fld id="{ECDEA03E-3E9D-438B-B3CB-E81DD7F76C71}" type="slidenum">
              <a:rPr lang="tr-TR" smtClean="0"/>
              <a:t>13</a:t>
            </a:fld>
            <a:r>
              <a:rPr lang="tr-TR" dirty="0" smtClean="0"/>
              <a:t>/21</a:t>
            </a:r>
            <a:endParaRPr lang="tr-TR" dirty="0"/>
          </a:p>
        </p:txBody>
      </p:sp>
    </p:spTree>
    <p:extLst>
      <p:ext uri="{BB962C8B-B14F-4D97-AF65-F5344CB8AC3E}">
        <p14:creationId xmlns:p14="http://schemas.microsoft.com/office/powerpoint/2010/main" val="371778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İnternet Rakamları-Sosyal Medya</a:t>
            </a:r>
            <a:endParaRPr lang="tr-TR" sz="3600" dirty="0"/>
          </a:p>
        </p:txBody>
      </p:sp>
      <p:sp>
        <p:nvSpPr>
          <p:cNvPr id="3" name="Alt Başlık 2"/>
          <p:cNvSpPr>
            <a:spLocks noGrp="1"/>
          </p:cNvSpPr>
          <p:nvPr>
            <p:ph type="subTitle" idx="1"/>
          </p:nvPr>
        </p:nvSpPr>
        <p:spPr>
          <a:xfrm>
            <a:off x="323528" y="1556792"/>
            <a:ext cx="8496944" cy="4968552"/>
          </a:xfrm>
        </p:spPr>
        <p:txBody>
          <a:bodyPr>
            <a:normAutofit/>
          </a:bodyPr>
          <a:lstStyle/>
          <a:p>
            <a:pPr marL="457200" indent="-457200" algn="just">
              <a:buFont typeface="Arial" pitchFamily="34" charset="0"/>
              <a:buChar char="•"/>
            </a:pPr>
            <a:r>
              <a:rPr lang="tr-TR" sz="3200" dirty="0" smtClean="0"/>
              <a:t>Facebook: 6.000.000 kişi kayıtlı, 277.000 kişi/</a:t>
            </a:r>
            <a:r>
              <a:rPr lang="tr-TR" sz="3200" dirty="0" err="1" smtClean="0"/>
              <a:t>dk</a:t>
            </a:r>
            <a:r>
              <a:rPr lang="tr-TR" sz="3200" dirty="0" smtClean="0"/>
              <a:t> bağlanıyor,</a:t>
            </a:r>
          </a:p>
          <a:p>
            <a:pPr marL="457200" indent="-457200" algn="just">
              <a:buFont typeface="Arial" pitchFamily="34" charset="0"/>
              <a:buChar char="•"/>
            </a:pPr>
            <a:r>
              <a:rPr lang="tr-TR" sz="3200" dirty="0" err="1" smtClean="0"/>
              <a:t>Twitter</a:t>
            </a:r>
            <a:r>
              <a:rPr lang="tr-TR" sz="3200" dirty="0" smtClean="0"/>
              <a:t>: 320 kişi/</a:t>
            </a:r>
            <a:r>
              <a:rPr lang="tr-TR" sz="3200" dirty="0" err="1" smtClean="0"/>
              <a:t>dk</a:t>
            </a:r>
            <a:r>
              <a:rPr lang="tr-TR" sz="3200" dirty="0" smtClean="0"/>
              <a:t> hesap açıyor,           100.000 </a:t>
            </a:r>
            <a:r>
              <a:rPr lang="tr-TR" sz="3200" dirty="0" err="1" smtClean="0"/>
              <a:t>tweet</a:t>
            </a:r>
            <a:r>
              <a:rPr lang="tr-TR" sz="3200" dirty="0" smtClean="0"/>
              <a:t>/</a:t>
            </a:r>
            <a:r>
              <a:rPr lang="tr-TR" sz="3200" dirty="0" err="1" smtClean="0"/>
              <a:t>dk</a:t>
            </a:r>
            <a:r>
              <a:rPr lang="tr-TR" sz="3200" dirty="0" smtClean="0"/>
              <a:t> atılıyor,</a:t>
            </a:r>
          </a:p>
          <a:p>
            <a:pPr marL="457200" indent="-457200" algn="just">
              <a:buFont typeface="Arial" pitchFamily="34" charset="0"/>
              <a:buChar char="•"/>
            </a:pPr>
            <a:r>
              <a:rPr lang="tr-TR" sz="3200" dirty="0" smtClean="0"/>
              <a:t>Gelişimi yavaş, ancak gelişmeye devam ediyor, veri madenciliği, değerler sistemi…</a:t>
            </a:r>
          </a:p>
          <a:p>
            <a:pPr algn="just"/>
            <a:endParaRPr lang="tr-TR" sz="3200" dirty="0" smtClean="0"/>
          </a:p>
          <a:p>
            <a:pPr marL="457200" indent="-457200" algn="just">
              <a:buFont typeface="Arial" pitchFamily="34" charset="0"/>
              <a:buChar char="•"/>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420EB95F-0C52-4609-8142-B50F4F9AEA93}"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14</a:t>
            </a:fld>
            <a:r>
              <a:rPr lang="tr-TR" dirty="0" smtClean="0"/>
              <a:t>/21</a:t>
            </a:r>
            <a:endParaRPr lang="tr-TR" dirty="0"/>
          </a:p>
        </p:txBody>
      </p:sp>
    </p:spTree>
    <p:extLst>
      <p:ext uri="{BB962C8B-B14F-4D97-AF65-F5344CB8AC3E}">
        <p14:creationId xmlns:p14="http://schemas.microsoft.com/office/powerpoint/2010/main" val="1234008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İnternet Rakamları-Video</a:t>
            </a:r>
            <a:endParaRPr lang="tr-TR" sz="3600" dirty="0"/>
          </a:p>
        </p:txBody>
      </p:sp>
      <p:sp>
        <p:nvSpPr>
          <p:cNvPr id="3" name="Alt Başlık 2"/>
          <p:cNvSpPr>
            <a:spLocks noGrp="1"/>
          </p:cNvSpPr>
          <p:nvPr>
            <p:ph type="subTitle" idx="1"/>
          </p:nvPr>
        </p:nvSpPr>
        <p:spPr>
          <a:xfrm>
            <a:off x="323528" y="1556792"/>
            <a:ext cx="8496944" cy="4968552"/>
          </a:xfrm>
        </p:spPr>
        <p:txBody>
          <a:bodyPr>
            <a:normAutofit/>
          </a:bodyPr>
          <a:lstStyle/>
          <a:p>
            <a:pPr marL="457200" indent="-457200" algn="just">
              <a:buFont typeface="Arial" pitchFamily="34" charset="0"/>
              <a:buChar char="•"/>
            </a:pPr>
            <a:r>
              <a:rPr lang="tr-TR" sz="3200" dirty="0" err="1" smtClean="0"/>
              <a:t>YouTube</a:t>
            </a:r>
            <a:r>
              <a:rPr lang="tr-TR" sz="3200" dirty="0" smtClean="0"/>
              <a:t>; 30 saat/</a:t>
            </a:r>
            <a:r>
              <a:rPr lang="tr-TR" sz="3200" dirty="0" err="1" smtClean="0"/>
              <a:t>dk</a:t>
            </a:r>
            <a:r>
              <a:rPr lang="tr-TR" sz="3200" dirty="0" smtClean="0"/>
              <a:t> video yükleniyor,</a:t>
            </a:r>
          </a:p>
          <a:p>
            <a:pPr marL="457200" indent="-457200" algn="just">
              <a:buFont typeface="Arial" pitchFamily="34" charset="0"/>
              <a:buChar char="•"/>
            </a:pPr>
            <a:r>
              <a:rPr lang="tr-TR" sz="3200" dirty="0" err="1"/>
              <a:t>YouTube</a:t>
            </a:r>
            <a:r>
              <a:rPr lang="tr-TR" sz="3200" dirty="0"/>
              <a:t>; </a:t>
            </a:r>
            <a:r>
              <a:rPr lang="tr-TR" sz="3200" dirty="0" smtClean="0"/>
              <a:t>1,3 milyon kişi/</a:t>
            </a:r>
            <a:r>
              <a:rPr lang="tr-TR" sz="3200" dirty="0" err="1" smtClean="0"/>
              <a:t>dk</a:t>
            </a:r>
            <a:r>
              <a:rPr lang="tr-TR" sz="3200" dirty="0" smtClean="0"/>
              <a:t> video izliyor,</a:t>
            </a:r>
          </a:p>
          <a:p>
            <a:pPr marL="457200" indent="-457200" algn="just">
              <a:buFont typeface="Arial" pitchFamily="34" charset="0"/>
              <a:buChar char="•"/>
            </a:pPr>
            <a:r>
              <a:rPr lang="tr-TR" sz="3200" dirty="0" smtClean="0"/>
              <a:t>2015’de İnternete bağlı cihaz sayısı =   (2012’de İnternete </a:t>
            </a:r>
            <a:r>
              <a:rPr lang="tr-TR" sz="3200" dirty="0"/>
              <a:t>bağlı cihaz </a:t>
            </a:r>
            <a:r>
              <a:rPr lang="tr-TR" sz="3200" dirty="0" smtClean="0"/>
              <a:t>sayısı) X 2 olacak,</a:t>
            </a:r>
          </a:p>
          <a:p>
            <a:pPr marL="457200" indent="-457200" algn="just">
              <a:buFont typeface="Arial" pitchFamily="34" charset="0"/>
              <a:buChar char="•"/>
            </a:pPr>
            <a:r>
              <a:rPr lang="tr-TR" sz="3200" dirty="0" smtClean="0"/>
              <a:t>2015’de bir saniyede internete yüklenen videoların izlenmesi için gereken süre 5 yıl,</a:t>
            </a:r>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9D63D6B9-E425-4404-80E8-1BF2D0BD464E}"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15</a:t>
            </a:fld>
            <a:r>
              <a:rPr lang="tr-TR" dirty="0" smtClean="0"/>
              <a:t>/21</a:t>
            </a:r>
            <a:endParaRPr lang="tr-TR" dirty="0"/>
          </a:p>
        </p:txBody>
      </p:sp>
    </p:spTree>
    <p:extLst>
      <p:ext uri="{BB962C8B-B14F-4D97-AF65-F5344CB8AC3E}">
        <p14:creationId xmlns:p14="http://schemas.microsoft.com/office/powerpoint/2010/main" val="245678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27844" y="437425"/>
            <a:ext cx="6464436" cy="864096"/>
          </a:xfrm>
        </p:spPr>
        <p:txBody>
          <a:bodyPr>
            <a:noAutofit/>
          </a:bodyPr>
          <a:lstStyle/>
          <a:p>
            <a:pPr algn="l"/>
            <a:r>
              <a:rPr lang="tr-TR" sz="3600" dirty="0" smtClean="0"/>
              <a:t>Teknik Boyut, Yakınsama Olgusu        (</a:t>
            </a:r>
            <a:r>
              <a:rPr lang="tr-TR" sz="3600" dirty="0" err="1" smtClean="0"/>
              <a:t>Convergence</a:t>
            </a:r>
            <a:r>
              <a:rPr lang="tr-TR" sz="3600" dirty="0" smtClean="0"/>
              <a:t>)</a:t>
            </a:r>
            <a:endParaRPr lang="tr-TR" sz="3600" dirty="0"/>
          </a:p>
        </p:txBody>
      </p:sp>
      <p:sp>
        <p:nvSpPr>
          <p:cNvPr id="3" name="Alt Başlık 2"/>
          <p:cNvSpPr>
            <a:spLocks noGrp="1"/>
          </p:cNvSpPr>
          <p:nvPr>
            <p:ph type="subTitle" idx="1"/>
          </p:nvPr>
        </p:nvSpPr>
        <p:spPr>
          <a:xfrm>
            <a:off x="179511" y="1556792"/>
            <a:ext cx="4680521" cy="4968552"/>
          </a:xfrm>
        </p:spPr>
        <p:txBody>
          <a:bodyPr>
            <a:normAutofit lnSpcReduction="10000"/>
          </a:bodyPr>
          <a:lstStyle/>
          <a:p>
            <a:pPr marL="457200" indent="-457200" algn="just">
              <a:buFont typeface="Wingdings" pitchFamily="2" charset="2"/>
              <a:buChar char="Ø"/>
            </a:pPr>
            <a:r>
              <a:rPr lang="tr-TR" sz="1800" dirty="0" smtClean="0"/>
              <a:t>Bilgisayardan  ve cep telefonundan internet bağlantısıyla gazete okunabiliyor, </a:t>
            </a:r>
          </a:p>
          <a:p>
            <a:pPr marL="457200" indent="-457200" algn="just">
              <a:buFont typeface="Wingdings" pitchFamily="2" charset="2"/>
              <a:buChar char="Ø"/>
            </a:pPr>
            <a:r>
              <a:rPr lang="tr-TR" sz="1800" dirty="0"/>
              <a:t>Bilgisayardan </a:t>
            </a:r>
            <a:r>
              <a:rPr lang="tr-TR" sz="1800" dirty="0" smtClean="0"/>
              <a:t>ve cep telefonundan internet </a:t>
            </a:r>
            <a:r>
              <a:rPr lang="tr-TR" sz="1800" dirty="0"/>
              <a:t>bağlantısıyla </a:t>
            </a:r>
            <a:r>
              <a:rPr lang="tr-TR" sz="1800" dirty="0" err="1" smtClean="0"/>
              <a:t>tv</a:t>
            </a:r>
            <a:r>
              <a:rPr lang="tr-TR" sz="1800" dirty="0" smtClean="0"/>
              <a:t> seyredilebiliyor, radyo dinlenebiliyor,</a:t>
            </a:r>
          </a:p>
          <a:p>
            <a:pPr marL="457200" indent="-457200" algn="just">
              <a:buFont typeface="Wingdings" pitchFamily="2" charset="2"/>
              <a:buChar char="Ø"/>
            </a:pPr>
            <a:r>
              <a:rPr lang="tr-TR" sz="1800" dirty="0" smtClean="0"/>
              <a:t>Telefon operatörleri bilişim hizmetleri vermeye başlıyor (Bulut Bilişim, </a:t>
            </a:r>
            <a:r>
              <a:rPr lang="tr-TR" sz="1800" dirty="0" err="1" smtClean="0"/>
              <a:t>Cloud</a:t>
            </a:r>
            <a:r>
              <a:rPr lang="tr-TR" sz="1800" dirty="0" smtClean="0"/>
              <a:t> Computing),</a:t>
            </a:r>
          </a:p>
          <a:p>
            <a:pPr marL="457200" indent="-457200" algn="just">
              <a:buFont typeface="Wingdings" pitchFamily="2" charset="2"/>
              <a:buChar char="Ø"/>
            </a:pPr>
            <a:r>
              <a:rPr lang="tr-TR" sz="1800" dirty="0" smtClean="0"/>
              <a:t>Telefon operatörleri yayıncılık yapıyor (IP TV, </a:t>
            </a:r>
            <a:r>
              <a:rPr lang="tr-TR" sz="1800" dirty="0" err="1" smtClean="0"/>
              <a:t>TiviBu</a:t>
            </a:r>
            <a:r>
              <a:rPr lang="tr-TR" sz="1800" dirty="0" smtClean="0"/>
              <a:t>)</a:t>
            </a:r>
          </a:p>
          <a:p>
            <a:pPr marL="457200" indent="-457200" algn="just">
              <a:buFont typeface="Wingdings" pitchFamily="2" charset="2"/>
              <a:buChar char="Ø"/>
            </a:pPr>
            <a:r>
              <a:rPr lang="tr-TR" sz="1800" dirty="0" smtClean="0"/>
              <a:t>Bilişim firmaları </a:t>
            </a:r>
            <a:r>
              <a:rPr lang="tr-TR" sz="1800" dirty="0" err="1" smtClean="0"/>
              <a:t>telekom</a:t>
            </a:r>
            <a:r>
              <a:rPr lang="tr-TR" sz="1800" dirty="0" smtClean="0"/>
              <a:t> hizmetleri veriyor (</a:t>
            </a:r>
            <a:r>
              <a:rPr lang="tr-TR" sz="1800" dirty="0" err="1" smtClean="0"/>
              <a:t>Skype</a:t>
            </a:r>
            <a:r>
              <a:rPr lang="tr-TR" sz="1800" dirty="0" smtClean="0"/>
              <a:t>, WEB TV, SMS),</a:t>
            </a:r>
          </a:p>
          <a:p>
            <a:pPr marL="457200" indent="-457200" algn="just">
              <a:buFont typeface="Wingdings" pitchFamily="2" charset="2"/>
              <a:buChar char="Ø"/>
            </a:pPr>
            <a:r>
              <a:rPr lang="tr-TR" sz="1800" dirty="0" smtClean="0"/>
              <a:t>Sayısal Karasal Yayıncılığa geçildiğinde  yayıncılar IP TV, isteğe bağlı yayıncılık VOD yapacaklar,</a:t>
            </a:r>
          </a:p>
          <a:p>
            <a:pPr marL="457200" indent="-457200" algn="just">
              <a:buFont typeface="Wingdings" pitchFamily="2" charset="2"/>
              <a:buChar char="Ø"/>
            </a:pPr>
            <a:r>
              <a:rPr lang="tr-TR" sz="1800" dirty="0"/>
              <a:t>S</a:t>
            </a:r>
            <a:r>
              <a:rPr lang="tr-TR" sz="1800" dirty="0" smtClean="0"/>
              <a:t>ektörler birbirine yaklaştıkça imkanlar artıyor ancak tanımsız, gri alanlar da artıyor.</a:t>
            </a:r>
            <a:endParaRPr lang="tr-TR" sz="1800" dirty="0"/>
          </a:p>
          <a:p>
            <a:pPr marL="457200" indent="-457200" algn="just">
              <a:buFont typeface="Wingdings" pitchFamily="2" charset="2"/>
              <a:buChar char="Ø"/>
            </a:pPr>
            <a:endParaRPr lang="tr-TR" sz="1600" dirty="0"/>
          </a:p>
          <a:p>
            <a:pPr marL="457200" indent="-457200" algn="just">
              <a:buFont typeface="Wingdings" pitchFamily="2" charset="2"/>
              <a:buChar char="Ø"/>
            </a:pPr>
            <a:endParaRPr lang="tr-TR" sz="1600" dirty="0" smtClean="0"/>
          </a:p>
          <a:p>
            <a:pPr marL="457200" indent="-457200" algn="just">
              <a:buFont typeface="Wingdings" pitchFamily="2" charset="2"/>
              <a:buChar char="Ø"/>
            </a:pPr>
            <a:endParaRPr lang="tr-TR" sz="1600" dirty="0" smtClean="0"/>
          </a:p>
          <a:p>
            <a:pPr marL="457200" indent="-457200" algn="just">
              <a:buFont typeface="Wingdings" pitchFamily="2" charset="2"/>
              <a:buChar char="Ø"/>
            </a:pPr>
            <a:endParaRPr lang="tr-TR" sz="3200" dirty="0" smtClean="0"/>
          </a:p>
          <a:p>
            <a:pPr marL="457200" indent="-457200" algn="just">
              <a:buFont typeface="Wingdings" pitchFamily="2" charset="2"/>
              <a:buChar char="Ø"/>
            </a:pPr>
            <a:endParaRPr lang="tr-TR" sz="3200" dirty="0" smtClean="0"/>
          </a:p>
          <a:p>
            <a:pPr marL="457200" indent="-457200" algn="just">
              <a:buFont typeface="Wingdings" pitchFamily="2" charset="2"/>
              <a:buChar char="Ø"/>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grpSp>
        <p:nvGrpSpPr>
          <p:cNvPr id="5" name="Grup 4"/>
          <p:cNvGrpSpPr/>
          <p:nvPr/>
        </p:nvGrpSpPr>
        <p:grpSpPr>
          <a:xfrm>
            <a:off x="5065563" y="2204864"/>
            <a:ext cx="3970933" cy="3217069"/>
            <a:chOff x="2473275" y="2204864"/>
            <a:chExt cx="3970933" cy="3217069"/>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564" y="3378820"/>
              <a:ext cx="21828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73275" y="2231753"/>
              <a:ext cx="2160240" cy="20162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C00000"/>
                  </a:solidFill>
                </a:rPr>
                <a:t>MEDYA</a:t>
              </a:r>
              <a:endParaRPr lang="tr-TR" sz="2400" dirty="0">
                <a:solidFill>
                  <a:srgbClr val="C00000"/>
                </a:solidFill>
              </a:endParaRP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261395" y="2204864"/>
              <a:ext cx="21828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Metin kutusu 7"/>
          <p:cNvSpPr txBox="1"/>
          <p:nvPr/>
        </p:nvSpPr>
        <p:spPr>
          <a:xfrm>
            <a:off x="7318097" y="2995587"/>
            <a:ext cx="1289135" cy="461665"/>
          </a:xfrm>
          <a:prstGeom prst="rect">
            <a:avLst/>
          </a:prstGeom>
          <a:noFill/>
        </p:spPr>
        <p:txBody>
          <a:bodyPr wrap="none" rtlCol="0">
            <a:spAutoFit/>
          </a:bodyPr>
          <a:lstStyle/>
          <a:p>
            <a:r>
              <a:rPr lang="tr-TR" sz="2400" dirty="0" smtClean="0">
                <a:solidFill>
                  <a:srgbClr val="0070C0"/>
                </a:solidFill>
              </a:rPr>
              <a:t>BİLİŞİM</a:t>
            </a:r>
            <a:endParaRPr lang="tr-TR" sz="2400" dirty="0">
              <a:solidFill>
                <a:srgbClr val="0070C0"/>
              </a:solidFill>
            </a:endParaRPr>
          </a:p>
        </p:txBody>
      </p:sp>
      <p:sp>
        <p:nvSpPr>
          <p:cNvPr id="9" name="Metin kutusu 8"/>
          <p:cNvSpPr txBox="1"/>
          <p:nvPr/>
        </p:nvSpPr>
        <p:spPr>
          <a:xfrm>
            <a:off x="6127795" y="4365104"/>
            <a:ext cx="1612557" cy="461665"/>
          </a:xfrm>
          <a:prstGeom prst="rect">
            <a:avLst/>
          </a:prstGeom>
          <a:noFill/>
        </p:spPr>
        <p:txBody>
          <a:bodyPr wrap="none" rtlCol="0">
            <a:spAutoFit/>
          </a:bodyPr>
          <a:lstStyle/>
          <a:p>
            <a:r>
              <a:rPr lang="tr-TR" sz="2400" dirty="0" smtClean="0">
                <a:solidFill>
                  <a:schemeClr val="accent3">
                    <a:lumMod val="40000"/>
                    <a:lumOff val="60000"/>
                  </a:schemeClr>
                </a:solidFill>
              </a:rPr>
              <a:t>TELEKOM</a:t>
            </a:r>
            <a:endParaRPr lang="tr-TR" sz="2400" dirty="0">
              <a:solidFill>
                <a:schemeClr val="accent3">
                  <a:lumMod val="40000"/>
                  <a:lumOff val="60000"/>
                </a:schemeClr>
              </a:solidFill>
            </a:endParaRPr>
          </a:p>
        </p:txBody>
      </p:sp>
      <p:sp>
        <p:nvSpPr>
          <p:cNvPr id="7" name="Altbilgi Yer Tutucusu 6"/>
          <p:cNvSpPr>
            <a:spLocks noGrp="1"/>
          </p:cNvSpPr>
          <p:nvPr>
            <p:ph type="ftr" sz="quarter" idx="11"/>
          </p:nvPr>
        </p:nvSpPr>
        <p:spPr/>
        <p:txBody>
          <a:bodyPr/>
          <a:lstStyle/>
          <a:p>
            <a:r>
              <a:rPr lang="tr-TR" smtClean="0"/>
              <a:t>Radyo ve Televizyon Üst Kurumu</a:t>
            </a:r>
            <a:endParaRPr lang="tr-TR"/>
          </a:p>
        </p:txBody>
      </p:sp>
      <p:sp>
        <p:nvSpPr>
          <p:cNvPr id="10" name="Veri Yer Tutucusu 9"/>
          <p:cNvSpPr>
            <a:spLocks noGrp="1"/>
          </p:cNvSpPr>
          <p:nvPr>
            <p:ph type="dt" sz="half" idx="10"/>
          </p:nvPr>
        </p:nvSpPr>
        <p:spPr/>
        <p:txBody>
          <a:bodyPr/>
          <a:lstStyle/>
          <a:p>
            <a:fld id="{697CC6EF-BCFC-4111-B735-57066B5E718E}" type="datetime1">
              <a:rPr lang="tr-TR" smtClean="0"/>
              <a:t>10/04/2012</a:t>
            </a:fld>
            <a:endParaRPr lang="tr-TR"/>
          </a:p>
        </p:txBody>
      </p:sp>
      <p:sp>
        <p:nvSpPr>
          <p:cNvPr id="11" name="Slayt Numarası Yer Tutucusu 10"/>
          <p:cNvSpPr>
            <a:spLocks noGrp="1"/>
          </p:cNvSpPr>
          <p:nvPr>
            <p:ph type="sldNum" sz="quarter" idx="12"/>
          </p:nvPr>
        </p:nvSpPr>
        <p:spPr/>
        <p:txBody>
          <a:bodyPr/>
          <a:lstStyle/>
          <a:p>
            <a:fld id="{ECDEA03E-3E9D-438B-B3CB-E81DD7F76C71}" type="slidenum">
              <a:rPr lang="tr-TR" smtClean="0"/>
              <a:t>16</a:t>
            </a:fld>
            <a:r>
              <a:rPr lang="tr-TR" dirty="0" smtClean="0"/>
              <a:t>/21</a:t>
            </a:r>
            <a:endParaRPr lang="tr-TR" dirty="0"/>
          </a:p>
        </p:txBody>
      </p:sp>
    </p:spTree>
    <p:extLst>
      <p:ext uri="{BB962C8B-B14F-4D97-AF65-F5344CB8AC3E}">
        <p14:creationId xmlns:p14="http://schemas.microsoft.com/office/powerpoint/2010/main" val="369588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6617" y="355837"/>
            <a:ext cx="7851648" cy="864096"/>
          </a:xfrm>
        </p:spPr>
        <p:txBody>
          <a:bodyPr>
            <a:noAutofit/>
          </a:bodyPr>
          <a:lstStyle/>
          <a:p>
            <a:pPr algn="ctr"/>
            <a:r>
              <a:rPr lang="tr-TR" sz="3600" dirty="0" smtClean="0"/>
              <a:t>İnternet’te Durum Tespiti</a:t>
            </a:r>
            <a:endParaRPr lang="tr-TR" sz="3600" dirty="0"/>
          </a:p>
        </p:txBody>
      </p:sp>
      <p:sp>
        <p:nvSpPr>
          <p:cNvPr id="3" name="Alt Başlık 2"/>
          <p:cNvSpPr>
            <a:spLocks noGrp="1"/>
          </p:cNvSpPr>
          <p:nvPr>
            <p:ph type="subTitle" idx="1"/>
          </p:nvPr>
        </p:nvSpPr>
        <p:spPr>
          <a:xfrm>
            <a:off x="323528" y="1340768"/>
            <a:ext cx="8496944" cy="5184576"/>
          </a:xfrm>
        </p:spPr>
        <p:txBody>
          <a:bodyPr>
            <a:normAutofit fontScale="70000" lnSpcReduction="20000"/>
          </a:bodyPr>
          <a:lstStyle/>
          <a:p>
            <a:pPr marL="457200" indent="-457200" algn="just">
              <a:buFont typeface="Arial" pitchFamily="34" charset="0"/>
              <a:buChar char="•"/>
            </a:pPr>
            <a:r>
              <a:rPr lang="tr-TR" sz="3200" dirty="0" smtClean="0"/>
              <a:t>İnternet eğer iyi kullanılabilirse çok önemli bir imkandır,</a:t>
            </a:r>
          </a:p>
          <a:p>
            <a:pPr marL="457200" indent="-457200" algn="just">
              <a:buFont typeface="Arial" pitchFamily="34" charset="0"/>
              <a:buChar char="•"/>
            </a:pPr>
            <a:r>
              <a:rPr lang="tr-TR" sz="3200" dirty="0" smtClean="0"/>
              <a:t>Tek sorumlu yok, (DPT-Bilgi Toplumu D.B.-Başbakanlık-E-Devlet, İç İşleri Bak.-</a:t>
            </a:r>
            <a:r>
              <a:rPr lang="tr-TR" sz="3200" dirty="0" err="1" smtClean="0"/>
              <a:t>Mernis</a:t>
            </a:r>
            <a:r>
              <a:rPr lang="tr-TR" sz="3200" dirty="0" smtClean="0"/>
              <a:t>, Valiliklere İnternet, Ulaştırma B.-</a:t>
            </a:r>
            <a:r>
              <a:rPr lang="tr-TR" sz="3200" dirty="0" err="1" smtClean="0"/>
              <a:t>Türksat</a:t>
            </a:r>
            <a:r>
              <a:rPr lang="tr-TR" sz="3200" dirty="0" smtClean="0"/>
              <a:t>, vs.),</a:t>
            </a:r>
          </a:p>
          <a:p>
            <a:pPr marL="457200" indent="-457200" algn="just">
              <a:buFont typeface="Arial" pitchFamily="34" charset="0"/>
              <a:buChar char="•"/>
            </a:pPr>
            <a:r>
              <a:rPr lang="tr-TR" sz="3200" dirty="0"/>
              <a:t>Bilişim güvenliği ile fiziki güvenlik arasında temel olarak fark yoktur, </a:t>
            </a:r>
          </a:p>
          <a:p>
            <a:pPr marL="457200" indent="-457200" algn="just">
              <a:buFont typeface="Arial" pitchFamily="34" charset="0"/>
              <a:buChar char="•"/>
            </a:pPr>
            <a:r>
              <a:rPr lang="tr-TR" sz="3200" dirty="0"/>
              <a:t>Kırılamaz şifre yoktur, söz konusu olan hangi işlem gücü ile ve ne kadar süre sonra kırılabileceğidir,</a:t>
            </a:r>
          </a:p>
          <a:p>
            <a:pPr marL="457200" indent="-457200" algn="just">
              <a:buFont typeface="Arial" pitchFamily="34" charset="0"/>
              <a:buChar char="•"/>
            </a:pPr>
            <a:r>
              <a:rPr lang="tr-TR" sz="3200" dirty="0" smtClean="0"/>
              <a:t>Kamu kurumları bilişim güvenliği konularında yeteri kadar dayanıklı değil, bu konu lüks kabul ediliyor, </a:t>
            </a:r>
          </a:p>
          <a:p>
            <a:pPr marL="457200" indent="-457200" algn="just">
              <a:buFont typeface="Arial" pitchFamily="34" charset="0"/>
              <a:buChar char="•"/>
            </a:pPr>
            <a:r>
              <a:rPr lang="tr-TR" sz="3200" dirty="0" smtClean="0"/>
              <a:t>Eğer dışarıdan bir sızma varsa, bu fark edilemiyor, Sızmalar: 1. Tür Sızma: Bilgi kaçıyor (</a:t>
            </a:r>
            <a:r>
              <a:rPr lang="tr-TR" sz="3200" dirty="0" err="1" smtClean="0"/>
              <a:t>örn</a:t>
            </a:r>
            <a:r>
              <a:rPr lang="tr-TR" sz="3200" dirty="0" smtClean="0"/>
              <a:t>: </a:t>
            </a:r>
            <a:r>
              <a:rPr lang="tr-TR" sz="3200" dirty="0" err="1" smtClean="0"/>
              <a:t>wikileaks</a:t>
            </a:r>
            <a:r>
              <a:rPr lang="tr-TR" sz="3200" dirty="0" smtClean="0"/>
              <a:t>), 2. Tür Sızma: Kurum sürekli takip ediliyor, 3. Sistem çökertiliyor (en kritik anda), </a:t>
            </a:r>
          </a:p>
          <a:p>
            <a:pPr marL="457200" indent="-457200" algn="just">
              <a:buFont typeface="Arial" pitchFamily="34" charset="0"/>
              <a:buChar char="•"/>
            </a:pPr>
            <a:r>
              <a:rPr lang="tr-TR" sz="3200" dirty="0" smtClean="0"/>
              <a:t>Mahkeme kararı ile web siteleri kapatılıyor, sorun önceden halledilemiyor…</a:t>
            </a:r>
          </a:p>
          <a:p>
            <a:pPr marL="457200" indent="-457200" algn="just">
              <a:buFont typeface="Arial" pitchFamily="34" charset="0"/>
              <a:buChar char="•"/>
            </a:pPr>
            <a:r>
              <a:rPr lang="tr-TR" sz="3200" dirty="0" smtClean="0"/>
              <a:t>Medya içeriği, internet içerikleri denetimsiz,</a:t>
            </a:r>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smtClean="0"/>
          </a:p>
          <a:p>
            <a:pPr marL="457200" indent="-457200" algn="just">
              <a:buFont typeface="Arial" pitchFamily="34" charset="0"/>
              <a:buChar char="•"/>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AD7FE306-9364-4AD0-903D-A2A94F0B7908}"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17</a:t>
            </a:fld>
            <a:r>
              <a:rPr lang="tr-TR" dirty="0" smtClean="0"/>
              <a:t>/21</a:t>
            </a:r>
            <a:endParaRPr lang="tr-TR" dirty="0"/>
          </a:p>
        </p:txBody>
      </p:sp>
    </p:spTree>
    <p:extLst>
      <p:ext uri="{BB962C8B-B14F-4D97-AF65-F5344CB8AC3E}">
        <p14:creationId xmlns:p14="http://schemas.microsoft.com/office/powerpoint/2010/main" val="2640367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221401"/>
            <a:ext cx="4968552" cy="615311"/>
          </a:xfrm>
        </p:spPr>
        <p:txBody>
          <a:bodyPr>
            <a:noAutofit/>
          </a:bodyPr>
          <a:lstStyle/>
          <a:p>
            <a:pPr algn="ctr"/>
            <a:r>
              <a:rPr lang="tr-TR" sz="3600" dirty="0" smtClean="0"/>
              <a:t>Çözüm Önerilerimiz</a:t>
            </a:r>
            <a:endParaRPr lang="tr-TR" sz="3600" dirty="0"/>
          </a:p>
        </p:txBody>
      </p:sp>
      <p:sp>
        <p:nvSpPr>
          <p:cNvPr id="3" name="Alt Başlık 2"/>
          <p:cNvSpPr>
            <a:spLocks noGrp="1"/>
          </p:cNvSpPr>
          <p:nvPr>
            <p:ph type="subTitle" idx="1"/>
          </p:nvPr>
        </p:nvSpPr>
        <p:spPr>
          <a:xfrm>
            <a:off x="179512" y="980728"/>
            <a:ext cx="8712968" cy="5877272"/>
          </a:xfrm>
        </p:spPr>
        <p:txBody>
          <a:bodyPr>
            <a:normAutofit fontScale="55000" lnSpcReduction="20000"/>
          </a:bodyPr>
          <a:lstStyle/>
          <a:p>
            <a:pPr marL="742950" indent="-742950" algn="l">
              <a:lnSpc>
                <a:spcPct val="170000"/>
              </a:lnSpc>
              <a:buClr>
                <a:schemeClr val="bg2">
                  <a:lumMod val="20000"/>
                  <a:lumOff val="80000"/>
                </a:schemeClr>
              </a:buClr>
              <a:buSzPct val="110000"/>
              <a:buFont typeface="+mj-lt"/>
              <a:buAutoNum type="arabicPeriod"/>
            </a:pPr>
            <a:r>
              <a:rPr lang="tr-TR" sz="4000" dirty="0" smtClean="0"/>
              <a:t>Meclis bünyesinde Milletvekillerinden oluşan daimi bir ‘İnternet İzleme Komitesi’ ( veya Teknoloji Müsteşarlığı)</a:t>
            </a:r>
            <a:r>
              <a:rPr lang="tr-TR" sz="4000" dirty="0"/>
              <a:t> </a:t>
            </a:r>
            <a:r>
              <a:rPr lang="tr-TR" sz="4000" dirty="0" smtClean="0"/>
              <a:t>kurulmalıdır,</a:t>
            </a:r>
          </a:p>
          <a:p>
            <a:pPr marL="742950" indent="-742950" algn="l">
              <a:lnSpc>
                <a:spcPct val="170000"/>
              </a:lnSpc>
              <a:buClr>
                <a:schemeClr val="bg2">
                  <a:lumMod val="20000"/>
                  <a:lumOff val="80000"/>
                </a:schemeClr>
              </a:buClr>
              <a:buSzPct val="110000"/>
              <a:buFont typeface="+mj-lt"/>
              <a:buAutoNum type="arabicPeriod"/>
            </a:pPr>
            <a:r>
              <a:rPr lang="tr-TR" sz="4000" dirty="0" smtClean="0"/>
              <a:t>Topluma yararlı, sosyal projeler  üretilmelidir  ve teşvik edilmelidir, yıllık raporlar, bilgilendirici kitaplar  yayınlanmalıdır,</a:t>
            </a:r>
          </a:p>
          <a:p>
            <a:pPr marL="742950" indent="-742950" algn="l">
              <a:lnSpc>
                <a:spcPct val="170000"/>
              </a:lnSpc>
              <a:buClr>
                <a:schemeClr val="bg2">
                  <a:lumMod val="20000"/>
                  <a:lumOff val="80000"/>
                </a:schemeClr>
              </a:buClr>
              <a:buSzPct val="110000"/>
              <a:buFont typeface="+mj-lt"/>
              <a:buAutoNum type="arabicPeriod"/>
            </a:pPr>
            <a:r>
              <a:rPr lang="tr-TR" sz="4000" dirty="0" smtClean="0"/>
              <a:t>Kamu kurumlarındaki bilişim sistemleri denetlenerek koordinasyon sağlanmalı, böylece kaynak israfının önüne geçilmeli ve batık projelere engel olunmalıdır (Olumsuz örnekler: EBYS projeleri, bordro programları, Olumlu örnekler: Maliye Bakanlığı, </a:t>
            </a:r>
            <a:r>
              <a:rPr lang="tr-TR" sz="4000" dirty="0" err="1" smtClean="0"/>
              <a:t>SGB.Net</a:t>
            </a:r>
            <a:r>
              <a:rPr lang="tr-TR" sz="4000" dirty="0" smtClean="0"/>
              <a:t> Projesi, TBMM Arşiv Projesi),</a:t>
            </a:r>
          </a:p>
          <a:p>
            <a:pPr marL="742950" indent="-742950" algn="l">
              <a:lnSpc>
                <a:spcPct val="170000"/>
              </a:lnSpc>
              <a:buClr>
                <a:schemeClr val="bg2">
                  <a:lumMod val="20000"/>
                  <a:lumOff val="80000"/>
                </a:schemeClr>
              </a:buClr>
              <a:buSzPct val="110000"/>
              <a:buFont typeface="+mj-lt"/>
              <a:buAutoNum type="arabicPeriod"/>
            </a:pPr>
            <a:r>
              <a:rPr lang="tr-TR" sz="4000" dirty="0" smtClean="0"/>
              <a:t>Bilişim projelerinde standartlaşma  sağlanmalı  ve referans şartnameler üretilmelidir,</a:t>
            </a:r>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976AC039-4724-45A9-94DB-B17E66B48669}"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18</a:t>
            </a:fld>
            <a:r>
              <a:rPr lang="tr-TR" dirty="0" smtClean="0"/>
              <a:t>/21</a:t>
            </a:r>
            <a:endParaRPr lang="tr-TR" dirty="0"/>
          </a:p>
        </p:txBody>
      </p:sp>
    </p:spTree>
    <p:extLst>
      <p:ext uri="{BB962C8B-B14F-4D97-AF65-F5344CB8AC3E}">
        <p14:creationId xmlns:p14="http://schemas.microsoft.com/office/powerpoint/2010/main" val="348019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2" name="Başlık 1"/>
          <p:cNvSpPr>
            <a:spLocks noGrp="1"/>
          </p:cNvSpPr>
          <p:nvPr>
            <p:ph type="ctrTitle"/>
          </p:nvPr>
        </p:nvSpPr>
        <p:spPr>
          <a:xfrm>
            <a:off x="1619672" y="14245"/>
            <a:ext cx="7128792" cy="615311"/>
          </a:xfrm>
        </p:spPr>
        <p:txBody>
          <a:bodyPr>
            <a:noAutofit/>
          </a:bodyPr>
          <a:lstStyle/>
          <a:p>
            <a:pPr algn="ctr"/>
            <a:r>
              <a:rPr lang="tr-TR" sz="3600" dirty="0" err="1" smtClean="0"/>
              <a:t>Ar&amp;Ge’de</a:t>
            </a:r>
            <a:r>
              <a:rPr lang="tr-TR" sz="3600" dirty="0" smtClean="0"/>
              <a:t> Dünyanın Durumu</a:t>
            </a:r>
            <a:endParaRPr lang="tr-TR" sz="3600" dirty="0"/>
          </a:p>
        </p:txBody>
      </p:sp>
      <p:sp>
        <p:nvSpPr>
          <p:cNvPr id="3" name="Altbilgi Yer Tutucusu 2"/>
          <p:cNvSpPr>
            <a:spLocks noGrp="1"/>
          </p:cNvSpPr>
          <p:nvPr>
            <p:ph type="ftr" sz="quarter" idx="11"/>
          </p:nvPr>
        </p:nvSpPr>
        <p:spPr/>
        <p:txBody>
          <a:bodyPr/>
          <a:lstStyle/>
          <a:p>
            <a:r>
              <a:rPr lang="tr-TR" smtClean="0"/>
              <a:t>Radyo ve Televizyon Üst Kurumu</a:t>
            </a:r>
            <a:endParaRPr lang="tr-TR"/>
          </a:p>
        </p:txBody>
      </p:sp>
      <p:sp>
        <p:nvSpPr>
          <p:cNvPr id="4" name="Veri Yer Tutucusu 3"/>
          <p:cNvSpPr>
            <a:spLocks noGrp="1"/>
          </p:cNvSpPr>
          <p:nvPr>
            <p:ph type="dt" sz="half" idx="10"/>
          </p:nvPr>
        </p:nvSpPr>
        <p:spPr/>
        <p:txBody>
          <a:bodyPr/>
          <a:lstStyle/>
          <a:p>
            <a:fld id="{20A6455A-C867-4360-B3F4-654ED826B42F}" type="datetime1">
              <a:rPr lang="tr-TR" smtClean="0"/>
              <a:t>10/04/2012</a:t>
            </a:fld>
            <a:endParaRPr lang="tr-TR"/>
          </a:p>
        </p:txBody>
      </p:sp>
      <p:sp>
        <p:nvSpPr>
          <p:cNvPr id="6" name="Slayt Numarası Yer Tutucusu 5"/>
          <p:cNvSpPr>
            <a:spLocks noGrp="1"/>
          </p:cNvSpPr>
          <p:nvPr>
            <p:ph type="sldNum" sz="quarter" idx="12"/>
          </p:nvPr>
        </p:nvSpPr>
        <p:spPr/>
        <p:txBody>
          <a:bodyPr/>
          <a:lstStyle/>
          <a:p>
            <a:fld id="{ECDEA03E-3E9D-438B-B3CB-E81DD7F76C71}" type="slidenum">
              <a:rPr lang="tr-TR" smtClean="0"/>
              <a:t>19</a:t>
            </a:fld>
            <a:endParaRPr lang="tr-TR"/>
          </a:p>
        </p:txBody>
      </p:sp>
    </p:spTree>
    <p:extLst>
      <p:ext uri="{BB962C8B-B14F-4D97-AF65-F5344CB8AC3E}">
        <p14:creationId xmlns:p14="http://schemas.microsoft.com/office/powerpoint/2010/main" val="218523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RTÜK’ün Sorumluluğu</a:t>
            </a:r>
            <a:endParaRPr lang="tr-TR" sz="3600" dirty="0"/>
          </a:p>
        </p:txBody>
      </p:sp>
      <p:sp>
        <p:nvSpPr>
          <p:cNvPr id="3" name="Alt Başlık 2"/>
          <p:cNvSpPr>
            <a:spLocks noGrp="1"/>
          </p:cNvSpPr>
          <p:nvPr>
            <p:ph type="subTitle" idx="1"/>
          </p:nvPr>
        </p:nvSpPr>
        <p:spPr>
          <a:xfrm>
            <a:off x="418759" y="1556792"/>
            <a:ext cx="8329705" cy="4608512"/>
          </a:xfrm>
        </p:spPr>
        <p:txBody>
          <a:bodyPr>
            <a:normAutofit/>
          </a:bodyPr>
          <a:lstStyle/>
          <a:p>
            <a:pPr algn="just"/>
            <a:r>
              <a:rPr lang="tr-TR" sz="3200" dirty="0" smtClean="0"/>
              <a:t>6112 </a:t>
            </a:r>
            <a:r>
              <a:rPr lang="tr-TR" sz="3200" dirty="0"/>
              <a:t>S</a:t>
            </a:r>
            <a:r>
              <a:rPr lang="tr-TR" sz="3200" dirty="0" smtClean="0"/>
              <a:t>ayılı Yasanın Amacı: Radyo</a:t>
            </a:r>
            <a:r>
              <a:rPr lang="tr-TR" sz="3200" dirty="0"/>
              <a:t>, televizyon ve isteğe bağlı yayın hizmetlerinin düzenlenmesi ve denetlenmesi, ifade ve haber alma özgürlüğünün sağlanması, medya hizmet sağlayıcılarının idarî, malî ve teknik yapıları ve yükümlülükleri ile Radyo ve Televizyon Üst Kurulunun kuruluşu, teşkilâtı, görev, yetki ve sorumluluklarına ilişkin usul ve esasları belirlemektir.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80147E9B-0ED1-4B05-A387-A5747B45B0AE}"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2</a:t>
            </a:fld>
            <a:r>
              <a:rPr lang="tr-TR" dirty="0" smtClean="0"/>
              <a:t>/21</a:t>
            </a:r>
            <a:endParaRPr lang="tr-TR" dirty="0"/>
          </a:p>
        </p:txBody>
      </p:sp>
    </p:spTree>
    <p:extLst>
      <p:ext uri="{BB962C8B-B14F-4D97-AF65-F5344CB8AC3E}">
        <p14:creationId xmlns:p14="http://schemas.microsoft.com/office/powerpoint/2010/main" val="57400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44624"/>
            <a:ext cx="4968552" cy="615311"/>
          </a:xfrm>
        </p:spPr>
        <p:txBody>
          <a:bodyPr>
            <a:noAutofit/>
          </a:bodyPr>
          <a:lstStyle/>
          <a:p>
            <a:pPr algn="ctr"/>
            <a:r>
              <a:rPr lang="tr-TR" sz="3600" dirty="0" smtClean="0"/>
              <a:t>Çözüm Önerilerimiz</a:t>
            </a:r>
            <a:endParaRPr lang="tr-TR" sz="3600" dirty="0"/>
          </a:p>
        </p:txBody>
      </p:sp>
      <p:sp>
        <p:nvSpPr>
          <p:cNvPr id="3" name="Alt Başlık 2"/>
          <p:cNvSpPr>
            <a:spLocks noGrp="1"/>
          </p:cNvSpPr>
          <p:nvPr>
            <p:ph type="subTitle" idx="1"/>
          </p:nvPr>
        </p:nvSpPr>
        <p:spPr>
          <a:xfrm>
            <a:off x="72008" y="692696"/>
            <a:ext cx="8964488" cy="5979060"/>
          </a:xfrm>
        </p:spPr>
        <p:txBody>
          <a:bodyPr>
            <a:normAutofit fontScale="25000" lnSpcReduction="20000"/>
          </a:bodyPr>
          <a:lstStyle/>
          <a:p>
            <a:pPr marL="742950" indent="-742950" algn="l">
              <a:lnSpc>
                <a:spcPct val="170000"/>
              </a:lnSpc>
              <a:buClr>
                <a:schemeClr val="bg2">
                  <a:lumMod val="20000"/>
                  <a:lumOff val="80000"/>
                </a:schemeClr>
              </a:buClr>
              <a:buSzPct val="110000"/>
              <a:buFont typeface="+mj-lt"/>
              <a:buAutoNum type="arabicPeriod" startAt="5"/>
            </a:pPr>
            <a:r>
              <a:rPr lang="tr-TR" sz="7200" dirty="0"/>
              <a:t>Bilişim </a:t>
            </a:r>
            <a:r>
              <a:rPr lang="tr-TR" sz="7200" dirty="0" smtClean="0"/>
              <a:t>konularında </a:t>
            </a:r>
            <a:r>
              <a:rPr lang="tr-TR" sz="7200" dirty="0" err="1" smtClean="0"/>
              <a:t>Ar&amp;Ge</a:t>
            </a:r>
            <a:r>
              <a:rPr lang="tr-TR" sz="7200" dirty="0" smtClean="0"/>
              <a:t> çalışmaları  artırılmalı, üniversitelerde </a:t>
            </a:r>
            <a:r>
              <a:rPr lang="tr-TR" sz="7200" dirty="0"/>
              <a:t>eleman yetiştirilmeli ve kamu kurumlarında istihdam edilmeleri sağlanmalıdır. </a:t>
            </a:r>
            <a:r>
              <a:rPr lang="tr-TR" sz="7200" dirty="0" smtClean="0"/>
              <a:t>Beyaz şapkalı hackerler istihdam edilmeli veya hizmet satın alınmalıdır. </a:t>
            </a:r>
            <a:r>
              <a:rPr lang="tr-TR" sz="7200" dirty="0"/>
              <a:t>Çalınması muhtemel stratejik bilgilerin maliyeti </a:t>
            </a:r>
            <a:r>
              <a:rPr lang="tr-TR" sz="7200" dirty="0" smtClean="0"/>
              <a:t>hesaplanamaz</a:t>
            </a:r>
            <a:r>
              <a:rPr lang="tr-TR" sz="7200" dirty="0"/>
              <a:t> (</a:t>
            </a:r>
            <a:r>
              <a:rPr lang="tr-TR" sz="7200" dirty="0" smtClean="0"/>
              <a:t>Gelişmişlik endeksi ile ülkenin bilişim araştırma, geliştirme  ve eğitim harcamaları arasında korelasyon var).</a:t>
            </a:r>
          </a:p>
          <a:p>
            <a:pPr marL="742950" indent="-742950" algn="l">
              <a:lnSpc>
                <a:spcPct val="170000"/>
              </a:lnSpc>
              <a:buClr>
                <a:schemeClr val="bg2">
                  <a:lumMod val="20000"/>
                  <a:lumOff val="80000"/>
                </a:schemeClr>
              </a:buClr>
              <a:buSzPct val="110000"/>
              <a:buFont typeface="+mj-lt"/>
              <a:buAutoNum type="arabicPeriod" startAt="5"/>
            </a:pPr>
            <a:r>
              <a:rPr lang="tr-TR" sz="7200" dirty="0" smtClean="0"/>
              <a:t>Bilişim güvenliği konularında çalışan firmalar teşvik edilmeli ve sayısı artırılmalıdır,</a:t>
            </a:r>
            <a:endParaRPr lang="tr-TR" sz="7200" dirty="0"/>
          </a:p>
          <a:p>
            <a:pPr marL="742950" indent="-742950" algn="l">
              <a:lnSpc>
                <a:spcPct val="170000"/>
              </a:lnSpc>
              <a:buClr>
                <a:schemeClr val="bg2">
                  <a:lumMod val="20000"/>
                  <a:lumOff val="80000"/>
                </a:schemeClr>
              </a:buClr>
              <a:buSzPct val="110000"/>
              <a:buFont typeface="+mj-lt"/>
              <a:buAutoNum type="arabicPeriod" startAt="5"/>
            </a:pPr>
            <a:r>
              <a:rPr lang="tr-TR" sz="7200" dirty="0" smtClean="0"/>
              <a:t>Google</a:t>
            </a:r>
            <a:r>
              <a:rPr lang="tr-TR" sz="7200" dirty="0"/>
              <a:t>, </a:t>
            </a:r>
            <a:r>
              <a:rPr lang="tr-TR" sz="7200" dirty="0" err="1"/>
              <a:t>Yandex</a:t>
            </a:r>
            <a:r>
              <a:rPr lang="tr-TR" sz="7200" dirty="0"/>
              <a:t>, Facebook, </a:t>
            </a:r>
            <a:r>
              <a:rPr lang="tr-TR" sz="7200" dirty="0" err="1"/>
              <a:t>Twitter</a:t>
            </a:r>
            <a:r>
              <a:rPr lang="tr-TR" sz="7200" dirty="0"/>
              <a:t> gibi firmalar ikna (yeni vergi düzenlemesi gerekiyor) edilerek Türkiye’de sistem kurmaları ve dolayısıyla denetlenmeleri (testi kırılmadan) </a:t>
            </a:r>
            <a:r>
              <a:rPr lang="tr-TR" sz="7200" dirty="0" smtClean="0"/>
              <a:t>sağlanmalıdır,</a:t>
            </a:r>
            <a:endParaRPr lang="tr-TR" sz="7200" dirty="0"/>
          </a:p>
          <a:p>
            <a:pPr marL="742950" indent="-742950" algn="l">
              <a:lnSpc>
                <a:spcPct val="170000"/>
              </a:lnSpc>
              <a:buClr>
                <a:schemeClr val="bg2">
                  <a:lumMod val="20000"/>
                  <a:lumOff val="80000"/>
                </a:schemeClr>
              </a:buClr>
              <a:buSzPct val="110000"/>
              <a:buFont typeface="+mj-lt"/>
              <a:buAutoNum type="arabicPeriod" startAt="5"/>
            </a:pPr>
            <a:r>
              <a:rPr lang="tr-TR" sz="7200" dirty="0"/>
              <a:t>İnternet  ve medya içerik denetimi için sorumlular </a:t>
            </a:r>
            <a:r>
              <a:rPr lang="tr-TR" sz="7200" dirty="0" smtClean="0"/>
              <a:t>tanımlanmalı, akıllı işaretler  video ve film içeriklerinde uygulanmalıdır,  web sitelerinde </a:t>
            </a:r>
            <a:r>
              <a:rPr lang="tr-TR" sz="7200" dirty="0"/>
              <a:t>sertifika uygulamasına geçilmelidir,</a:t>
            </a:r>
          </a:p>
          <a:p>
            <a:pPr algn="l">
              <a:buClr>
                <a:schemeClr val="bg2">
                  <a:lumMod val="20000"/>
                  <a:lumOff val="80000"/>
                </a:schemeClr>
              </a:buClr>
              <a:buSzPct val="110000"/>
            </a:pPr>
            <a:r>
              <a:rPr lang="tr-TR" sz="8000" dirty="0"/>
              <a:t>							</a:t>
            </a:r>
            <a:endParaRPr lang="tr-TR" sz="8000" dirty="0" smtClean="0"/>
          </a:p>
          <a:p>
            <a:pPr algn="l">
              <a:buClr>
                <a:schemeClr val="bg2">
                  <a:lumMod val="20000"/>
                  <a:lumOff val="80000"/>
                </a:schemeClr>
              </a:buClr>
              <a:buSzPct val="110000"/>
            </a:pPr>
            <a:endParaRPr lang="tr-TR" sz="8000" dirty="0"/>
          </a:p>
          <a:p>
            <a:pPr algn="l">
              <a:buClr>
                <a:schemeClr val="bg2">
                  <a:lumMod val="20000"/>
                  <a:lumOff val="80000"/>
                </a:schemeClr>
              </a:buClr>
              <a:buSzPct val="110000"/>
            </a:pPr>
            <a:r>
              <a:rPr lang="tr-TR" sz="8000" dirty="0" smtClean="0"/>
              <a:t>							</a:t>
            </a:r>
            <a:endParaRPr lang="tr-TR" sz="4000" dirty="0" smtClean="0"/>
          </a:p>
          <a:p>
            <a:pPr marL="742950" indent="-742950" algn="l">
              <a:lnSpc>
                <a:spcPct val="170000"/>
              </a:lnSpc>
              <a:buClr>
                <a:schemeClr val="bg2">
                  <a:lumMod val="20000"/>
                  <a:lumOff val="80000"/>
                </a:schemeClr>
              </a:buClr>
              <a:buSzPct val="110000"/>
              <a:buFont typeface="+mj-lt"/>
              <a:buAutoNum type="arabicPeriod"/>
            </a:pPr>
            <a:endParaRPr lang="tr-TR" sz="4000" dirty="0"/>
          </a:p>
          <a:p>
            <a:pPr marL="742950" indent="-742950" algn="l">
              <a:lnSpc>
                <a:spcPct val="170000"/>
              </a:lnSpc>
              <a:buClr>
                <a:schemeClr val="bg2">
                  <a:lumMod val="20000"/>
                  <a:lumOff val="80000"/>
                </a:schemeClr>
              </a:buClr>
              <a:buSzPct val="110000"/>
              <a:buFont typeface="+mj-lt"/>
              <a:buAutoNum type="arabicPeriod"/>
            </a:pPr>
            <a:endParaRPr lang="tr-TR" sz="4000" dirty="0" smtClean="0"/>
          </a:p>
          <a:p>
            <a:pPr marL="742950" indent="-742950" algn="l">
              <a:lnSpc>
                <a:spcPct val="170000"/>
              </a:lnSpc>
              <a:buClr>
                <a:schemeClr val="bg2">
                  <a:lumMod val="20000"/>
                  <a:lumOff val="80000"/>
                </a:schemeClr>
              </a:buClr>
              <a:buSzPct val="110000"/>
              <a:buFont typeface="+mj-lt"/>
              <a:buAutoNum type="arabicPeriod"/>
            </a:pPr>
            <a:endParaRPr lang="tr-TR" sz="4000" dirty="0"/>
          </a:p>
          <a:p>
            <a:pPr algn="l">
              <a:lnSpc>
                <a:spcPct val="170000"/>
              </a:lnSpc>
              <a:buClr>
                <a:schemeClr val="bg2">
                  <a:lumMod val="20000"/>
                  <a:lumOff val="80000"/>
                </a:schemeClr>
              </a:buClr>
              <a:buSzPct val="110000"/>
            </a:pPr>
            <a:r>
              <a:rPr lang="tr-TR" sz="4000" dirty="0" smtClean="0"/>
              <a:t> </a:t>
            </a:r>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smtClean="0"/>
          </a:p>
          <a:p>
            <a:pPr marL="514350" indent="-514350" algn="l">
              <a:buClr>
                <a:schemeClr val="bg2">
                  <a:lumMod val="20000"/>
                  <a:lumOff val="80000"/>
                </a:schemeClr>
              </a:buClr>
              <a:buSzPct val="110000"/>
              <a:buFont typeface="+mj-lt"/>
              <a:buAutoNum type="arabicPeriod"/>
            </a:pP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38590BE3-82A1-4BE7-A109-B66A3AACA617}"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20</a:t>
            </a:fld>
            <a:r>
              <a:rPr lang="tr-TR" dirty="0" smtClean="0"/>
              <a:t>/21</a:t>
            </a:r>
            <a:endParaRPr lang="tr-TR" dirty="0"/>
          </a:p>
        </p:txBody>
      </p:sp>
    </p:spTree>
    <p:extLst>
      <p:ext uri="{BB962C8B-B14F-4D97-AF65-F5344CB8AC3E}">
        <p14:creationId xmlns:p14="http://schemas.microsoft.com/office/powerpoint/2010/main" val="3846566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Başlık 3"/>
          <p:cNvSpPr>
            <a:spLocks noGrp="1"/>
          </p:cNvSpPr>
          <p:nvPr>
            <p:ph type="ctrTitle"/>
          </p:nvPr>
        </p:nvSpPr>
        <p:spPr/>
        <p:txBody>
          <a:bodyPr/>
          <a:lstStyle/>
          <a:p>
            <a:pPr algn="ctr"/>
            <a:r>
              <a:rPr lang="tr-TR" dirty="0" smtClean="0"/>
              <a:t>Teşekkür ederiz.</a:t>
            </a:r>
            <a:endParaRPr lang="tr-TR" dirty="0"/>
          </a:p>
        </p:txBody>
      </p:sp>
      <p:sp>
        <p:nvSpPr>
          <p:cNvPr id="5" name="Alt Başlık 4"/>
          <p:cNvSpPr>
            <a:spLocks noGrp="1"/>
          </p:cNvSpPr>
          <p:nvPr>
            <p:ph type="subTitle" idx="1"/>
          </p:nvPr>
        </p:nvSpPr>
        <p:spPr/>
        <p:txBody>
          <a:bodyPr/>
          <a:lstStyle/>
          <a:p>
            <a:pPr algn="ctr"/>
            <a:r>
              <a:rPr lang="tr-TR" sz="4400" b="1" dirty="0" smtClean="0">
                <a:latin typeface="Arial Narrow" pitchFamily="34" charset="0"/>
              </a:rPr>
              <a:t>RTÜK</a:t>
            </a:r>
            <a:r>
              <a:rPr lang="tr-TR" dirty="0" smtClean="0"/>
              <a:t>  </a:t>
            </a:r>
            <a:endParaRPr lang="tr-TR" dirty="0"/>
          </a:p>
        </p:txBody>
      </p:sp>
      <p:sp>
        <p:nvSpPr>
          <p:cNvPr id="2" name="Altbilgi Yer Tutucusu 1"/>
          <p:cNvSpPr>
            <a:spLocks noGrp="1"/>
          </p:cNvSpPr>
          <p:nvPr>
            <p:ph type="ftr" sz="quarter" idx="11"/>
          </p:nvPr>
        </p:nvSpPr>
        <p:spPr/>
        <p:txBody>
          <a:bodyPr/>
          <a:lstStyle/>
          <a:p>
            <a:r>
              <a:rPr lang="tr-TR" smtClean="0"/>
              <a:t>Radyo ve Televizyon Üst Kurumu</a:t>
            </a:r>
            <a:endParaRPr lang="tr-TR"/>
          </a:p>
        </p:txBody>
      </p:sp>
      <p:sp>
        <p:nvSpPr>
          <p:cNvPr id="3" name="Veri Yer Tutucusu 2"/>
          <p:cNvSpPr>
            <a:spLocks noGrp="1"/>
          </p:cNvSpPr>
          <p:nvPr>
            <p:ph type="dt" sz="half" idx="10"/>
          </p:nvPr>
        </p:nvSpPr>
        <p:spPr/>
        <p:txBody>
          <a:bodyPr/>
          <a:lstStyle/>
          <a:p>
            <a:fld id="{5802AC0D-7016-4186-A6BA-286F8E6D6A78}" type="datetime1">
              <a:rPr lang="tr-TR" smtClean="0"/>
              <a:t>10/04/2012</a:t>
            </a:fld>
            <a:endParaRPr lang="tr-TR"/>
          </a:p>
        </p:txBody>
      </p:sp>
      <p:sp>
        <p:nvSpPr>
          <p:cNvPr id="7" name="Slayt Numarası Yer Tutucusu 6"/>
          <p:cNvSpPr>
            <a:spLocks noGrp="1"/>
          </p:cNvSpPr>
          <p:nvPr>
            <p:ph type="sldNum" sz="quarter" idx="12"/>
          </p:nvPr>
        </p:nvSpPr>
        <p:spPr>
          <a:xfrm>
            <a:off x="7956376" y="6356350"/>
            <a:ext cx="762000" cy="365125"/>
          </a:xfrm>
        </p:spPr>
        <p:txBody>
          <a:bodyPr/>
          <a:lstStyle/>
          <a:p>
            <a:fld id="{ECDEA03E-3E9D-438B-B3CB-E81DD7F76C71}" type="slidenum">
              <a:rPr lang="tr-TR" smtClean="0"/>
              <a:t>21</a:t>
            </a:fld>
            <a:r>
              <a:rPr lang="tr-TR" dirty="0" smtClean="0"/>
              <a:t>/21</a:t>
            </a:r>
            <a:endParaRPr lang="tr-TR" dirty="0"/>
          </a:p>
        </p:txBody>
      </p:sp>
    </p:spTree>
    <p:extLst>
      <p:ext uri="{BB962C8B-B14F-4D97-AF65-F5344CB8AC3E}">
        <p14:creationId xmlns:p14="http://schemas.microsoft.com/office/powerpoint/2010/main" val="3168863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 Başlık 3"/>
          <p:cNvSpPr>
            <a:spLocks noGrp="1"/>
          </p:cNvSpPr>
          <p:nvPr>
            <p:ph type="subTitle" idx="1"/>
          </p:nvPr>
        </p:nvSpPr>
        <p:spPr/>
        <p:txBody>
          <a:bodyPr/>
          <a:lstStyle/>
          <a:p>
            <a:endParaRPr lang="tr-TR"/>
          </a:p>
        </p:txBody>
      </p:sp>
      <p:sp>
        <p:nvSpPr>
          <p:cNvPr id="5" name="Başlık 4"/>
          <p:cNvSpPr>
            <a:spLocks noGrp="1"/>
          </p:cNvSpPr>
          <p:nvPr>
            <p:ph type="ctrTitle"/>
          </p:nvPr>
        </p:nvSpPr>
        <p:spPr/>
        <p:txBody>
          <a:bodyPr/>
          <a:lstStyle/>
          <a:p>
            <a:endParaRPr 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Altbilgi Yer Tutucusu 1"/>
          <p:cNvSpPr>
            <a:spLocks noGrp="1"/>
          </p:cNvSpPr>
          <p:nvPr>
            <p:ph type="ftr" sz="quarter" idx="11"/>
          </p:nvPr>
        </p:nvSpPr>
        <p:spPr/>
        <p:txBody>
          <a:bodyPr/>
          <a:lstStyle/>
          <a:p>
            <a:r>
              <a:rPr lang="tr-TR" smtClean="0"/>
              <a:t>Radyo ve Televizyon Üst Kurumu</a:t>
            </a:r>
            <a:endParaRPr lang="tr-TR"/>
          </a:p>
        </p:txBody>
      </p:sp>
      <p:sp>
        <p:nvSpPr>
          <p:cNvPr id="3" name="Veri Yer Tutucusu 2"/>
          <p:cNvSpPr>
            <a:spLocks noGrp="1"/>
          </p:cNvSpPr>
          <p:nvPr>
            <p:ph type="dt" sz="half" idx="10"/>
          </p:nvPr>
        </p:nvSpPr>
        <p:spPr/>
        <p:txBody>
          <a:bodyPr/>
          <a:lstStyle/>
          <a:p>
            <a:fld id="{2FFC2FD5-AC90-46E2-B51C-58CF2FA34B6A}"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3</a:t>
            </a:fld>
            <a:endParaRPr lang="tr-TR"/>
          </a:p>
        </p:txBody>
      </p:sp>
    </p:spTree>
    <p:extLst>
      <p:ext uri="{BB962C8B-B14F-4D97-AF65-F5344CB8AC3E}">
        <p14:creationId xmlns:p14="http://schemas.microsoft.com/office/powerpoint/2010/main" val="2560863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620688"/>
            <a:ext cx="7272808" cy="1080120"/>
          </a:xfrm>
        </p:spPr>
        <p:txBody>
          <a:bodyPr>
            <a:noAutofit/>
          </a:bodyPr>
          <a:lstStyle/>
          <a:p>
            <a:pPr algn="l"/>
            <a:r>
              <a:rPr lang="tr-TR" sz="3200" dirty="0" smtClean="0"/>
              <a:t>Türkiye’de Televizyon ve Radyoların Yayın Türlerine Göre Sayısı</a:t>
            </a: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809419692"/>
              </p:ext>
            </p:extLst>
          </p:nvPr>
        </p:nvGraphicFramePr>
        <p:xfrm>
          <a:off x="251520" y="2080220"/>
          <a:ext cx="6565900" cy="4488180"/>
        </p:xfrm>
        <a:graphic>
          <a:graphicData uri="http://schemas.openxmlformats.org/drawingml/2006/table">
            <a:tbl>
              <a:tblPr>
                <a:tableStyleId>{5C22544A-7EE6-4342-B048-85BDC9FD1C3A}</a:tableStyleId>
              </a:tblPr>
              <a:tblGrid>
                <a:gridCol w="393700"/>
                <a:gridCol w="3136900"/>
                <a:gridCol w="1663700"/>
                <a:gridCol w="990600"/>
                <a:gridCol w="381000"/>
              </a:tblGrid>
              <a:tr h="381000">
                <a:tc>
                  <a:txBody>
                    <a:bodyPr/>
                    <a:lstStyle/>
                    <a:p>
                      <a:pPr algn="l" fontAlgn="b"/>
                      <a:endParaRPr lang="tr-TR" sz="1100" b="0" i="0" u="none" strike="noStrike" dirty="0">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r>
              <a:tr h="371475">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600" u="none" strike="noStrike" dirty="0" smtClean="0">
                          <a:effectLst/>
                        </a:rPr>
                        <a:t> </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2000" u="none" strike="noStrike">
                          <a:effectLst/>
                        </a:rPr>
                        <a:t>Televizyon</a:t>
                      </a:r>
                      <a:endParaRPr lang="tr-TR" sz="2000" b="0" i="0" u="none" strike="noStrike">
                        <a:solidFill>
                          <a:srgbClr val="000000"/>
                        </a:solidFill>
                        <a:effectLst/>
                        <a:latin typeface="Calibri"/>
                      </a:endParaRPr>
                    </a:p>
                  </a:txBody>
                  <a:tcPr marL="9525" marR="9525" marT="9525" marB="0" anchor="ctr"/>
                </a:tc>
                <a:tc>
                  <a:txBody>
                    <a:bodyPr/>
                    <a:lstStyle/>
                    <a:p>
                      <a:pPr algn="ctr" fontAlgn="ctr"/>
                      <a:r>
                        <a:rPr lang="tr-TR" sz="2000" u="none" strike="noStrike">
                          <a:effectLst/>
                        </a:rPr>
                        <a:t>Radyo</a:t>
                      </a:r>
                      <a:endParaRPr lang="tr-TR" sz="2000" b="0" i="0" u="none" strike="noStrike">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333375">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2000" u="none" strike="noStrike" dirty="0" smtClean="0">
                          <a:effectLst/>
                        </a:rPr>
                        <a:t>Karasal </a:t>
                      </a:r>
                      <a:r>
                        <a:rPr lang="tr-TR" sz="1600" u="none" strike="noStrike" dirty="0" smtClean="0">
                          <a:effectLst/>
                        </a:rPr>
                        <a:t>(analog)</a:t>
                      </a:r>
                      <a:endParaRPr lang="tr-TR" sz="1600" b="0" i="0" u="none" strike="noStrike" dirty="0">
                        <a:solidFill>
                          <a:srgbClr val="000000"/>
                        </a:solidFill>
                        <a:effectLst/>
                        <a:latin typeface="Calibri"/>
                      </a:endParaRPr>
                    </a:p>
                  </a:txBody>
                  <a:tcPr marL="9525" marR="9525" marT="9525" marB="0" anchor="ctr"/>
                </a:tc>
                <a:tc>
                  <a:txBody>
                    <a:bodyPr/>
                    <a:lstStyle/>
                    <a:p>
                      <a:pPr algn="r" fontAlgn="ctr"/>
                      <a:r>
                        <a:rPr lang="tr-TR" sz="2400" u="none" strike="noStrike" dirty="0">
                          <a:effectLst/>
                        </a:rPr>
                        <a:t>247</a:t>
                      </a:r>
                      <a:endParaRPr lang="tr-TR" sz="2400" b="0" i="0" u="none" strike="noStrike" dirty="0">
                        <a:solidFill>
                          <a:srgbClr val="000000"/>
                        </a:solidFill>
                        <a:effectLst/>
                        <a:latin typeface="Calibri"/>
                      </a:endParaRPr>
                    </a:p>
                  </a:txBody>
                  <a:tcPr marL="9525" marR="9525" marT="9525" marB="0" anchor="ctr"/>
                </a:tc>
                <a:tc>
                  <a:txBody>
                    <a:bodyPr/>
                    <a:lstStyle/>
                    <a:p>
                      <a:pPr algn="r" fontAlgn="ctr"/>
                      <a:r>
                        <a:rPr lang="tr-TR" sz="2400" u="none" strike="noStrike" dirty="0">
                          <a:effectLst/>
                        </a:rPr>
                        <a:t>1057</a:t>
                      </a:r>
                      <a:endParaRPr lang="tr-TR" sz="2400" b="0" i="0" u="none" strike="noStrike" dirty="0">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266700">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ctr" fontAlgn="ctr"/>
                      <a:r>
                        <a:rPr lang="tr-TR" sz="1600" u="none" strike="noStrike" dirty="0">
                          <a:effectLst/>
                        </a:rPr>
                        <a:t>Ulusal</a:t>
                      </a:r>
                      <a:endParaRPr lang="tr-TR" sz="1600" b="0" i="0" u="none" strike="noStrike" dirty="0">
                        <a:solidFill>
                          <a:srgbClr val="000000"/>
                        </a:solidFill>
                        <a:effectLst/>
                        <a:latin typeface="Calibri"/>
                      </a:endParaRPr>
                    </a:p>
                  </a:txBody>
                  <a:tcPr marL="9525" marR="9525" marT="9525" marB="0" anchor="ctr"/>
                </a:tc>
                <a:tc>
                  <a:txBody>
                    <a:bodyPr/>
                    <a:lstStyle/>
                    <a:p>
                      <a:pPr algn="r" fontAlgn="ctr"/>
                      <a:r>
                        <a:rPr lang="tr-TR" sz="2000" u="none" strike="noStrike" dirty="0">
                          <a:effectLst/>
                        </a:rPr>
                        <a:t>24</a:t>
                      </a:r>
                      <a:endParaRPr lang="tr-TR" sz="2000" b="0" i="0" u="none" strike="noStrike" dirty="0">
                        <a:solidFill>
                          <a:srgbClr val="000000"/>
                        </a:solidFill>
                        <a:effectLst/>
                        <a:latin typeface="Calibri"/>
                      </a:endParaRPr>
                    </a:p>
                  </a:txBody>
                  <a:tcPr marL="9525" marR="9525" marT="9525" marB="0" anchor="ctr"/>
                </a:tc>
                <a:tc>
                  <a:txBody>
                    <a:bodyPr/>
                    <a:lstStyle/>
                    <a:p>
                      <a:pPr algn="r" fontAlgn="ctr"/>
                      <a:r>
                        <a:rPr lang="tr-TR" sz="2000" u="none" strike="noStrike" dirty="0">
                          <a:effectLst/>
                        </a:rPr>
                        <a:t>37</a:t>
                      </a:r>
                      <a:endParaRPr lang="tr-TR" sz="2000" b="0" i="0" u="none" strike="noStrike" dirty="0">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266700">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ctr" fontAlgn="ctr"/>
                      <a:r>
                        <a:rPr lang="tr-TR" sz="1600" u="none" strike="noStrike">
                          <a:effectLst/>
                        </a:rPr>
                        <a:t>Bölgesel</a:t>
                      </a:r>
                      <a:endParaRPr lang="tr-TR" sz="1600" b="0" i="0" u="none" strike="noStrike">
                        <a:solidFill>
                          <a:srgbClr val="000000"/>
                        </a:solidFill>
                        <a:effectLst/>
                        <a:latin typeface="Calibri"/>
                      </a:endParaRPr>
                    </a:p>
                  </a:txBody>
                  <a:tcPr marL="9525" marR="9525" marT="9525" marB="0" anchor="ctr"/>
                </a:tc>
                <a:tc>
                  <a:txBody>
                    <a:bodyPr/>
                    <a:lstStyle/>
                    <a:p>
                      <a:pPr algn="r" fontAlgn="ctr"/>
                      <a:r>
                        <a:rPr lang="tr-TR" sz="2000" u="none" strike="noStrike">
                          <a:effectLst/>
                        </a:rPr>
                        <a:t>15</a:t>
                      </a:r>
                      <a:endParaRPr lang="tr-TR" sz="2000" b="0" i="0" u="none" strike="noStrike">
                        <a:solidFill>
                          <a:srgbClr val="000000"/>
                        </a:solidFill>
                        <a:effectLst/>
                        <a:latin typeface="Calibri"/>
                      </a:endParaRPr>
                    </a:p>
                  </a:txBody>
                  <a:tcPr marL="9525" marR="9525" marT="9525" marB="0" anchor="ctr"/>
                </a:tc>
                <a:tc>
                  <a:txBody>
                    <a:bodyPr/>
                    <a:lstStyle/>
                    <a:p>
                      <a:pPr algn="r" fontAlgn="ctr"/>
                      <a:r>
                        <a:rPr lang="tr-TR" sz="2000" u="none" strike="noStrike" dirty="0">
                          <a:effectLst/>
                        </a:rPr>
                        <a:t>98</a:t>
                      </a:r>
                      <a:endParaRPr lang="tr-TR" sz="2000" b="0" i="0" u="none" strike="noStrike" dirty="0">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266700">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ctr" fontAlgn="ctr"/>
                      <a:r>
                        <a:rPr lang="tr-TR" sz="1600" u="none" strike="noStrike">
                          <a:effectLst/>
                        </a:rPr>
                        <a:t>Yerel</a:t>
                      </a:r>
                      <a:endParaRPr lang="tr-TR" sz="1600" b="0" i="0" u="none" strike="noStrike">
                        <a:solidFill>
                          <a:srgbClr val="000000"/>
                        </a:solidFill>
                        <a:effectLst/>
                        <a:latin typeface="Calibri"/>
                      </a:endParaRPr>
                    </a:p>
                  </a:txBody>
                  <a:tcPr marL="9525" marR="9525" marT="9525" marB="0" anchor="ctr"/>
                </a:tc>
                <a:tc>
                  <a:txBody>
                    <a:bodyPr/>
                    <a:lstStyle/>
                    <a:p>
                      <a:pPr algn="r" fontAlgn="ctr"/>
                      <a:r>
                        <a:rPr lang="tr-TR" sz="2000" u="none" strike="noStrike">
                          <a:effectLst/>
                        </a:rPr>
                        <a:t>208</a:t>
                      </a:r>
                      <a:endParaRPr lang="tr-TR" sz="2000" b="0" i="0" u="none" strike="noStrike">
                        <a:solidFill>
                          <a:srgbClr val="000000"/>
                        </a:solidFill>
                        <a:effectLst/>
                        <a:latin typeface="Calibri"/>
                      </a:endParaRPr>
                    </a:p>
                  </a:txBody>
                  <a:tcPr marL="9525" marR="9525" marT="9525" marB="0" anchor="ctr"/>
                </a:tc>
                <a:tc>
                  <a:txBody>
                    <a:bodyPr/>
                    <a:lstStyle/>
                    <a:p>
                      <a:pPr algn="r" fontAlgn="ctr"/>
                      <a:r>
                        <a:rPr lang="tr-TR" sz="2000" u="none" strike="noStrike" dirty="0">
                          <a:effectLst/>
                        </a:rPr>
                        <a:t>922</a:t>
                      </a:r>
                      <a:endParaRPr lang="tr-TR" sz="2000" b="0" i="0" u="none" strike="noStrike" dirty="0">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333375">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2000" u="none" strike="noStrike">
                          <a:effectLst/>
                        </a:rPr>
                        <a:t>Uydu</a:t>
                      </a:r>
                      <a:endParaRPr lang="tr-TR" sz="2000" b="0" i="0" u="none" strike="noStrike">
                        <a:solidFill>
                          <a:srgbClr val="000000"/>
                        </a:solidFill>
                        <a:effectLst/>
                        <a:latin typeface="Calibri"/>
                      </a:endParaRPr>
                    </a:p>
                  </a:txBody>
                  <a:tcPr marL="9525" marR="9525" marT="9525" marB="0" anchor="ctr"/>
                </a:tc>
                <a:tc>
                  <a:txBody>
                    <a:bodyPr/>
                    <a:lstStyle/>
                    <a:p>
                      <a:pPr algn="r" fontAlgn="ctr"/>
                      <a:r>
                        <a:rPr lang="tr-TR" sz="2400" u="none" strike="noStrike" dirty="0">
                          <a:effectLst/>
                        </a:rPr>
                        <a:t>205</a:t>
                      </a:r>
                      <a:endParaRPr lang="tr-TR" sz="2400" b="0" i="0" u="none" strike="noStrike" dirty="0">
                        <a:solidFill>
                          <a:srgbClr val="000000"/>
                        </a:solidFill>
                        <a:effectLst/>
                        <a:latin typeface="Calibri"/>
                      </a:endParaRPr>
                    </a:p>
                  </a:txBody>
                  <a:tcPr marL="9525" marR="9525" marT="9525" marB="0" anchor="ctr"/>
                </a:tc>
                <a:tc>
                  <a:txBody>
                    <a:bodyPr/>
                    <a:lstStyle/>
                    <a:p>
                      <a:pPr algn="r" fontAlgn="ctr"/>
                      <a:r>
                        <a:rPr lang="tr-TR" sz="2400" u="none" strike="noStrike" dirty="0">
                          <a:effectLst/>
                        </a:rPr>
                        <a:t>63</a:t>
                      </a:r>
                      <a:endParaRPr lang="tr-TR" sz="2400" b="0" i="0" u="none" strike="noStrike" dirty="0">
                        <a:solidFill>
                          <a:srgbClr val="000000"/>
                        </a:solidFill>
                        <a:effectLst/>
                        <a:latin typeface="Calibri"/>
                      </a:endParaRPr>
                    </a:p>
                  </a:txBody>
                  <a:tcPr marL="9525" marR="9525" marT="9525" marB="0" anchor="ctr"/>
                </a:tc>
                <a:tc>
                  <a:txBody>
                    <a:bodyPr/>
                    <a:lstStyle/>
                    <a:p>
                      <a:pPr algn="l" fontAlgn="b"/>
                      <a:endParaRPr lang="tr-TR" sz="1100" b="0" i="0" u="none" strike="noStrike">
                        <a:solidFill>
                          <a:srgbClr val="000000"/>
                        </a:solidFill>
                        <a:effectLst/>
                        <a:latin typeface="Calibri"/>
                      </a:endParaRPr>
                    </a:p>
                  </a:txBody>
                  <a:tcPr marL="9525" marR="9525" marT="9525" marB="0" anchor="b"/>
                </a:tc>
              </a:tr>
              <a:tr h="333375">
                <a:tc>
                  <a:txBody>
                    <a:bodyPr/>
                    <a:lstStyle/>
                    <a:p>
                      <a:pPr algn="l" fontAlgn="b"/>
                      <a:endParaRPr lang="tr-TR" sz="1100" b="0" i="0" u="none" strike="noStrike">
                        <a:solidFill>
                          <a:srgbClr val="000000"/>
                        </a:solidFill>
                        <a:effectLst/>
                        <a:latin typeface="Calibri"/>
                      </a:endParaRPr>
                    </a:p>
                  </a:txBody>
                  <a:tcPr marL="9525" marR="9525" marT="9525" marB="0" anchor="b"/>
                </a:tc>
                <a:tc rowSpan="2">
                  <a:txBody>
                    <a:bodyPr/>
                    <a:lstStyle/>
                    <a:p>
                      <a:pPr algn="l" fontAlgn="ctr"/>
                      <a:r>
                        <a:rPr lang="tr-TR" sz="2000" u="none" strike="noStrike" dirty="0">
                          <a:effectLst/>
                        </a:rPr>
                        <a:t>Kablo (IP TV </a:t>
                      </a:r>
                      <a:r>
                        <a:rPr lang="tr-TR" sz="2000" u="none" strike="noStrike" dirty="0" smtClean="0">
                          <a:effectLst/>
                        </a:rPr>
                        <a:t>İzni, </a:t>
                      </a:r>
                      <a:r>
                        <a:rPr lang="tr-TR" sz="2000" u="none" strike="noStrike" dirty="0">
                          <a:effectLst/>
                        </a:rPr>
                        <a:t>bu   kategoride verilmektedir.</a:t>
                      </a:r>
                      <a:endParaRPr lang="tr-TR" sz="2000" b="0" i="0" u="none" strike="noStrike" dirty="0">
                        <a:solidFill>
                          <a:srgbClr val="000000"/>
                        </a:solidFill>
                        <a:effectLst/>
                        <a:latin typeface="Calibri"/>
                      </a:endParaRPr>
                    </a:p>
                  </a:txBody>
                  <a:tcPr marL="9525" marR="9525" marT="9525" marB="0" anchor="ctr"/>
                </a:tc>
                <a:tc rowSpan="2">
                  <a:txBody>
                    <a:bodyPr/>
                    <a:lstStyle/>
                    <a:p>
                      <a:pPr algn="r" fontAlgn="t"/>
                      <a:r>
                        <a:rPr lang="tr-TR" sz="2400" u="none" strike="noStrike">
                          <a:effectLst/>
                        </a:rPr>
                        <a:t>101</a:t>
                      </a:r>
                      <a:endParaRPr lang="tr-TR" sz="2400" b="0" i="0" u="none" strike="noStrike">
                        <a:solidFill>
                          <a:srgbClr val="000000"/>
                        </a:solidFill>
                        <a:effectLst/>
                        <a:latin typeface="Calibri"/>
                      </a:endParaRPr>
                    </a:p>
                  </a:txBody>
                  <a:tcPr marL="9525" marR="9525" marT="9525" marB="0"/>
                </a:tc>
                <a:tc rowSpan="2">
                  <a:txBody>
                    <a:bodyPr/>
                    <a:lstStyle/>
                    <a:p>
                      <a:pPr algn="r" fontAlgn="t"/>
                      <a:r>
                        <a:rPr lang="tr-TR" sz="2400" u="none" strike="noStrike" dirty="0">
                          <a:effectLst/>
                        </a:rPr>
                        <a:t> _  </a:t>
                      </a:r>
                      <a:endParaRPr lang="tr-TR" sz="2400" b="0" i="0" u="none" strike="noStrike" dirty="0">
                        <a:solidFill>
                          <a:srgbClr val="000000"/>
                        </a:solidFill>
                        <a:effectLst/>
                        <a:latin typeface="Calibri"/>
                      </a:endParaRPr>
                    </a:p>
                  </a:txBody>
                  <a:tcPr marL="9525" marR="9525" marT="9525" marB="0"/>
                </a:tc>
                <a:tc>
                  <a:txBody>
                    <a:bodyPr/>
                    <a:lstStyle/>
                    <a:p>
                      <a:pPr algn="l" fontAlgn="b"/>
                      <a:endParaRPr lang="tr-TR" sz="1100" b="0" i="0" u="none" strike="noStrike">
                        <a:solidFill>
                          <a:srgbClr val="000000"/>
                        </a:solidFill>
                        <a:effectLst/>
                        <a:latin typeface="Calibri"/>
                      </a:endParaRPr>
                    </a:p>
                  </a:txBody>
                  <a:tcPr marL="9525" marR="9525" marT="9525" marB="0" anchor="b"/>
                </a:tc>
              </a:tr>
              <a:tr h="400050">
                <a:tc>
                  <a:txBody>
                    <a:bodyPr/>
                    <a:lstStyle/>
                    <a:p>
                      <a:pPr algn="l" fontAlgn="b"/>
                      <a:endParaRPr lang="tr-TR" sz="1100" b="0" i="0" u="none" strike="noStrike">
                        <a:solidFill>
                          <a:srgbClr val="000000"/>
                        </a:solidFill>
                        <a:effectLst/>
                        <a:latin typeface="Calibri"/>
                      </a:endParaRPr>
                    </a:p>
                  </a:txBody>
                  <a:tcPr marL="9525" marR="9525" marT="9525" marB="0" anchor="b"/>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endParaRPr lang="tr-TR" sz="1100" b="0" i="0" u="none" strike="noStrike">
                        <a:solidFill>
                          <a:srgbClr val="000000"/>
                        </a:solidFill>
                        <a:effectLst/>
                        <a:latin typeface="Calibri"/>
                      </a:endParaRPr>
                    </a:p>
                  </a:txBody>
                  <a:tcPr marL="9525" marR="9525" marT="9525" marB="0" anchor="b"/>
                </a:tc>
              </a:tr>
              <a:tr h="342900">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r" fontAlgn="ctr"/>
                      <a:r>
                        <a:rPr lang="tr-TR" sz="2000" b="1" u="none" strike="noStrike" dirty="0">
                          <a:effectLst/>
                        </a:rPr>
                        <a:t>Toplam</a:t>
                      </a:r>
                      <a:endParaRPr lang="tr-TR" sz="2000" b="1" i="0" u="none" strike="noStrike" dirty="0">
                        <a:solidFill>
                          <a:srgbClr val="000000"/>
                        </a:solidFill>
                        <a:effectLst/>
                        <a:latin typeface="Calibri"/>
                      </a:endParaRPr>
                    </a:p>
                  </a:txBody>
                  <a:tcPr marL="9525" marR="9525" marT="9525" marB="0" anchor="ctr"/>
                </a:tc>
                <a:tc>
                  <a:txBody>
                    <a:bodyPr/>
                    <a:lstStyle/>
                    <a:p>
                      <a:pPr algn="r" fontAlgn="b"/>
                      <a:r>
                        <a:rPr lang="tr-TR" sz="2400" b="1" u="none" strike="noStrike" dirty="0">
                          <a:effectLst/>
                        </a:rPr>
                        <a:t>553</a:t>
                      </a:r>
                      <a:endParaRPr lang="tr-TR" sz="2400" b="1" i="0" u="none" strike="noStrike" dirty="0">
                        <a:solidFill>
                          <a:srgbClr val="000000"/>
                        </a:solidFill>
                        <a:effectLst/>
                        <a:latin typeface="Calibri"/>
                      </a:endParaRPr>
                    </a:p>
                  </a:txBody>
                  <a:tcPr marL="9525" marR="9525" marT="9525" marB="0" anchor="b"/>
                </a:tc>
                <a:tc>
                  <a:txBody>
                    <a:bodyPr/>
                    <a:lstStyle/>
                    <a:p>
                      <a:pPr algn="r" fontAlgn="b"/>
                      <a:r>
                        <a:rPr lang="tr-TR" sz="2400" b="1" u="none" strike="noStrike" dirty="0">
                          <a:effectLst/>
                        </a:rPr>
                        <a:t>1120</a:t>
                      </a:r>
                      <a:endParaRPr lang="tr-TR" sz="2400" b="1" i="0" u="none" strike="noStrike" dirty="0">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r>
              <a:tr h="552450">
                <a:tc>
                  <a:txBody>
                    <a:bodyPr/>
                    <a:lstStyle/>
                    <a:p>
                      <a:pPr algn="l" fontAlgn="b"/>
                      <a:endParaRPr lang="tr-TR" sz="1100" b="0" i="0" u="none" strike="noStrike">
                        <a:solidFill>
                          <a:srgbClr val="000000"/>
                        </a:solidFill>
                        <a:effectLst/>
                        <a:latin typeface="Calibri"/>
                      </a:endParaRPr>
                    </a:p>
                  </a:txBody>
                  <a:tcPr marL="9525" marR="9525" marT="9525" marB="0" anchor="b"/>
                </a:tc>
                <a:tc gridSpan="3">
                  <a:txBody>
                    <a:bodyPr/>
                    <a:lstStyle/>
                    <a:p>
                      <a:pPr algn="l" fontAlgn="ctr"/>
                      <a:r>
                        <a:rPr lang="tr-TR" sz="1600" u="none" strike="noStrike">
                          <a:effectLst/>
                        </a:rPr>
                        <a:t>Not: İnternet üstünden yapılan WEB TV ve GSM üzerinden yapılan Mobil TV Kapsam Dışıdır</a:t>
                      </a:r>
                      <a:endParaRPr lang="tr-TR" sz="1600" b="0"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Calibri"/>
                      </a:endParaRPr>
                    </a:p>
                  </a:txBody>
                  <a:tcPr marL="9525" marR="9525" marT="9525" marB="0" anchor="b"/>
                </a:tc>
              </a:tr>
              <a:tr h="381000">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a:solidFill>
                          <a:srgbClr val="000000"/>
                        </a:solidFill>
                        <a:effectLst/>
                        <a:latin typeface="Calibri"/>
                      </a:endParaRPr>
                    </a:p>
                  </a:txBody>
                  <a:tcPr marL="9525" marR="9525" marT="9525" marB="0" anchor="b"/>
                </a:tc>
                <a:tc>
                  <a:txBody>
                    <a:bodyPr/>
                    <a:lstStyle/>
                    <a:p>
                      <a:pPr algn="l" fontAlgn="b"/>
                      <a:endParaRPr lang="tr-TR" sz="1100" b="0" i="0" u="none" strike="noStrike" dirty="0">
                        <a:solidFill>
                          <a:srgbClr val="000000"/>
                        </a:solidFill>
                        <a:effectLst/>
                        <a:latin typeface="Calibri"/>
                      </a:endParaRPr>
                    </a:p>
                  </a:txBody>
                  <a:tcPr marL="9525" marR="9525" marT="9525" marB="0" anchor="b"/>
                </a:tc>
              </a:tr>
            </a:tbl>
          </a:graphicData>
        </a:graphic>
      </p:graphicFrame>
      <p:sp>
        <p:nvSpPr>
          <p:cNvPr id="11" name="Alt Başlık 2"/>
          <p:cNvSpPr>
            <a:spLocks noGrp="1"/>
          </p:cNvSpPr>
          <p:nvPr>
            <p:ph type="subTitle" idx="1"/>
          </p:nvPr>
        </p:nvSpPr>
        <p:spPr>
          <a:xfrm>
            <a:off x="6948264" y="2132856"/>
            <a:ext cx="2016224" cy="4392488"/>
          </a:xfrm>
        </p:spPr>
        <p:txBody>
          <a:bodyPr>
            <a:normAutofit/>
          </a:bodyPr>
          <a:lstStyle/>
          <a:p>
            <a:pPr algn="l"/>
            <a:r>
              <a:rPr lang="tr-TR" dirty="0" smtClean="0"/>
              <a:t>Frekans ihalesinin gecikmesi dolayısıyla yayıncı enflasyonu var, ihaleden sonra sayının düşmesi bekleniyor </a:t>
            </a:r>
            <a:endParaRPr lang="tr-TR" dirty="0"/>
          </a:p>
        </p:txBody>
      </p:sp>
      <p:sp>
        <p:nvSpPr>
          <p:cNvPr id="3" name="Altbilgi Yer Tutucusu 2"/>
          <p:cNvSpPr>
            <a:spLocks noGrp="1"/>
          </p:cNvSpPr>
          <p:nvPr>
            <p:ph type="ftr" sz="quarter" idx="11"/>
          </p:nvPr>
        </p:nvSpPr>
        <p:spPr/>
        <p:txBody>
          <a:bodyPr/>
          <a:lstStyle/>
          <a:p>
            <a:r>
              <a:rPr lang="tr-TR" smtClean="0"/>
              <a:t>Radyo ve Televizyon Üst Kurumu</a:t>
            </a:r>
            <a:endParaRPr lang="tr-TR"/>
          </a:p>
        </p:txBody>
      </p:sp>
      <p:sp>
        <p:nvSpPr>
          <p:cNvPr id="4" name="Veri Yer Tutucusu 3"/>
          <p:cNvSpPr>
            <a:spLocks noGrp="1"/>
          </p:cNvSpPr>
          <p:nvPr>
            <p:ph type="dt" sz="half" idx="10"/>
          </p:nvPr>
        </p:nvSpPr>
        <p:spPr/>
        <p:txBody>
          <a:bodyPr/>
          <a:lstStyle/>
          <a:p>
            <a:fld id="{076FFB20-8E17-4A6E-80A7-64F27DE95ED9}" type="datetime1">
              <a:rPr lang="tr-TR" smtClean="0"/>
              <a:t>10/04/2012</a:t>
            </a:fld>
            <a:endParaRPr lang="tr-TR"/>
          </a:p>
        </p:txBody>
      </p:sp>
      <p:sp>
        <p:nvSpPr>
          <p:cNvPr id="5" name="Slayt Numarası Yer Tutucusu 4"/>
          <p:cNvSpPr>
            <a:spLocks noGrp="1"/>
          </p:cNvSpPr>
          <p:nvPr>
            <p:ph type="sldNum" sz="quarter" idx="12"/>
          </p:nvPr>
        </p:nvSpPr>
        <p:spPr/>
        <p:txBody>
          <a:bodyPr/>
          <a:lstStyle/>
          <a:p>
            <a:fld id="{ECDEA03E-3E9D-438B-B3CB-E81DD7F76C71}" type="slidenum">
              <a:rPr lang="tr-TR" smtClean="0"/>
              <a:t>4</a:t>
            </a:fld>
            <a:r>
              <a:rPr lang="tr-TR" dirty="0" smtClean="0"/>
              <a:t>/21</a:t>
            </a:r>
            <a:endParaRPr lang="tr-TR" dirty="0"/>
          </a:p>
        </p:txBody>
      </p:sp>
    </p:spTree>
    <p:extLst>
      <p:ext uri="{BB962C8B-B14F-4D97-AF65-F5344CB8AC3E}">
        <p14:creationId xmlns:p14="http://schemas.microsoft.com/office/powerpoint/2010/main" val="372005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476672"/>
            <a:ext cx="3315144" cy="864096"/>
          </a:xfrm>
        </p:spPr>
        <p:txBody>
          <a:bodyPr>
            <a:noAutofit/>
          </a:bodyPr>
          <a:lstStyle/>
          <a:p>
            <a:pPr algn="ctr"/>
            <a:r>
              <a:rPr lang="tr-TR" sz="3600" dirty="0" smtClean="0"/>
              <a:t>İhale Süreci</a:t>
            </a:r>
            <a:endParaRPr lang="tr-TR" sz="3600" dirty="0"/>
          </a:p>
        </p:txBody>
      </p:sp>
      <p:sp>
        <p:nvSpPr>
          <p:cNvPr id="3" name="Alt Başlık 2"/>
          <p:cNvSpPr>
            <a:spLocks noGrp="1"/>
          </p:cNvSpPr>
          <p:nvPr>
            <p:ph type="subTitle" idx="1"/>
          </p:nvPr>
        </p:nvSpPr>
        <p:spPr>
          <a:xfrm>
            <a:off x="418759" y="1556792"/>
            <a:ext cx="8329705" cy="4968552"/>
          </a:xfrm>
        </p:spPr>
        <p:txBody>
          <a:bodyPr>
            <a:normAutofit fontScale="77500" lnSpcReduction="20000"/>
          </a:bodyPr>
          <a:lstStyle/>
          <a:p>
            <a:pPr algn="just"/>
            <a:r>
              <a:rPr lang="tr-TR" sz="3200" dirty="0" smtClean="0"/>
              <a:t>      6112 Sayılı Yasa gereği: (03.03.2011)</a:t>
            </a:r>
          </a:p>
          <a:p>
            <a:pPr algn="just"/>
            <a:endParaRPr lang="tr-TR" sz="3200" dirty="0" smtClean="0"/>
          </a:p>
          <a:p>
            <a:pPr marL="457200" indent="-457200" algn="just">
              <a:buFont typeface="Arial" pitchFamily="34" charset="0"/>
              <a:buChar char="•"/>
            </a:pPr>
            <a:r>
              <a:rPr lang="tr-TR" sz="3200" dirty="0" smtClean="0"/>
              <a:t>TV’ler için: Bir yıl içinde (TV ve RD) frekans planlaması devam ediyor (nüfus kapsaması, güç ve etki alanı, SD, HD),</a:t>
            </a:r>
          </a:p>
          <a:p>
            <a:pPr algn="just"/>
            <a:endParaRPr lang="tr-TR" sz="3200" dirty="0" smtClean="0"/>
          </a:p>
          <a:p>
            <a:pPr marL="457200" indent="-457200" algn="just">
              <a:buFont typeface="Arial" pitchFamily="34" charset="0"/>
              <a:buChar char="•"/>
            </a:pPr>
            <a:r>
              <a:rPr lang="tr-TR" sz="3200" dirty="0" smtClean="0"/>
              <a:t>İkinci yıl TV frekans ihalesi tamamlanacak,</a:t>
            </a:r>
          </a:p>
          <a:p>
            <a:pPr algn="just"/>
            <a:endParaRPr lang="tr-TR" sz="3200" dirty="0" smtClean="0"/>
          </a:p>
          <a:p>
            <a:pPr marL="457200" indent="-457200" algn="just">
              <a:buFont typeface="Arial" pitchFamily="34" charset="0"/>
              <a:buChar char="•"/>
            </a:pPr>
            <a:r>
              <a:rPr lang="tr-TR" sz="3200" dirty="0" smtClean="0"/>
              <a:t>3. ve 4. yıllarda (analog yayın devam edebilir) Karasal Sayısal Yayın başlayacak, 2015’de  analog yayınlar kapatılacak (ASO),</a:t>
            </a:r>
          </a:p>
          <a:p>
            <a:pPr marL="457200" indent="-457200" algn="just">
              <a:buFont typeface="Arial" pitchFamily="34" charset="0"/>
              <a:buChar char="•"/>
            </a:pPr>
            <a:endParaRPr lang="tr-TR" sz="3200" dirty="0" smtClean="0"/>
          </a:p>
          <a:p>
            <a:pPr marL="457200" indent="-457200" algn="just">
              <a:buFont typeface="Arial" pitchFamily="34" charset="0"/>
              <a:buChar char="•"/>
            </a:pPr>
            <a:r>
              <a:rPr lang="tr-TR" sz="3200" dirty="0" smtClean="0"/>
              <a:t>Radyolar için: 2015’den sonra Radyo Frekans İhalesi planlanıyor,</a:t>
            </a:r>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DAFB1BD7-050B-4EAC-A7F9-3A450E1F6F4D}"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5</a:t>
            </a:fld>
            <a:r>
              <a:rPr lang="tr-TR" dirty="0" smtClean="0"/>
              <a:t>/21</a:t>
            </a:r>
            <a:endParaRPr lang="tr-TR" dirty="0"/>
          </a:p>
        </p:txBody>
      </p:sp>
    </p:spTree>
    <p:extLst>
      <p:ext uri="{BB962C8B-B14F-4D97-AF65-F5344CB8AC3E}">
        <p14:creationId xmlns:p14="http://schemas.microsoft.com/office/powerpoint/2010/main" val="425965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Teknoloji Tercihi -TV</a:t>
            </a:r>
            <a:endParaRPr lang="tr-TR" sz="3600" dirty="0"/>
          </a:p>
        </p:txBody>
      </p:sp>
      <p:sp>
        <p:nvSpPr>
          <p:cNvPr id="3" name="Alt Başlık 2"/>
          <p:cNvSpPr>
            <a:spLocks noGrp="1"/>
          </p:cNvSpPr>
          <p:nvPr>
            <p:ph type="subTitle" idx="1"/>
          </p:nvPr>
        </p:nvSpPr>
        <p:spPr>
          <a:xfrm>
            <a:off x="418759" y="1556792"/>
            <a:ext cx="8329705" cy="4608512"/>
          </a:xfrm>
        </p:spPr>
        <p:txBody>
          <a:bodyPr>
            <a:normAutofit fontScale="85000" lnSpcReduction="10000"/>
          </a:bodyPr>
          <a:lstStyle/>
          <a:p>
            <a:pPr marL="457200" indent="-457200" algn="just">
              <a:buFont typeface="Arial" pitchFamily="34" charset="0"/>
              <a:buChar char="•"/>
            </a:pPr>
            <a:r>
              <a:rPr lang="tr-TR" sz="3200" dirty="0" smtClean="0"/>
              <a:t>Frekans ihalesinin gecikmesi dolayısıyla karasal yayınlar Analog olarak devam ediyor.</a:t>
            </a:r>
          </a:p>
          <a:p>
            <a:pPr marL="457200" indent="-457200" algn="just">
              <a:buFont typeface="Arial" pitchFamily="34" charset="0"/>
              <a:buChar char="•"/>
            </a:pPr>
            <a:r>
              <a:rPr lang="tr-TR" sz="3200" dirty="0" smtClean="0"/>
              <a:t>İzleyicilerin ancak % 7’si karasal yayın izliyor, uydu üzerinden ise bu rakam % 70’in üzerinde,</a:t>
            </a:r>
          </a:p>
          <a:p>
            <a:pPr marL="457200" indent="-457200" algn="just">
              <a:buFont typeface="Arial" pitchFamily="34" charset="0"/>
              <a:buChar char="•"/>
            </a:pPr>
            <a:r>
              <a:rPr lang="tr-TR" sz="3200" dirty="0" smtClean="0"/>
              <a:t>Avrupa ülkeleri yaklaşık 10 yıldır DVB-T, MPEG-2 teknolojisi ile Karasal Sayısal </a:t>
            </a:r>
            <a:r>
              <a:rPr lang="tr-TR" sz="3200" dirty="0"/>
              <a:t>yayına </a:t>
            </a:r>
            <a:r>
              <a:rPr lang="tr-TR" sz="3200" dirty="0" smtClean="0"/>
              <a:t>geçme çalışmaları yapıyor. Çoğu bu geçişi tamamladı, AB’ye yeni giren ülkeler ise son birkaç yıl içinde geçti veya geçecek.</a:t>
            </a:r>
          </a:p>
          <a:p>
            <a:pPr marL="457200" indent="-457200" algn="just">
              <a:buFont typeface="Arial" pitchFamily="34" charset="0"/>
              <a:buChar char="•"/>
            </a:pPr>
            <a:r>
              <a:rPr lang="tr-TR" sz="3200" dirty="0" smtClean="0"/>
              <a:t>Türkiye DVB-T2, MPEG-4 teknolojisini tercih etti, DVB-T2 teknolojisi DVB-T’nin bir üst versiyonudur,</a:t>
            </a:r>
          </a:p>
          <a:p>
            <a:pPr marL="457200" indent="-457200" algn="just">
              <a:buFont typeface="Arial" pitchFamily="34" charset="0"/>
              <a:buChar char="•"/>
            </a:pPr>
            <a:endParaRPr lang="tr-TR" sz="3200" dirty="0" smtClean="0"/>
          </a:p>
          <a:p>
            <a:pPr algn="just"/>
            <a:endParaRPr lang="tr-TR" sz="32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D42274D2-CDCD-46AD-99B3-7158D42AACA1}"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6</a:t>
            </a:fld>
            <a:r>
              <a:rPr lang="tr-TR" dirty="0" smtClean="0"/>
              <a:t>/21</a:t>
            </a:r>
            <a:endParaRPr lang="tr-TR" dirty="0"/>
          </a:p>
        </p:txBody>
      </p:sp>
    </p:spTree>
    <p:extLst>
      <p:ext uri="{BB962C8B-B14F-4D97-AF65-F5344CB8AC3E}">
        <p14:creationId xmlns:p14="http://schemas.microsoft.com/office/powerpoint/2010/main" val="393281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 Başlık 3"/>
          <p:cNvSpPr>
            <a:spLocks noGrp="1"/>
          </p:cNvSpPr>
          <p:nvPr>
            <p:ph type="subTitle" idx="1"/>
          </p:nvPr>
        </p:nvSpPr>
        <p:spPr/>
        <p:txBody>
          <a:bodyPr/>
          <a:lstStyle/>
          <a:p>
            <a:endParaRPr lang="tr-TR"/>
          </a:p>
        </p:txBody>
      </p:sp>
      <p:sp>
        <p:nvSpPr>
          <p:cNvPr id="5" name="Başlık 4"/>
          <p:cNvSpPr>
            <a:spLocks noGrp="1"/>
          </p:cNvSpPr>
          <p:nvPr>
            <p:ph type="ctrTitle"/>
          </p:nvPr>
        </p:nvSpPr>
        <p:spPr/>
        <p:txBody>
          <a:bodyPr/>
          <a:lstStyle/>
          <a:p>
            <a:endParaRPr lang="tr-T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2" name="Metin kutusu 1"/>
          <p:cNvSpPr txBox="1"/>
          <p:nvPr/>
        </p:nvSpPr>
        <p:spPr>
          <a:xfrm>
            <a:off x="2933100" y="5157192"/>
            <a:ext cx="4679486" cy="369332"/>
          </a:xfrm>
          <a:prstGeom prst="rect">
            <a:avLst/>
          </a:prstGeom>
          <a:noFill/>
        </p:spPr>
        <p:txBody>
          <a:bodyPr wrap="none" rtlCol="0">
            <a:spAutoFit/>
          </a:bodyPr>
          <a:lstStyle/>
          <a:p>
            <a:r>
              <a:rPr lang="tr-TR" b="1" dirty="0" smtClean="0">
                <a:solidFill>
                  <a:schemeClr val="bg1">
                    <a:lumMod val="95000"/>
                    <a:lumOff val="5000"/>
                  </a:schemeClr>
                </a:solidFill>
                <a:latin typeface="+mj-lt"/>
              </a:rPr>
              <a:t>Dünya Karasal Sayısal Televizyon Tercih Haritası</a:t>
            </a:r>
            <a:endParaRPr lang="tr-TR" b="1" dirty="0">
              <a:solidFill>
                <a:schemeClr val="bg1">
                  <a:lumMod val="95000"/>
                  <a:lumOff val="5000"/>
                </a:schemeClr>
              </a:solidFill>
              <a:latin typeface="+mj-lt"/>
            </a:endParaRPr>
          </a:p>
        </p:txBody>
      </p:sp>
      <p:sp>
        <p:nvSpPr>
          <p:cNvPr id="3" name="Altbilgi Yer Tutucusu 2"/>
          <p:cNvSpPr>
            <a:spLocks noGrp="1"/>
          </p:cNvSpPr>
          <p:nvPr>
            <p:ph type="ftr" sz="quarter" idx="11"/>
          </p:nvPr>
        </p:nvSpPr>
        <p:spPr/>
        <p:txBody>
          <a:bodyPr/>
          <a:lstStyle/>
          <a:p>
            <a:r>
              <a:rPr lang="tr-TR" smtClean="0"/>
              <a:t>Radyo ve Televizyon Üst Kurumu</a:t>
            </a:r>
            <a:endParaRPr lang="tr-TR"/>
          </a:p>
        </p:txBody>
      </p:sp>
      <p:sp>
        <p:nvSpPr>
          <p:cNvPr id="8" name="Veri Yer Tutucusu 7"/>
          <p:cNvSpPr>
            <a:spLocks noGrp="1"/>
          </p:cNvSpPr>
          <p:nvPr>
            <p:ph type="dt" sz="half" idx="10"/>
          </p:nvPr>
        </p:nvSpPr>
        <p:spPr/>
        <p:txBody>
          <a:bodyPr/>
          <a:lstStyle/>
          <a:p>
            <a:fld id="{6A641C88-A713-48AB-88E4-F82531423629}" type="datetime1">
              <a:rPr lang="tr-TR" smtClean="0"/>
              <a:t>10/04/2012</a:t>
            </a:fld>
            <a:endParaRPr lang="tr-TR"/>
          </a:p>
        </p:txBody>
      </p:sp>
      <p:sp>
        <p:nvSpPr>
          <p:cNvPr id="9" name="Slayt Numarası Yer Tutucusu 8"/>
          <p:cNvSpPr>
            <a:spLocks noGrp="1"/>
          </p:cNvSpPr>
          <p:nvPr>
            <p:ph type="sldNum" sz="quarter" idx="12"/>
          </p:nvPr>
        </p:nvSpPr>
        <p:spPr/>
        <p:txBody>
          <a:bodyPr/>
          <a:lstStyle/>
          <a:p>
            <a:fld id="{ECDEA03E-3E9D-438B-B3CB-E81DD7F76C71}" type="slidenum">
              <a:rPr lang="tr-TR" smtClean="0"/>
              <a:t>7</a:t>
            </a:fld>
            <a:endParaRPr lang="tr-TR"/>
          </a:p>
        </p:txBody>
      </p:sp>
    </p:spTree>
    <p:extLst>
      <p:ext uri="{BB962C8B-B14F-4D97-AF65-F5344CB8AC3E}">
        <p14:creationId xmlns:p14="http://schemas.microsoft.com/office/powerpoint/2010/main" val="228796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İhale Süreci -RD</a:t>
            </a:r>
            <a:endParaRPr lang="tr-TR" sz="3600" dirty="0"/>
          </a:p>
        </p:txBody>
      </p:sp>
      <p:sp>
        <p:nvSpPr>
          <p:cNvPr id="3" name="Alt Başlık 2"/>
          <p:cNvSpPr>
            <a:spLocks noGrp="1"/>
          </p:cNvSpPr>
          <p:nvPr>
            <p:ph type="subTitle" idx="1"/>
          </p:nvPr>
        </p:nvSpPr>
        <p:spPr>
          <a:xfrm>
            <a:off x="418759" y="1556792"/>
            <a:ext cx="8329705" cy="4608512"/>
          </a:xfrm>
        </p:spPr>
        <p:txBody>
          <a:bodyPr>
            <a:normAutofit/>
          </a:bodyPr>
          <a:lstStyle/>
          <a:p>
            <a:pPr marL="457200" indent="-457200" algn="just">
              <a:buFont typeface="Arial" pitchFamily="34" charset="0"/>
              <a:buChar char="•"/>
            </a:pPr>
            <a:r>
              <a:rPr lang="tr-TR" sz="3200" dirty="0" smtClean="0"/>
              <a:t>Frekans ihalesinin gecikmesi dolayısıyla FM yayınlarında lisans verilemedi, mevcutlar devam ediyor, </a:t>
            </a:r>
          </a:p>
          <a:p>
            <a:pPr marL="457200" indent="-457200" algn="just">
              <a:buFont typeface="Arial" pitchFamily="34" charset="0"/>
              <a:buChar char="•"/>
            </a:pPr>
            <a:r>
              <a:rPr lang="tr-TR" sz="3200" dirty="0" smtClean="0"/>
              <a:t>Girişim (</a:t>
            </a:r>
            <a:r>
              <a:rPr lang="tr-TR" sz="3200" dirty="0" err="1" smtClean="0"/>
              <a:t>Enterferans</a:t>
            </a:r>
            <a:r>
              <a:rPr lang="tr-TR" sz="3200" dirty="0" smtClean="0"/>
              <a:t>) problemleri çok fazla,</a:t>
            </a:r>
          </a:p>
          <a:p>
            <a:pPr marL="457200" indent="-457200" algn="just">
              <a:buFont typeface="Arial" pitchFamily="34" charset="0"/>
              <a:buChar char="•"/>
            </a:pPr>
            <a:r>
              <a:rPr lang="tr-TR" sz="3200" dirty="0" smtClean="0"/>
              <a:t>İhale olmadığı için yayıncı sayısı fazla, reklam geliri düşük (TV’ye göre 1/20), </a:t>
            </a:r>
          </a:p>
          <a:p>
            <a:pPr algn="just"/>
            <a:r>
              <a:rPr lang="tr-TR" sz="3200" dirty="0" smtClean="0"/>
              <a:t>	TV :  2,327,000,000 TL (% 56,7)</a:t>
            </a:r>
          </a:p>
          <a:p>
            <a:pPr algn="just"/>
            <a:r>
              <a:rPr lang="tr-TR" sz="3200" dirty="0" smtClean="0"/>
              <a:t>	RD :      132,000,000 TL (%  3,2)</a:t>
            </a:r>
          </a:p>
          <a:p>
            <a:pPr algn="just"/>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7C04B754-1B12-48A6-88CA-87209AD95F92}" type="datetime1">
              <a:rPr lang="tr-TR" smtClean="0"/>
              <a:t>10/04/2012</a:t>
            </a:fld>
            <a:endParaRPr lang="tr-TR"/>
          </a:p>
        </p:txBody>
      </p:sp>
      <p:sp>
        <p:nvSpPr>
          <p:cNvPr id="7" name="Slayt Numarası Yer Tutucusu 6"/>
          <p:cNvSpPr>
            <a:spLocks noGrp="1"/>
          </p:cNvSpPr>
          <p:nvPr>
            <p:ph type="sldNum" sz="quarter" idx="12"/>
          </p:nvPr>
        </p:nvSpPr>
        <p:spPr/>
        <p:txBody>
          <a:bodyPr/>
          <a:lstStyle/>
          <a:p>
            <a:fld id="{ECDEA03E-3E9D-438B-B3CB-E81DD7F76C71}" type="slidenum">
              <a:rPr lang="tr-TR" smtClean="0"/>
              <a:t>8</a:t>
            </a:fld>
            <a:r>
              <a:rPr lang="tr-TR" dirty="0" smtClean="0"/>
              <a:t>/21</a:t>
            </a:r>
            <a:endParaRPr lang="tr-TR" dirty="0"/>
          </a:p>
        </p:txBody>
      </p:sp>
    </p:spTree>
    <p:extLst>
      <p:ext uri="{BB962C8B-B14F-4D97-AF65-F5344CB8AC3E}">
        <p14:creationId xmlns:p14="http://schemas.microsoft.com/office/powerpoint/2010/main" val="230069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37425"/>
            <a:ext cx="7851648" cy="864096"/>
          </a:xfrm>
        </p:spPr>
        <p:txBody>
          <a:bodyPr>
            <a:noAutofit/>
          </a:bodyPr>
          <a:lstStyle/>
          <a:p>
            <a:pPr algn="ctr"/>
            <a:r>
              <a:rPr lang="tr-TR" sz="3600" dirty="0" smtClean="0"/>
              <a:t>Teknoloji Tercihi -RD</a:t>
            </a:r>
            <a:endParaRPr lang="tr-TR" sz="3600" dirty="0"/>
          </a:p>
        </p:txBody>
      </p:sp>
      <p:sp>
        <p:nvSpPr>
          <p:cNvPr id="3" name="Alt Başlık 2"/>
          <p:cNvSpPr>
            <a:spLocks noGrp="1"/>
          </p:cNvSpPr>
          <p:nvPr>
            <p:ph type="subTitle" idx="1"/>
          </p:nvPr>
        </p:nvSpPr>
        <p:spPr>
          <a:xfrm>
            <a:off x="755577" y="1556792"/>
            <a:ext cx="7174582" cy="4608512"/>
          </a:xfrm>
        </p:spPr>
        <p:txBody>
          <a:bodyPr>
            <a:normAutofit fontScale="92500" lnSpcReduction="10000"/>
          </a:bodyPr>
          <a:lstStyle/>
          <a:p>
            <a:pPr algn="just"/>
            <a:r>
              <a:rPr lang="tr-TR" sz="3200" dirty="0" smtClean="0"/>
              <a:t>Mevcut Teknolojiler:</a:t>
            </a:r>
          </a:p>
          <a:p>
            <a:pPr marL="457200" indent="-457200" algn="just">
              <a:buFont typeface="Arial" pitchFamily="34" charset="0"/>
              <a:buChar char="•"/>
            </a:pPr>
            <a:r>
              <a:rPr lang="tr-TR" sz="3200" dirty="0" smtClean="0"/>
              <a:t>FM</a:t>
            </a:r>
          </a:p>
          <a:p>
            <a:pPr marL="457200" indent="-457200" algn="just">
              <a:buFont typeface="Arial" pitchFamily="34" charset="0"/>
              <a:buChar char="•"/>
            </a:pPr>
            <a:r>
              <a:rPr lang="tr-TR" sz="3200" dirty="0" smtClean="0"/>
              <a:t>DAB</a:t>
            </a:r>
          </a:p>
          <a:p>
            <a:pPr marL="457200" indent="-457200" algn="just">
              <a:buFont typeface="Arial" pitchFamily="34" charset="0"/>
              <a:buChar char="•"/>
            </a:pPr>
            <a:r>
              <a:rPr lang="tr-TR" sz="3200" dirty="0" smtClean="0"/>
              <a:t>DAB+</a:t>
            </a:r>
          </a:p>
          <a:p>
            <a:pPr marL="457200" indent="-457200" algn="just">
              <a:buFont typeface="Arial" pitchFamily="34" charset="0"/>
              <a:buChar char="•"/>
            </a:pPr>
            <a:r>
              <a:rPr lang="tr-TR" sz="3200" dirty="0" smtClean="0"/>
              <a:t>HD Radyo</a:t>
            </a:r>
          </a:p>
          <a:p>
            <a:pPr marL="457200" indent="-457200" algn="just">
              <a:buFont typeface="Arial" pitchFamily="34" charset="0"/>
              <a:buChar char="•"/>
            </a:pPr>
            <a:r>
              <a:rPr lang="tr-TR" sz="3200" dirty="0" smtClean="0"/>
              <a:t>Uydu Radyo</a:t>
            </a:r>
          </a:p>
          <a:p>
            <a:pPr marL="457200" indent="-457200" algn="just">
              <a:buFont typeface="Arial" pitchFamily="34" charset="0"/>
              <a:buChar char="•"/>
            </a:pPr>
            <a:r>
              <a:rPr lang="tr-TR" sz="3200" dirty="0" smtClean="0"/>
              <a:t>İnternet Radyo</a:t>
            </a:r>
          </a:p>
          <a:p>
            <a:pPr algn="just"/>
            <a:endParaRPr lang="tr-TR" sz="3200" dirty="0" smtClean="0"/>
          </a:p>
          <a:p>
            <a:pPr algn="just"/>
            <a:r>
              <a:rPr lang="tr-TR" sz="3200" dirty="0"/>
              <a:t>(Süreç henüz </a:t>
            </a:r>
            <a:r>
              <a:rPr lang="tr-TR" sz="3200" dirty="0" smtClean="0"/>
              <a:t>tamamlanmadı…)</a:t>
            </a:r>
          </a:p>
          <a:p>
            <a:pPr algn="just"/>
            <a:endParaRPr lang="tr-TR" sz="32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159" y="74315"/>
            <a:ext cx="1106337" cy="546373"/>
          </a:xfrm>
          <a:prstGeom prst="rect">
            <a:avLst/>
          </a:prstGeom>
        </p:spPr>
      </p:pic>
      <p:sp>
        <p:nvSpPr>
          <p:cNvPr id="4" name="Altbilgi Yer Tutucusu 3"/>
          <p:cNvSpPr>
            <a:spLocks noGrp="1"/>
          </p:cNvSpPr>
          <p:nvPr>
            <p:ph type="ftr" sz="quarter" idx="11"/>
          </p:nvPr>
        </p:nvSpPr>
        <p:spPr/>
        <p:txBody>
          <a:bodyPr/>
          <a:lstStyle/>
          <a:p>
            <a:r>
              <a:rPr lang="tr-TR" smtClean="0"/>
              <a:t>Radyo ve Televizyon Üst Kurumu</a:t>
            </a:r>
            <a:endParaRPr lang="tr-TR"/>
          </a:p>
        </p:txBody>
      </p:sp>
      <p:sp>
        <p:nvSpPr>
          <p:cNvPr id="5" name="Veri Yer Tutucusu 4"/>
          <p:cNvSpPr>
            <a:spLocks noGrp="1"/>
          </p:cNvSpPr>
          <p:nvPr>
            <p:ph type="dt" sz="half" idx="10"/>
          </p:nvPr>
        </p:nvSpPr>
        <p:spPr/>
        <p:txBody>
          <a:bodyPr/>
          <a:lstStyle/>
          <a:p>
            <a:fld id="{B5D42945-BDEC-4B14-B370-81105F338A92}" type="datetime1">
              <a:rPr lang="tr-TR" smtClean="0"/>
              <a:t>10/04/2012</a:t>
            </a:fld>
            <a:endParaRPr lang="tr-TR"/>
          </a:p>
        </p:txBody>
      </p:sp>
      <p:sp>
        <p:nvSpPr>
          <p:cNvPr id="7" name="Slayt Numarası Yer Tutucusu 6"/>
          <p:cNvSpPr>
            <a:spLocks noGrp="1"/>
          </p:cNvSpPr>
          <p:nvPr>
            <p:ph type="sldNum" sz="quarter" idx="12"/>
          </p:nvPr>
        </p:nvSpPr>
        <p:spPr>
          <a:xfrm>
            <a:off x="7986464" y="6356350"/>
            <a:ext cx="762000" cy="365125"/>
          </a:xfrm>
        </p:spPr>
        <p:txBody>
          <a:bodyPr/>
          <a:lstStyle/>
          <a:p>
            <a:fld id="{ECDEA03E-3E9D-438B-B3CB-E81DD7F76C71}" type="slidenum">
              <a:rPr lang="tr-TR" smtClean="0"/>
              <a:t>9</a:t>
            </a:fld>
            <a:r>
              <a:rPr lang="tr-TR" dirty="0" smtClean="0"/>
              <a:t>/21</a:t>
            </a:r>
            <a:endParaRPr lang="tr-TR" dirty="0"/>
          </a:p>
        </p:txBody>
      </p:sp>
    </p:spTree>
    <p:extLst>
      <p:ext uri="{BB962C8B-B14F-4D97-AF65-F5344CB8AC3E}">
        <p14:creationId xmlns:p14="http://schemas.microsoft.com/office/powerpoint/2010/main" val="4059585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1168</TotalTime>
  <Words>1296</Words>
  <Application>Microsoft Office PowerPoint</Application>
  <PresentationFormat>Ekran Gösterisi (4:3)</PresentationFormat>
  <Paragraphs>240</Paragraphs>
  <Slides>21</Slides>
  <Notes>2</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Bilgi Toplumu Olma Yolunda Bilişim Sektöründeki Gelişmeler ile İnternet Kullanımının Başta Çocuklar, Gençler ve Aile Yapısı Üzerinde Olmak Üzere Sosyal Etkilerinin Araştırılması Amacıyla Kurulan Meclis Araştırma Komisyonu’na RTÜK Tarafından Arzedilen Sunum </vt:lpstr>
      <vt:lpstr>RTÜK’ün Sorumluluğu</vt:lpstr>
      <vt:lpstr>PowerPoint Sunusu</vt:lpstr>
      <vt:lpstr>Türkiye’de Televizyon ve Radyoların Yayın Türlerine Göre Sayısı</vt:lpstr>
      <vt:lpstr>İhale Süreci</vt:lpstr>
      <vt:lpstr>Teknoloji Tercihi -TV</vt:lpstr>
      <vt:lpstr>PowerPoint Sunusu</vt:lpstr>
      <vt:lpstr>İhale Süreci -RD</vt:lpstr>
      <vt:lpstr>Teknoloji Tercihi -RD</vt:lpstr>
      <vt:lpstr> Akıllı İşaretler</vt:lpstr>
      <vt:lpstr>Medya Okuryazarlığı Dersi </vt:lpstr>
      <vt:lpstr>Sosyal Boyut: İnternet Nüfus Rakamları</vt:lpstr>
      <vt:lpstr>İnternet Rakamları-Sorgulama</vt:lpstr>
      <vt:lpstr>İnternet Rakamları-Sosyal Medya</vt:lpstr>
      <vt:lpstr>İnternet Rakamları-Video</vt:lpstr>
      <vt:lpstr>Teknik Boyut, Yakınsama Olgusu        (Convergence)</vt:lpstr>
      <vt:lpstr>İnternet’te Durum Tespiti</vt:lpstr>
      <vt:lpstr>Çözüm Önerilerimiz</vt:lpstr>
      <vt:lpstr>Ar&amp;Ge’de Dünyanın Durumu</vt:lpstr>
      <vt:lpstr>Çözüm Önerilerimiz</vt:lpstr>
      <vt:lpstr>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deneme</dc:creator>
  <cp:lastModifiedBy>volkanozturk</cp:lastModifiedBy>
  <cp:revision>75</cp:revision>
  <dcterms:created xsi:type="dcterms:W3CDTF">2012-04-04T06:55:27Z</dcterms:created>
  <dcterms:modified xsi:type="dcterms:W3CDTF">2012-04-10T10:04:27Z</dcterms:modified>
</cp:coreProperties>
</file>