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68"/>
  </p:notesMasterIdLst>
  <p:handoutMasterIdLst>
    <p:handoutMasterId r:id="rId69"/>
  </p:handoutMasterIdLst>
  <p:sldIdLst>
    <p:sldId id="272" r:id="rId2"/>
    <p:sldId id="347" r:id="rId3"/>
    <p:sldId id="282" r:id="rId4"/>
    <p:sldId id="283" r:id="rId5"/>
    <p:sldId id="307" r:id="rId6"/>
    <p:sldId id="284" r:id="rId7"/>
    <p:sldId id="285" r:id="rId8"/>
    <p:sldId id="361" r:id="rId9"/>
    <p:sldId id="286" r:id="rId10"/>
    <p:sldId id="288" r:id="rId11"/>
    <p:sldId id="327" r:id="rId12"/>
    <p:sldId id="337" r:id="rId13"/>
    <p:sldId id="339" r:id="rId14"/>
    <p:sldId id="340" r:id="rId15"/>
    <p:sldId id="289" r:id="rId16"/>
    <p:sldId id="290" r:id="rId17"/>
    <p:sldId id="291" r:id="rId18"/>
    <p:sldId id="292" r:id="rId19"/>
    <p:sldId id="293" r:id="rId20"/>
    <p:sldId id="294" r:id="rId21"/>
    <p:sldId id="295" r:id="rId22"/>
    <p:sldId id="296" r:id="rId23"/>
    <p:sldId id="362" r:id="rId24"/>
    <p:sldId id="297" r:id="rId25"/>
    <p:sldId id="298" r:id="rId26"/>
    <p:sldId id="299" r:id="rId27"/>
    <p:sldId id="300" r:id="rId28"/>
    <p:sldId id="301" r:id="rId29"/>
    <p:sldId id="302" r:id="rId30"/>
    <p:sldId id="303" r:id="rId31"/>
    <p:sldId id="355" r:id="rId32"/>
    <p:sldId id="356" r:id="rId33"/>
    <p:sldId id="358" r:id="rId34"/>
    <p:sldId id="359" r:id="rId35"/>
    <p:sldId id="360" r:id="rId36"/>
    <p:sldId id="308" r:id="rId37"/>
    <p:sldId id="328" r:id="rId38"/>
    <p:sldId id="313" r:id="rId39"/>
    <p:sldId id="354" r:id="rId40"/>
    <p:sldId id="314" r:id="rId41"/>
    <p:sldId id="315" r:id="rId42"/>
    <p:sldId id="316" r:id="rId43"/>
    <p:sldId id="318" r:id="rId44"/>
    <p:sldId id="319" r:id="rId45"/>
    <p:sldId id="320" r:id="rId46"/>
    <p:sldId id="321" r:id="rId47"/>
    <p:sldId id="343" r:id="rId48"/>
    <p:sldId id="323" r:id="rId49"/>
    <p:sldId id="324" r:id="rId50"/>
    <p:sldId id="325" r:id="rId51"/>
    <p:sldId id="326" r:id="rId52"/>
    <p:sldId id="330" r:id="rId53"/>
    <p:sldId id="331" r:id="rId54"/>
    <p:sldId id="353" r:id="rId55"/>
    <p:sldId id="351" r:id="rId56"/>
    <p:sldId id="352" r:id="rId57"/>
    <p:sldId id="333" r:id="rId58"/>
    <p:sldId id="349" r:id="rId59"/>
    <p:sldId id="344" r:id="rId60"/>
    <p:sldId id="345" r:id="rId61"/>
    <p:sldId id="346" r:id="rId62"/>
    <p:sldId id="348" r:id="rId63"/>
    <p:sldId id="363" r:id="rId64"/>
    <p:sldId id="364" r:id="rId65"/>
    <p:sldId id="365" r:id="rId66"/>
    <p:sldId id="341" r:id="rId67"/>
  </p:sldIdLst>
  <p:sldSz cx="9144000" cy="6858000" type="screen4x3"/>
  <p:notesSz cx="6797675" cy="9926638"/>
  <p:defaultTextStyle>
    <a:defPPr>
      <a:defRPr lang="en-US"/>
    </a:defPPr>
    <a:lvl1pPr algn="l" rtl="0" fontAlgn="base">
      <a:spcBef>
        <a:spcPct val="0"/>
      </a:spcBef>
      <a:spcAft>
        <a:spcPct val="0"/>
      </a:spcAft>
      <a:defRPr sz="1400" kern="1200">
        <a:solidFill>
          <a:schemeClr val="tx1"/>
        </a:solidFill>
        <a:latin typeface="Arial" charset="0"/>
        <a:ea typeface="+mn-ea"/>
        <a:cs typeface="+mn-cs"/>
      </a:defRPr>
    </a:lvl1pPr>
    <a:lvl2pPr marL="457200" algn="l" rtl="0" fontAlgn="base">
      <a:spcBef>
        <a:spcPct val="0"/>
      </a:spcBef>
      <a:spcAft>
        <a:spcPct val="0"/>
      </a:spcAft>
      <a:defRPr sz="1400" kern="1200">
        <a:solidFill>
          <a:schemeClr val="tx1"/>
        </a:solidFill>
        <a:latin typeface="Arial" charset="0"/>
        <a:ea typeface="+mn-ea"/>
        <a:cs typeface="+mn-cs"/>
      </a:defRPr>
    </a:lvl2pPr>
    <a:lvl3pPr marL="914400" algn="l" rtl="0" fontAlgn="base">
      <a:spcBef>
        <a:spcPct val="0"/>
      </a:spcBef>
      <a:spcAft>
        <a:spcPct val="0"/>
      </a:spcAft>
      <a:defRPr sz="1400" kern="1200">
        <a:solidFill>
          <a:schemeClr val="tx1"/>
        </a:solidFill>
        <a:latin typeface="Arial" charset="0"/>
        <a:ea typeface="+mn-ea"/>
        <a:cs typeface="+mn-cs"/>
      </a:defRPr>
    </a:lvl3pPr>
    <a:lvl4pPr marL="1371600" algn="l" rtl="0" fontAlgn="base">
      <a:spcBef>
        <a:spcPct val="0"/>
      </a:spcBef>
      <a:spcAft>
        <a:spcPct val="0"/>
      </a:spcAft>
      <a:defRPr sz="1400" kern="1200">
        <a:solidFill>
          <a:schemeClr val="tx1"/>
        </a:solidFill>
        <a:latin typeface="Arial" charset="0"/>
        <a:ea typeface="+mn-ea"/>
        <a:cs typeface="+mn-cs"/>
      </a:defRPr>
    </a:lvl4pPr>
    <a:lvl5pPr marL="1828800" algn="l" rtl="0" fontAlgn="base">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2" d="100"/>
          <a:sy n="112" d="100"/>
        </p:scale>
        <p:origin x="-158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7218"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tr-TR"/>
          </a:p>
        </p:txBody>
      </p:sp>
      <p:sp>
        <p:nvSpPr>
          <p:cNvPr id="137219" name="Rectangle 3"/>
          <p:cNvSpPr>
            <a:spLocks noGrp="1" noChangeArrowheads="1"/>
          </p:cNvSpPr>
          <p:nvPr>
            <p:ph type="dt" sz="quarter"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tr-TR"/>
          </a:p>
        </p:txBody>
      </p:sp>
      <p:sp>
        <p:nvSpPr>
          <p:cNvPr id="137220" name="Rectangle 4"/>
          <p:cNvSpPr>
            <a:spLocks noGrp="1" noChangeArrowheads="1"/>
          </p:cNvSpPr>
          <p:nvPr>
            <p:ph type="ftr" sz="quarter" idx="2"/>
          </p:nvPr>
        </p:nvSpPr>
        <p:spPr bwMode="auto">
          <a:xfrm>
            <a:off x="0"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tr-TR"/>
          </a:p>
        </p:txBody>
      </p:sp>
      <p:sp>
        <p:nvSpPr>
          <p:cNvPr id="137221" name="Rectangle 5"/>
          <p:cNvSpPr>
            <a:spLocks noGrp="1" noChangeArrowheads="1"/>
          </p:cNvSpPr>
          <p:nvPr>
            <p:ph type="sldNum" sz="quarter" idx="3"/>
          </p:nvPr>
        </p:nvSpPr>
        <p:spPr bwMode="auto">
          <a:xfrm>
            <a:off x="3850443"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060F3FB9-3185-47E2-818F-D2C456458C07}" type="slidenum">
              <a:rPr lang="tr-TR"/>
              <a:pPr>
                <a:defRPr/>
              </a:pPr>
              <a:t>‹#›</a:t>
            </a:fld>
            <a:endParaRPr lang="tr-TR"/>
          </a:p>
        </p:txBody>
      </p:sp>
    </p:spTree>
    <p:extLst>
      <p:ext uri="{BB962C8B-B14F-4D97-AF65-F5344CB8AC3E}">
        <p14:creationId xmlns:p14="http://schemas.microsoft.com/office/powerpoint/2010/main" val="3852672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20483" name="Rectangle 3"/>
          <p:cNvSpPr>
            <a:spLocks noGrp="1" noChangeArrowheads="1"/>
          </p:cNvSpPr>
          <p:nvPr>
            <p:ph type="dt"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83972"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p:spPr>
      </p:sp>
      <p:sp>
        <p:nvSpPr>
          <p:cNvPr id="20485" name="Rectangle 5"/>
          <p:cNvSpPr>
            <a:spLocks noGrp="1" noChangeArrowheads="1"/>
          </p:cNvSpPr>
          <p:nvPr>
            <p:ph type="body" sz="quarter" idx="3"/>
          </p:nvPr>
        </p:nvSpPr>
        <p:spPr bwMode="auto">
          <a:xfrm>
            <a:off x="679768" y="4715153"/>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486" name="Rectangle 6"/>
          <p:cNvSpPr>
            <a:spLocks noGrp="1" noChangeArrowheads="1"/>
          </p:cNvSpPr>
          <p:nvPr>
            <p:ph type="ftr" sz="quarter" idx="4"/>
          </p:nvPr>
        </p:nvSpPr>
        <p:spPr bwMode="auto">
          <a:xfrm>
            <a:off x="0"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20487" name="Rectangle 7"/>
          <p:cNvSpPr>
            <a:spLocks noGrp="1" noChangeArrowheads="1"/>
          </p:cNvSpPr>
          <p:nvPr>
            <p:ph type="sldNum" sz="quarter" idx="5"/>
          </p:nvPr>
        </p:nvSpPr>
        <p:spPr bwMode="auto">
          <a:xfrm>
            <a:off x="3850443"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3E00C19-1850-4E72-8F6C-4CDBC3140692}" type="slidenum">
              <a:rPr lang="en-US"/>
              <a:pPr>
                <a:defRPr/>
              </a:pPr>
              <a:t>‹#›</a:t>
            </a:fld>
            <a:endParaRPr lang="en-US"/>
          </a:p>
        </p:txBody>
      </p:sp>
    </p:spTree>
    <p:extLst>
      <p:ext uri="{BB962C8B-B14F-4D97-AF65-F5344CB8AC3E}">
        <p14:creationId xmlns:p14="http://schemas.microsoft.com/office/powerpoint/2010/main" val="8579921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miter lim="800000"/>
            <a:headEnd/>
            <a:tailEnd/>
          </a:ln>
        </p:spPr>
        <p:txBody>
          <a:bodyPr/>
          <a:lstStyle/>
          <a:p>
            <a:fld id="{4CF1B11D-08B9-47B5-A7AB-3A518DE6AD77}" type="slidenum">
              <a:rPr lang="en-US"/>
              <a:pPr/>
              <a:t>1</a:t>
            </a:fld>
            <a:endParaRPr lang="en-US"/>
          </a:p>
        </p:txBody>
      </p:sp>
      <p:sp>
        <p:nvSpPr>
          <p:cNvPr id="84995" name="Rectangle 2"/>
          <p:cNvSpPr>
            <a:spLocks noGrp="1" noRot="1" noChangeAspect="1" noChangeArrowheads="1" noTextEdit="1"/>
          </p:cNvSpPr>
          <p:nvPr>
            <p:ph type="sldImg"/>
          </p:nvPr>
        </p:nvSpPr>
        <p:spPr>
          <a:xfrm>
            <a:off x="919163" y="744538"/>
            <a:ext cx="4960937" cy="3721100"/>
          </a:xfrm>
          <a:ln/>
        </p:spPr>
      </p:sp>
      <p:sp>
        <p:nvSpPr>
          <p:cNvPr id="84996" name="Rectangle 3"/>
          <p:cNvSpPr>
            <a:spLocks noGrp="1" noChangeArrowheads="1"/>
          </p:cNvSpPr>
          <p:nvPr>
            <p:ph type="body" idx="1"/>
          </p:nvPr>
        </p:nvSpPr>
        <p:spPr>
          <a:xfrm>
            <a:off x="907931" y="4715153"/>
            <a:ext cx="4981815" cy="4466987"/>
          </a:xfrm>
          <a:noFill/>
        </p:spPr>
        <p:txBody>
          <a:bodyPr/>
          <a:lstStyle/>
          <a:p>
            <a:pPr eaLnBrk="1" hangingPunct="1"/>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miter lim="800000"/>
            <a:headEnd/>
            <a:tailEnd/>
          </a:ln>
        </p:spPr>
        <p:txBody>
          <a:bodyPr/>
          <a:lstStyle/>
          <a:p>
            <a:fld id="{87DD7221-6272-4217-941D-8B49564F2353}" type="slidenum">
              <a:rPr lang="en-US"/>
              <a:pPr/>
              <a:t>27</a:t>
            </a:fld>
            <a:endParaRPr lang="en-US"/>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p:spPr>
        <p:txBody>
          <a:bodyPr/>
          <a:lstStyle/>
          <a:p>
            <a:pPr eaLnBrk="1" hangingPunct="1"/>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3" y="1604"/>
              <a:ext cx="448"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tr-T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tr-TR"/>
              </a:p>
            </p:txBody>
          </p:sp>
        </p:grpSp>
        <p:grpSp>
          <p:nvGrpSpPr>
            <p:cNvPr id="6" name="Group 6"/>
            <p:cNvGrpSpPr>
              <a:grpSpLocks/>
            </p:cNvGrpSpPr>
            <p:nvPr/>
          </p:nvGrpSpPr>
          <p:grpSpPr bwMode="auto">
            <a:xfrm>
              <a:off x="261" y="1870"/>
              <a:ext cx="465"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tr-TR"/>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tr-T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tr-T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tr-T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tr-TR"/>
            </a:p>
          </p:txBody>
        </p:sp>
      </p:grpSp>
      <p:sp>
        <p:nvSpPr>
          <p:cNvPr id="56332" name="Rectangle 12"/>
          <p:cNvSpPr>
            <a:spLocks noGrp="1" noChangeArrowheads="1"/>
          </p:cNvSpPr>
          <p:nvPr>
            <p:ph type="ctrTitle"/>
          </p:nvPr>
        </p:nvSpPr>
        <p:spPr>
          <a:xfrm>
            <a:off x="990600" y="1676400"/>
            <a:ext cx="7772400" cy="1462088"/>
          </a:xfrm>
        </p:spPr>
        <p:txBody>
          <a:bodyPr/>
          <a:lstStyle>
            <a:lvl1pPr>
              <a:defRPr/>
            </a:lvl1pPr>
          </a:lstStyle>
          <a:p>
            <a:pPr lvl="0"/>
            <a:r>
              <a:rPr lang="en-US" noProof="0" smtClean="0"/>
              <a:t>Click to edit Master title style</a:t>
            </a:r>
          </a:p>
        </p:txBody>
      </p:sp>
      <p:sp>
        <p:nvSpPr>
          <p:cNvPr id="5633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14" name="Rectangle 14"/>
          <p:cNvSpPr>
            <a:spLocks noGrp="1" noChangeArrowheads="1"/>
          </p:cNvSpPr>
          <p:nvPr>
            <p:ph type="dt" sz="half" idx="10"/>
          </p:nvPr>
        </p:nvSpPr>
        <p:spPr>
          <a:xfrm>
            <a:off x="9906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mtClean="0">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mtClean="0">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mtClean="0">
                <a:solidFill>
                  <a:schemeClr val="bg2"/>
                </a:solidFill>
              </a:defRPr>
            </a:lvl1pPr>
          </a:lstStyle>
          <a:p>
            <a:pPr>
              <a:defRPr/>
            </a:pPr>
            <a:fld id="{2EA551E9-E066-4496-B3F6-DF9C42B6AE7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D571C0B9-720B-4673-A116-78E8F9994EF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7004050" y="214313"/>
            <a:ext cx="1951038" cy="5918200"/>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1150938" y="214313"/>
            <a:ext cx="5700712" cy="59182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8E25A822-F08E-48DA-ACF5-E03FF202DB96}"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1150938" y="214313"/>
            <a:ext cx="7793037" cy="1462087"/>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1182688" y="2017713"/>
            <a:ext cx="7772400" cy="4114800"/>
          </a:xfrm>
        </p:spPr>
        <p:txBody>
          <a:bodyPr/>
          <a:lstStyle/>
          <a:p>
            <a:pPr lvl="0"/>
            <a:endParaRPr lang="tr-TR" noProof="0" smtClean="0"/>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D410CA05-5E01-4B51-91EB-ED1FCC955E87}"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reserve="1">
  <p:cSld name="Başlık ve Metin Üzerind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150938" y="214313"/>
            <a:ext cx="7793037" cy="1462087"/>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1182688" y="2017713"/>
            <a:ext cx="77724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1182688" y="4151313"/>
            <a:ext cx="77724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1D925EE7-7381-4032-A821-239C7F188B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7701A328-3FEB-4DF3-BBC8-A538E07EB8E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3D0B5170-E6F7-42D1-9FCC-C6C96912BEA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8B0A2247-E2B0-443B-A756-5FC720A5BF5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FD3F78DF-14F8-4B3A-B4BB-652B714EED0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DFE37458-E1C0-4180-AD3D-778ADDACE34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18B28571-2668-4E4E-9CD2-5A0EC4B0748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2B6A3CF4-5218-4EEA-ADA0-EE625198111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25A3485E-4B4B-4321-9E18-2CD0723EC9B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endParaRPr kumimoji="1" lang="tr-TR" sz="2400">
              <a:latin typeface="Tahoma" pitchFamily="34" charset="0"/>
            </a:endParaRPr>
          </a:p>
        </p:txBody>
      </p:sp>
      <p:sp>
        <p:nvSpPr>
          <p:cNvPr id="2051"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kumimoji="1" lang="tr-TR" sz="2400">
              <a:latin typeface="Tahoma" pitchFamily="34" charset="0"/>
            </a:endParaRPr>
          </a:p>
        </p:txBody>
      </p:sp>
      <p:sp>
        <p:nvSpPr>
          <p:cNvPr id="2052"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endParaRPr kumimoji="1" lang="tr-TR" sz="2400">
              <a:latin typeface="Tahoma" pitchFamily="34" charset="0"/>
            </a:endParaRPr>
          </a:p>
        </p:txBody>
      </p:sp>
      <p:sp>
        <p:nvSpPr>
          <p:cNvPr id="2053"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1" lang="tr-TR" sz="2400">
              <a:latin typeface="Tahoma" pitchFamily="34" charset="0"/>
            </a:endParaRPr>
          </a:p>
        </p:txBody>
      </p:sp>
      <p:sp>
        <p:nvSpPr>
          <p:cNvPr id="2054"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endParaRPr kumimoji="1" lang="tr-TR" sz="2400">
              <a:latin typeface="Tahoma" pitchFamily="34" charset="0"/>
            </a:endParaRPr>
          </a:p>
        </p:txBody>
      </p:sp>
      <p:sp>
        <p:nvSpPr>
          <p:cNvPr id="2055"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endParaRPr kumimoji="1" lang="tr-TR" sz="2400">
              <a:latin typeface="Tahoma" pitchFamily="34" charset="0"/>
            </a:endParaRPr>
          </a:p>
        </p:txBody>
      </p:sp>
      <p:sp>
        <p:nvSpPr>
          <p:cNvPr id="2056"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endParaRPr kumimoji="1" lang="tr-TR" sz="2400">
              <a:latin typeface="Tahoma" pitchFamily="34" charset="0"/>
            </a:endParaRPr>
          </a:p>
        </p:txBody>
      </p:sp>
      <p:sp>
        <p:nvSpPr>
          <p:cNvPr id="2057"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058"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5307" name="Rectangle 11"/>
          <p:cNvSpPr>
            <a:spLocks noGrp="1" noChangeArrowheads="1"/>
          </p:cNvSpPr>
          <p:nvPr>
            <p:ph type="dt" sz="half" idx="2"/>
          </p:nvPr>
        </p:nvSpPr>
        <p:spPr bwMode="auto">
          <a:xfrm>
            <a:off x="11620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mtClean="0">
                <a:latin typeface="+mn-lt"/>
              </a:defRPr>
            </a:lvl1pPr>
          </a:lstStyle>
          <a:p>
            <a:pPr>
              <a:defRPr/>
            </a:pPr>
            <a:endParaRPr lang="en-US"/>
          </a:p>
        </p:txBody>
      </p:sp>
      <p:sp>
        <p:nvSpPr>
          <p:cNvPr id="55308" name="Rectangle 12"/>
          <p:cNvSpPr>
            <a:spLocks noGrp="1" noChangeArrowheads="1"/>
          </p:cNvSpPr>
          <p:nvPr>
            <p:ph type="ftr" sz="quarter" idx="3"/>
          </p:nvPr>
        </p:nvSpPr>
        <p:spPr bwMode="auto">
          <a:xfrm>
            <a:off x="3657600" y="624363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mtClean="0">
                <a:latin typeface="+mn-lt"/>
              </a:defRPr>
            </a:lvl1pPr>
          </a:lstStyle>
          <a:p>
            <a:pPr>
              <a:defRPr/>
            </a:pPr>
            <a:endParaRPr lang="en-US"/>
          </a:p>
        </p:txBody>
      </p:sp>
      <p:sp>
        <p:nvSpPr>
          <p:cNvPr id="55309" name="Rectangle 13"/>
          <p:cNvSpPr>
            <a:spLocks noGrp="1" noChangeArrowheads="1"/>
          </p:cNvSpPr>
          <p:nvPr>
            <p:ph type="sldNum" sz="quarter" idx="4"/>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mtClean="0">
                <a:latin typeface="+mn-lt"/>
              </a:defRPr>
            </a:lvl1pPr>
          </a:lstStyle>
          <a:p>
            <a:pPr>
              <a:defRPr/>
            </a:pPr>
            <a:fld id="{12754E2E-2DE9-44E3-8634-A5F5561B130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2"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yayin.todaie.gov.tr/index.php" TargetMode="Externa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467544" y="1412776"/>
            <a:ext cx="8316912" cy="2304480"/>
          </a:xfrm>
        </p:spPr>
        <p:txBody>
          <a:bodyPr/>
          <a:lstStyle/>
          <a:p>
            <a:pPr algn="ctr" eaLnBrk="1" hangingPunct="1"/>
            <a:r>
              <a:rPr lang="tr-TR" sz="2800" b="1" dirty="0" smtClean="0"/>
              <a:t/>
            </a:r>
            <a:br>
              <a:rPr lang="tr-TR" sz="2800" b="1" dirty="0" smtClean="0"/>
            </a:br>
            <a:r>
              <a:rPr lang="tr-TR" sz="2400" b="1" dirty="0" smtClean="0"/>
              <a:t>İNTERNET’İN AİLE İLİŞKİLERİNE ETKİLERİ</a:t>
            </a:r>
            <a:r>
              <a:rPr lang="tr-TR" sz="2800" b="1" dirty="0" smtClean="0"/>
              <a:t/>
            </a:r>
            <a:br>
              <a:rPr lang="tr-TR" sz="2800" b="1" dirty="0" smtClean="0"/>
            </a:br>
            <a:r>
              <a:rPr lang="tr-TR" sz="2800" dirty="0" smtClean="0"/>
              <a:t/>
            </a:r>
            <a:br>
              <a:rPr lang="tr-TR" sz="2800" dirty="0" smtClean="0"/>
            </a:br>
            <a:r>
              <a:rPr lang="tr-TR" sz="2000" dirty="0" smtClean="0"/>
              <a:t/>
            </a:r>
            <a:br>
              <a:rPr lang="tr-TR" sz="2000" dirty="0" smtClean="0"/>
            </a:br>
            <a:endParaRPr lang="en-US" sz="3600" dirty="0" smtClean="0"/>
          </a:p>
        </p:txBody>
      </p:sp>
      <p:sp>
        <p:nvSpPr>
          <p:cNvPr id="4099" name="Rectangle 3"/>
          <p:cNvSpPr>
            <a:spLocks noGrp="1" noChangeArrowheads="1"/>
          </p:cNvSpPr>
          <p:nvPr>
            <p:ph type="subTitle" idx="1"/>
          </p:nvPr>
        </p:nvSpPr>
        <p:spPr>
          <a:xfrm>
            <a:off x="1115616" y="2204864"/>
            <a:ext cx="6697662" cy="2951163"/>
          </a:xfrm>
        </p:spPr>
        <p:txBody>
          <a:bodyPr/>
          <a:lstStyle/>
          <a:p>
            <a:pPr eaLnBrk="1" hangingPunct="1">
              <a:lnSpc>
                <a:spcPct val="80000"/>
              </a:lnSpc>
            </a:pPr>
            <a:endParaRPr lang="tr-TR" sz="2000" dirty="0" smtClean="0"/>
          </a:p>
          <a:p>
            <a:pPr eaLnBrk="1" hangingPunct="1">
              <a:lnSpc>
                <a:spcPct val="80000"/>
              </a:lnSpc>
            </a:pPr>
            <a:endParaRPr lang="tr-TR" sz="2000" dirty="0" smtClean="0"/>
          </a:p>
          <a:p>
            <a:pPr eaLnBrk="1" hangingPunct="1">
              <a:lnSpc>
                <a:spcPct val="80000"/>
              </a:lnSpc>
            </a:pPr>
            <a:endParaRPr lang="tr-TR" sz="2000" dirty="0" smtClean="0"/>
          </a:p>
          <a:p>
            <a:pPr eaLnBrk="1" hangingPunct="1">
              <a:lnSpc>
                <a:spcPct val="80000"/>
              </a:lnSpc>
            </a:pPr>
            <a:endParaRPr lang="tr-TR" sz="2000" dirty="0" smtClean="0"/>
          </a:p>
          <a:p>
            <a:pPr eaLnBrk="1" hangingPunct="1">
              <a:lnSpc>
                <a:spcPct val="80000"/>
              </a:lnSpc>
            </a:pPr>
            <a:endParaRPr lang="tr-TR" sz="2000" dirty="0" smtClean="0"/>
          </a:p>
          <a:p>
            <a:pPr eaLnBrk="1" hangingPunct="1">
              <a:lnSpc>
                <a:spcPct val="80000"/>
              </a:lnSpc>
            </a:pPr>
            <a:r>
              <a:rPr lang="tr-TR" sz="2000" dirty="0" smtClean="0">
                <a:solidFill>
                  <a:srgbClr val="C00000"/>
                </a:solidFill>
              </a:rPr>
              <a:t>Prof. Dr. Türksel KAYA BENSGHİR</a:t>
            </a:r>
          </a:p>
          <a:p>
            <a:pPr eaLnBrk="1" hangingPunct="1">
              <a:lnSpc>
                <a:spcPct val="80000"/>
              </a:lnSpc>
            </a:pPr>
            <a:r>
              <a:rPr lang="tr-TR" sz="2000" dirty="0" smtClean="0">
                <a:solidFill>
                  <a:srgbClr val="C00000"/>
                </a:solidFill>
              </a:rPr>
              <a:t>TODAİE Öğretim Üyesi </a:t>
            </a:r>
          </a:p>
          <a:p>
            <a:pPr eaLnBrk="1" hangingPunct="1">
              <a:lnSpc>
                <a:spcPct val="80000"/>
              </a:lnSpc>
            </a:pPr>
            <a:endParaRPr lang="tr-TR" sz="2000" dirty="0" smtClean="0">
              <a:solidFill>
                <a:srgbClr val="C00000"/>
              </a:solidFill>
            </a:endParaRPr>
          </a:p>
          <a:p>
            <a:pPr eaLnBrk="1" hangingPunct="1">
              <a:lnSpc>
                <a:spcPct val="80000"/>
              </a:lnSpc>
            </a:pPr>
            <a:r>
              <a:rPr lang="tr-TR" sz="2000" dirty="0" smtClean="0">
                <a:solidFill>
                  <a:srgbClr val="C00000"/>
                </a:solidFill>
              </a:rPr>
              <a:t>Dr. A.Ramazan ALTINOK</a:t>
            </a:r>
          </a:p>
          <a:p>
            <a:pPr eaLnBrk="1" hangingPunct="1">
              <a:lnSpc>
                <a:spcPct val="80000"/>
              </a:lnSpc>
            </a:pPr>
            <a:r>
              <a:rPr lang="tr-TR" sz="2000" dirty="0" smtClean="0">
                <a:solidFill>
                  <a:srgbClr val="C00000"/>
                </a:solidFill>
              </a:rPr>
              <a:t>Başbakanlık </a:t>
            </a:r>
            <a:r>
              <a:rPr lang="tr-TR" sz="2000" dirty="0" err="1" smtClean="0">
                <a:solidFill>
                  <a:srgbClr val="C00000"/>
                </a:solidFill>
              </a:rPr>
              <a:t>eDevlet</a:t>
            </a:r>
            <a:r>
              <a:rPr lang="tr-TR" sz="2000" dirty="0" smtClean="0">
                <a:solidFill>
                  <a:srgbClr val="C00000"/>
                </a:solidFill>
              </a:rPr>
              <a:t> Grubu Koordinatörü</a:t>
            </a:r>
          </a:p>
        </p:txBody>
      </p:sp>
      <p:sp>
        <p:nvSpPr>
          <p:cNvPr id="4100" name="Text Box 4"/>
          <p:cNvSpPr txBox="1">
            <a:spLocks noChangeArrowheads="1"/>
          </p:cNvSpPr>
          <p:nvPr/>
        </p:nvSpPr>
        <p:spPr bwMode="auto">
          <a:xfrm>
            <a:off x="914400" y="5527675"/>
            <a:ext cx="7391400" cy="457200"/>
          </a:xfrm>
          <a:prstGeom prst="rect">
            <a:avLst/>
          </a:prstGeom>
          <a:noFill/>
          <a:ln w="9525">
            <a:noFill/>
            <a:miter lim="800000"/>
            <a:headEnd/>
            <a:tailEnd/>
          </a:ln>
          <a:effectLst/>
        </p:spPr>
        <p:txBody>
          <a:bodyPr>
            <a:spAutoFit/>
          </a:bodyPr>
          <a:lstStyle/>
          <a:p>
            <a:endParaRPr lang="tr-TR" sz="2400">
              <a:latin typeface="Times New Roman" pitchFamily="18" charset="0"/>
            </a:endParaRPr>
          </a:p>
        </p:txBody>
      </p:sp>
      <p:sp>
        <p:nvSpPr>
          <p:cNvPr id="4101" name="Text Box 5"/>
          <p:cNvSpPr txBox="1">
            <a:spLocks noChangeArrowheads="1"/>
          </p:cNvSpPr>
          <p:nvPr/>
        </p:nvSpPr>
        <p:spPr bwMode="auto">
          <a:xfrm>
            <a:off x="179512" y="5373216"/>
            <a:ext cx="8818563" cy="1046440"/>
          </a:xfrm>
          <a:prstGeom prst="rect">
            <a:avLst/>
          </a:prstGeom>
          <a:noFill/>
          <a:ln w="9525">
            <a:noFill/>
            <a:miter lim="800000"/>
            <a:headEnd/>
            <a:tailEnd/>
          </a:ln>
          <a:effectLst/>
        </p:spPr>
        <p:txBody>
          <a:bodyPr>
            <a:spAutoFit/>
          </a:bodyPr>
          <a:lstStyle/>
          <a:p>
            <a:pPr algn="ctr"/>
            <a:r>
              <a:rPr lang="tr-TR" sz="2400" b="1" dirty="0" smtClean="0">
                <a:solidFill>
                  <a:schemeClr val="tx2"/>
                </a:solidFill>
                <a:latin typeface="Times New Roman" pitchFamily="18" charset="0"/>
              </a:rPr>
              <a:t>TBMM</a:t>
            </a:r>
          </a:p>
          <a:p>
            <a:pPr algn="ctr"/>
            <a:r>
              <a:rPr lang="tr-TR" sz="2400" b="1" dirty="0" smtClean="0">
                <a:solidFill>
                  <a:schemeClr val="tx2"/>
                </a:solidFill>
                <a:latin typeface="Times New Roman" pitchFamily="18" charset="0"/>
              </a:rPr>
              <a:t>Bilişim ve İnternet Araştırma Komisyonu</a:t>
            </a:r>
          </a:p>
          <a:p>
            <a:pPr algn="ctr"/>
            <a:r>
              <a:rPr lang="tr-TR" b="1" dirty="0" smtClean="0">
                <a:solidFill>
                  <a:schemeClr val="tx2"/>
                </a:solidFill>
                <a:latin typeface="Times New Roman" pitchFamily="18" charset="0"/>
              </a:rPr>
              <a:t>5 Nisan 2012</a:t>
            </a:r>
            <a:endParaRPr lang="en-US" b="1" dirty="0">
              <a:solidFill>
                <a:schemeClr val="tx2"/>
              </a:solidFill>
              <a:latin typeface="Times New Roman" pitchFamily="18" charset="0"/>
            </a:endParaRPr>
          </a:p>
        </p:txBody>
      </p:sp>
      <p:pic>
        <p:nvPicPr>
          <p:cNvPr id="4102" name="Picture 6"/>
          <p:cNvPicPr>
            <a:picLocks noChangeAspect="1" noChangeArrowheads="1"/>
          </p:cNvPicPr>
          <p:nvPr/>
        </p:nvPicPr>
        <p:blipFill>
          <a:blip r:embed="rId3" cstate="print"/>
          <a:srcRect/>
          <a:stretch>
            <a:fillRect/>
          </a:stretch>
        </p:blipFill>
        <p:spPr bwMode="auto">
          <a:xfrm>
            <a:off x="323528" y="332656"/>
            <a:ext cx="1296144" cy="1296144"/>
          </a:xfrm>
          <a:prstGeom prst="rect">
            <a:avLst/>
          </a:prstGeom>
          <a:noFill/>
          <a:ln w="9525">
            <a:noFill/>
            <a:miter lim="800000"/>
            <a:headEnd/>
            <a:tailEnd/>
          </a:ln>
        </p:spPr>
      </p:pic>
      <p:pic>
        <p:nvPicPr>
          <p:cNvPr id="4105" name="Picture 9"/>
          <p:cNvPicPr>
            <a:picLocks noChangeAspect="1" noChangeArrowheads="1"/>
          </p:cNvPicPr>
          <p:nvPr/>
        </p:nvPicPr>
        <p:blipFill>
          <a:blip r:embed="rId4" cstate="print"/>
          <a:srcRect/>
          <a:stretch>
            <a:fillRect/>
          </a:stretch>
        </p:blipFill>
        <p:spPr bwMode="auto">
          <a:xfrm>
            <a:off x="6948264" y="476672"/>
            <a:ext cx="1380431" cy="864247"/>
          </a:xfrm>
          <a:prstGeom prst="rect">
            <a:avLst/>
          </a:prstGeom>
          <a:noFill/>
          <a:ln w="9525">
            <a:noFill/>
            <a:miter lim="800000"/>
            <a:headEnd/>
            <a:tailEnd/>
          </a:ln>
          <a:effectLst/>
        </p:spPr>
      </p:pic>
      <p:pic>
        <p:nvPicPr>
          <p:cNvPr id="4107" name="Picture 11" descr="http://yayin.todaie.gov.tr/resim/todaielogo.png">
            <a:hlinkClick r:id="rId5"/>
          </p:cNvPr>
          <p:cNvPicPr>
            <a:picLocks noChangeAspect="1" noChangeArrowheads="1"/>
          </p:cNvPicPr>
          <p:nvPr/>
        </p:nvPicPr>
        <p:blipFill>
          <a:blip r:embed="rId6" cstate="print"/>
          <a:srcRect/>
          <a:stretch>
            <a:fillRect/>
          </a:stretch>
        </p:blipFill>
        <p:spPr bwMode="auto">
          <a:xfrm>
            <a:off x="5796136" y="332656"/>
            <a:ext cx="1152128" cy="115212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tr-TR" smtClean="0"/>
              <a:t>İnternette E-İçerik Artıkça</a:t>
            </a:r>
            <a:endParaRPr lang="en-US" smtClean="0"/>
          </a:p>
        </p:txBody>
      </p:sp>
      <p:sp>
        <p:nvSpPr>
          <p:cNvPr id="15363" name="Rectangle 3"/>
          <p:cNvSpPr>
            <a:spLocks noGrp="1" noChangeArrowheads="1"/>
          </p:cNvSpPr>
          <p:nvPr>
            <p:ph type="body" idx="1"/>
          </p:nvPr>
        </p:nvSpPr>
        <p:spPr>
          <a:xfrm>
            <a:off x="899592" y="1988840"/>
            <a:ext cx="7772400" cy="4114800"/>
          </a:xfrm>
        </p:spPr>
        <p:txBody>
          <a:bodyPr/>
          <a:lstStyle/>
          <a:p>
            <a:pPr eaLnBrk="1" hangingPunct="1"/>
            <a:r>
              <a:rPr lang="tr-TR" sz="2800" dirty="0" smtClean="0"/>
              <a:t>Aile bireylerinin de bilgisayar başında geçirdiği süreler artmakta;</a:t>
            </a:r>
          </a:p>
          <a:p>
            <a:pPr eaLnBrk="1" hangingPunct="1"/>
            <a:r>
              <a:rPr lang="tr-TR" sz="2800" dirty="0" smtClean="0"/>
              <a:t>Oyun ve eğlence içeriğinin yoğunluk kazandığı siber dünya, özellikle çocuklar için bir cazibe ortamı haline gelmekte;  </a:t>
            </a:r>
          </a:p>
          <a:p>
            <a:pPr eaLnBrk="1" hangingPunct="1"/>
            <a:r>
              <a:rPr lang="tr-TR" sz="2800" dirty="0" smtClean="0"/>
              <a:t>Okul çağı çocukları, interneti</a:t>
            </a:r>
          </a:p>
          <a:p>
            <a:pPr lvl="1" eaLnBrk="1" hangingPunct="1"/>
            <a:r>
              <a:rPr lang="tr-TR" sz="2400" dirty="0" smtClean="0"/>
              <a:t>araştırma ve ödev aracı olarak kullanırken,</a:t>
            </a:r>
          </a:p>
          <a:p>
            <a:pPr lvl="1" eaLnBrk="1" hangingPunct="1"/>
            <a:r>
              <a:rPr lang="tr-TR" sz="2400" dirty="0" smtClean="0"/>
              <a:t>ağırlıklı olarak da oyun aracı olarak da kullanmaktadır.</a:t>
            </a:r>
            <a:endParaRPr lang="en-US" sz="24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971550" y="765175"/>
            <a:ext cx="7793038" cy="1198563"/>
          </a:xfrm>
        </p:spPr>
        <p:txBody>
          <a:bodyPr/>
          <a:lstStyle/>
          <a:p>
            <a:pPr eaLnBrk="1" hangingPunct="1"/>
            <a:r>
              <a:rPr lang="tr-TR" sz="3200" smtClean="0"/>
              <a:t>İnternet ve Dönüşüm</a:t>
            </a:r>
            <a:r>
              <a:rPr lang="en-US" sz="3200" b="1" u="sng" smtClean="0">
                <a:solidFill>
                  <a:schemeClr val="tx1"/>
                </a:solidFill>
              </a:rPr>
              <a:t/>
            </a:r>
            <a:br>
              <a:rPr lang="en-US" sz="3200" b="1" u="sng" smtClean="0">
                <a:solidFill>
                  <a:schemeClr val="tx1"/>
                </a:solidFill>
              </a:rPr>
            </a:br>
            <a:endParaRPr lang="en-US" sz="3200" b="1" u="sng" smtClean="0">
              <a:solidFill>
                <a:schemeClr val="tx1"/>
              </a:solidFill>
            </a:endParaRPr>
          </a:p>
        </p:txBody>
      </p:sp>
      <p:sp>
        <p:nvSpPr>
          <p:cNvPr id="16387" name="Rectangle 3"/>
          <p:cNvSpPr>
            <a:spLocks noGrp="1" noChangeArrowheads="1"/>
          </p:cNvSpPr>
          <p:nvPr>
            <p:ph type="body" idx="1"/>
          </p:nvPr>
        </p:nvSpPr>
        <p:spPr/>
        <p:txBody>
          <a:bodyPr/>
          <a:lstStyle/>
          <a:p>
            <a:pPr eaLnBrk="1" hangingPunct="1">
              <a:buFont typeface="Wingdings" pitchFamily="2" charset="2"/>
              <a:buNone/>
            </a:pPr>
            <a:r>
              <a:rPr lang="tr-TR" b="1" smtClean="0"/>
              <a:t> </a:t>
            </a:r>
          </a:p>
          <a:p>
            <a:pPr eaLnBrk="1" hangingPunct="1"/>
            <a:r>
              <a:rPr lang="tr-TR" smtClean="0"/>
              <a:t>Sosyal Alanda Dönüşüm</a:t>
            </a:r>
            <a:r>
              <a:rPr lang="tr-TR" b="1" smtClean="0"/>
              <a:t> </a:t>
            </a:r>
          </a:p>
          <a:p>
            <a:pPr eaLnBrk="1" hangingPunct="1"/>
            <a:endParaRPr lang="tr-TR" b="1" smtClean="0"/>
          </a:p>
          <a:p>
            <a:pPr eaLnBrk="1" hangingPunct="1"/>
            <a:r>
              <a:rPr lang="tr-TR" smtClean="0"/>
              <a:t>Aile İlişkilerinde Değişim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tr-TR" sz="3200" smtClean="0"/>
              <a:t>Sosyal Alanda Dönüşüm</a:t>
            </a:r>
            <a:br>
              <a:rPr lang="tr-TR" sz="3200" smtClean="0"/>
            </a:br>
            <a:r>
              <a:rPr lang="tr-TR" sz="3200" smtClean="0"/>
              <a:t>şu olguları beraberinde getirmektedir:</a:t>
            </a:r>
          </a:p>
        </p:txBody>
      </p:sp>
      <p:sp>
        <p:nvSpPr>
          <p:cNvPr id="17411" name="Rectangle 3"/>
          <p:cNvSpPr>
            <a:spLocks noGrp="1" noChangeArrowheads="1"/>
          </p:cNvSpPr>
          <p:nvPr>
            <p:ph type="body" idx="1"/>
          </p:nvPr>
        </p:nvSpPr>
        <p:spPr>
          <a:xfrm>
            <a:off x="971550" y="2017713"/>
            <a:ext cx="7983538" cy="4507631"/>
          </a:xfrm>
        </p:spPr>
        <p:txBody>
          <a:bodyPr/>
          <a:lstStyle/>
          <a:p>
            <a:pPr eaLnBrk="1" hangingPunct="1"/>
            <a:r>
              <a:rPr lang="tr-TR" dirty="0" smtClean="0"/>
              <a:t>Sanal topluluklar oluşturma </a:t>
            </a:r>
          </a:p>
          <a:p>
            <a:pPr eaLnBrk="1" hangingPunct="1"/>
            <a:r>
              <a:rPr lang="tr-TR" dirty="0" smtClean="0"/>
              <a:t>Sosyal ilişkilerin “siber uzaya” taşınması</a:t>
            </a:r>
          </a:p>
          <a:p>
            <a:pPr eaLnBrk="1" hangingPunct="1"/>
            <a:r>
              <a:rPr lang="tr-TR" dirty="0" smtClean="0"/>
              <a:t>İletişimde değişim</a:t>
            </a:r>
          </a:p>
          <a:p>
            <a:pPr eaLnBrk="1" hangingPunct="1"/>
            <a:r>
              <a:rPr lang="tr-TR" dirty="0" smtClean="0"/>
              <a:t>Sosyal izolasyon</a:t>
            </a:r>
          </a:p>
          <a:p>
            <a:pPr eaLnBrk="1" hangingPunct="1"/>
            <a:r>
              <a:rPr lang="tr-TR" dirty="0" smtClean="0"/>
              <a:t>Akıllı cep telefonları ve internete erişim kolaylığı</a:t>
            </a:r>
          </a:p>
          <a:p>
            <a:pPr eaLnBrk="1" hangingPunct="1"/>
            <a:r>
              <a:rPr lang="tr-TR" dirty="0" smtClean="0"/>
              <a:t>E-imza uygulamalarının artmasıyla çalışanlarının işi eve taşımaları</a:t>
            </a:r>
          </a:p>
          <a:p>
            <a:pPr eaLnBrk="1" hangingPunct="1"/>
            <a:endParaRPr lang="tr-TR" dirty="0" smtClean="0"/>
          </a:p>
          <a:p>
            <a:pPr lvl="1" eaLnBrk="1" hangingPunct="1"/>
            <a:endParaRPr lang="tr-TR"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tr-TR" sz="3200" smtClean="0"/>
              <a:t>Sosyal Alanı Tehdit eden Online Risklere Örnekler</a:t>
            </a:r>
          </a:p>
        </p:txBody>
      </p:sp>
      <p:sp>
        <p:nvSpPr>
          <p:cNvPr id="18435" name="Rectangle 3"/>
          <p:cNvSpPr>
            <a:spLocks noGrp="1" noChangeArrowheads="1"/>
          </p:cNvSpPr>
          <p:nvPr>
            <p:ph type="body" idx="1"/>
          </p:nvPr>
        </p:nvSpPr>
        <p:spPr>
          <a:xfrm>
            <a:off x="755650" y="1700212"/>
            <a:ext cx="7488238" cy="4753123"/>
          </a:xfrm>
        </p:spPr>
        <p:txBody>
          <a:bodyPr/>
          <a:lstStyle/>
          <a:p>
            <a:pPr eaLnBrk="1" hangingPunct="1">
              <a:lnSpc>
                <a:spcPct val="80000"/>
              </a:lnSpc>
            </a:pPr>
            <a:endParaRPr lang="tr-TR" sz="800" dirty="0" smtClean="0"/>
          </a:p>
          <a:p>
            <a:pPr eaLnBrk="1" hangingPunct="1">
              <a:lnSpc>
                <a:spcPct val="80000"/>
              </a:lnSpc>
            </a:pPr>
            <a:r>
              <a:rPr lang="tr-TR" sz="2000" dirty="0" smtClean="0"/>
              <a:t>İstenmeyen içerik (Pornografik, yasal olmayan örgütlerin propagandası vb)  	</a:t>
            </a:r>
          </a:p>
          <a:p>
            <a:pPr eaLnBrk="1" hangingPunct="1">
              <a:lnSpc>
                <a:spcPct val="80000"/>
              </a:lnSpc>
              <a:buFont typeface="Wingdings" pitchFamily="2" charset="2"/>
              <a:buNone/>
            </a:pPr>
            <a:endParaRPr lang="tr-TR" sz="2000" dirty="0" smtClean="0"/>
          </a:p>
          <a:p>
            <a:pPr eaLnBrk="1" hangingPunct="1">
              <a:lnSpc>
                <a:spcPct val="80000"/>
              </a:lnSpc>
            </a:pPr>
            <a:r>
              <a:rPr lang="tr-TR" sz="2000" dirty="0" smtClean="0"/>
              <a:t>Kişisel bilgilerin/şifrelerin çalınma riski 	</a:t>
            </a:r>
          </a:p>
          <a:p>
            <a:pPr eaLnBrk="1" hangingPunct="1">
              <a:lnSpc>
                <a:spcPct val="80000"/>
              </a:lnSpc>
            </a:pPr>
            <a:endParaRPr lang="tr-TR" sz="2000" dirty="0" smtClean="0"/>
          </a:p>
          <a:p>
            <a:pPr eaLnBrk="1" hangingPunct="1">
              <a:lnSpc>
                <a:spcPct val="80000"/>
              </a:lnSpc>
            </a:pPr>
            <a:r>
              <a:rPr lang="tr-TR" sz="2000" dirty="0" smtClean="0"/>
              <a:t>Kötü niyetli sanal (</a:t>
            </a:r>
            <a:r>
              <a:rPr lang="tr-TR" sz="2000" dirty="0" err="1" smtClean="0"/>
              <a:t>chat</a:t>
            </a:r>
            <a:r>
              <a:rPr lang="tr-TR" sz="2000" dirty="0" smtClean="0"/>
              <a:t>) arkadaşlıktan doğacak riskler 	</a:t>
            </a:r>
          </a:p>
          <a:p>
            <a:pPr eaLnBrk="1" hangingPunct="1">
              <a:lnSpc>
                <a:spcPct val="80000"/>
              </a:lnSpc>
            </a:pPr>
            <a:r>
              <a:rPr lang="tr-TR" sz="2000" dirty="0" smtClean="0"/>
              <a:t>Pop-</a:t>
            </a:r>
            <a:r>
              <a:rPr lang="tr-TR" sz="2000" dirty="0" err="1" smtClean="0"/>
              <a:t>up</a:t>
            </a:r>
            <a:r>
              <a:rPr lang="tr-TR" sz="2000" dirty="0" smtClean="0"/>
              <a:t> ,</a:t>
            </a:r>
            <a:r>
              <a:rPr lang="tr-TR" sz="2000" dirty="0" err="1" smtClean="0"/>
              <a:t>Spam</a:t>
            </a:r>
            <a:r>
              <a:rPr lang="tr-TR" sz="2000" dirty="0" smtClean="0"/>
              <a:t> mail ve istenmeyen mesaj içerikleri    	</a:t>
            </a:r>
          </a:p>
          <a:p>
            <a:pPr eaLnBrk="1" hangingPunct="1">
              <a:lnSpc>
                <a:spcPct val="80000"/>
              </a:lnSpc>
            </a:pPr>
            <a:r>
              <a:rPr lang="tr-TR" sz="2000" dirty="0" smtClean="0"/>
              <a:t>İnternette amaçsız uzun süre sörf yapma</a:t>
            </a:r>
          </a:p>
          <a:p>
            <a:pPr eaLnBrk="1" hangingPunct="1">
              <a:lnSpc>
                <a:spcPct val="80000"/>
              </a:lnSpc>
              <a:buFont typeface="Wingdings" pitchFamily="2" charset="2"/>
              <a:buNone/>
            </a:pPr>
            <a:r>
              <a:rPr lang="tr-TR" sz="2000" dirty="0" smtClean="0"/>
              <a:t>	</a:t>
            </a:r>
          </a:p>
          <a:p>
            <a:pPr eaLnBrk="1" hangingPunct="1">
              <a:lnSpc>
                <a:spcPct val="80000"/>
              </a:lnSpc>
            </a:pPr>
            <a:r>
              <a:rPr lang="tr-TR" sz="2000" dirty="0" smtClean="0"/>
              <a:t>İnternette uzun süre oyun oynama sonucu oluşan a-sosyal kişilik </a:t>
            </a:r>
            <a:endParaRPr lang="tr-TR" sz="2400" dirty="0" smtClean="0"/>
          </a:p>
          <a:p>
            <a:pPr eaLnBrk="1" hangingPunct="1">
              <a:lnSpc>
                <a:spcPct val="80000"/>
              </a:lnSpc>
            </a:pPr>
            <a:r>
              <a:rPr lang="tr-TR" sz="2000" dirty="0" smtClean="0"/>
              <a:t>Evde iş yapan anneler, babalar ve giderek aile yaşamından uzaklaşan ebeveyn ve çocuklar</a:t>
            </a:r>
            <a:r>
              <a:rPr lang="tr-TR" sz="2400" dirty="0" smtClean="0"/>
              <a:t/>
            </a:r>
            <a:br>
              <a:rPr lang="tr-TR" sz="2400" dirty="0" smtClean="0"/>
            </a:br>
            <a:endParaRPr lang="tr-TR" sz="24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150938" y="549275"/>
            <a:ext cx="7793037" cy="1127125"/>
          </a:xfrm>
        </p:spPr>
        <p:txBody>
          <a:bodyPr/>
          <a:lstStyle/>
          <a:p>
            <a:pPr eaLnBrk="1" hangingPunct="1"/>
            <a:r>
              <a:rPr lang="tr-TR" sz="4000" smtClean="0"/>
              <a:t/>
            </a:r>
            <a:br>
              <a:rPr lang="tr-TR" sz="4000" smtClean="0"/>
            </a:br>
            <a:r>
              <a:rPr lang="tr-TR" sz="4000" smtClean="0"/>
              <a:t/>
            </a:r>
            <a:br>
              <a:rPr lang="tr-TR" sz="4000" smtClean="0"/>
            </a:br>
            <a:r>
              <a:rPr lang="tr-TR" sz="3200" smtClean="0"/>
              <a:t>Aile İlişkilerinde Değişim ile ilgili Görüşler</a:t>
            </a:r>
            <a:r>
              <a:rPr lang="tr-TR" sz="4000" smtClean="0"/>
              <a:t> </a:t>
            </a:r>
            <a:br>
              <a:rPr lang="tr-TR" sz="4000" smtClean="0"/>
            </a:br>
            <a:endParaRPr lang="tr-TR" sz="4000" smtClean="0"/>
          </a:p>
        </p:txBody>
      </p:sp>
      <p:sp>
        <p:nvSpPr>
          <p:cNvPr id="19459" name="Rectangle 3"/>
          <p:cNvSpPr>
            <a:spLocks noGrp="1" noChangeArrowheads="1"/>
          </p:cNvSpPr>
          <p:nvPr>
            <p:ph type="body" idx="1"/>
          </p:nvPr>
        </p:nvSpPr>
        <p:spPr>
          <a:xfrm>
            <a:off x="323850" y="1989138"/>
            <a:ext cx="8569325" cy="3671887"/>
          </a:xfrm>
        </p:spPr>
        <p:txBody>
          <a:bodyPr/>
          <a:lstStyle/>
          <a:p>
            <a:pPr marL="609600" indent="-609600" eaLnBrk="1" hangingPunct="1"/>
            <a:r>
              <a:rPr lang="tr-TR" sz="2800" dirty="0" smtClean="0"/>
              <a:t>İnternet kullanımı aile ilişkilerini zayıflatır/güçlendirir.</a:t>
            </a:r>
          </a:p>
          <a:p>
            <a:pPr marL="609600" indent="-609600" eaLnBrk="1" hangingPunct="1"/>
            <a:r>
              <a:rPr lang="tr-TR" sz="2800" dirty="0" smtClean="0"/>
              <a:t>İnternet kullanımı aile içi çatışmalara neden olur/aile içinde huzuru artırır.</a:t>
            </a:r>
          </a:p>
          <a:p>
            <a:pPr marL="609600" indent="-609600" eaLnBrk="1" hangingPunct="1"/>
            <a:r>
              <a:rPr lang="tr-TR" sz="2800" dirty="0" smtClean="0"/>
              <a:t>İnternet kullanımı aile içi iletişimi azaltır/artırır.</a:t>
            </a:r>
          </a:p>
          <a:p>
            <a:pPr marL="609600" indent="-609600" eaLnBrk="1" hangingPunct="1"/>
            <a:r>
              <a:rPr lang="tr-TR" sz="2800" dirty="0" smtClean="0"/>
              <a:t>İnternet ailenin kültürel düzeyini yükseltir/düşürür.</a:t>
            </a:r>
          </a:p>
          <a:p>
            <a:pPr marL="609600" indent="-609600" eaLnBrk="1" hangingPunct="1"/>
            <a:endParaRPr lang="tr-TR"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tr-TR" sz="3200" smtClean="0"/>
              <a:t>Bütün bu gelişmeler, bizi şu sorulara yöneltmektedir</a:t>
            </a:r>
            <a:r>
              <a:rPr lang="en-US" sz="3200" smtClean="0"/>
              <a:t> </a:t>
            </a:r>
            <a:r>
              <a:rPr lang="tr-TR" sz="3200" smtClean="0"/>
              <a:t>:</a:t>
            </a:r>
            <a:endParaRPr lang="en-US" sz="3200" smtClean="0"/>
          </a:p>
        </p:txBody>
      </p:sp>
      <p:sp>
        <p:nvSpPr>
          <p:cNvPr id="20483" name="Rectangle 3"/>
          <p:cNvSpPr>
            <a:spLocks noGrp="1" noChangeArrowheads="1"/>
          </p:cNvSpPr>
          <p:nvPr>
            <p:ph type="body" idx="1"/>
          </p:nvPr>
        </p:nvSpPr>
        <p:spPr>
          <a:xfrm>
            <a:off x="395288" y="2060848"/>
            <a:ext cx="8559800" cy="4797152"/>
          </a:xfrm>
        </p:spPr>
        <p:txBody>
          <a:bodyPr/>
          <a:lstStyle/>
          <a:p>
            <a:pPr eaLnBrk="1" hangingPunct="1"/>
            <a:r>
              <a:rPr lang="tr-TR" sz="2800" dirty="0" smtClean="0"/>
              <a:t>Toplumun temel çekirdeği konumunda bulunan ve başta anayasalar olmak üzere, diğer yasal metinlerle koruma altında bulunan</a:t>
            </a:r>
          </a:p>
          <a:p>
            <a:pPr algn="ctr" eaLnBrk="1" hangingPunct="1">
              <a:buFont typeface="Wingdings" pitchFamily="2" charset="2"/>
              <a:buNone/>
            </a:pPr>
            <a:r>
              <a:rPr lang="tr-TR" dirty="0" smtClean="0"/>
              <a:t> </a:t>
            </a:r>
            <a:r>
              <a:rPr lang="tr-TR" dirty="0" smtClean="0">
                <a:solidFill>
                  <a:srgbClr val="FF0000"/>
                </a:solidFill>
              </a:rPr>
              <a:t>“aile kurumu” </a:t>
            </a:r>
          </a:p>
          <a:p>
            <a:pPr eaLnBrk="1" hangingPunct="1">
              <a:buFont typeface="Wingdings" pitchFamily="2" charset="2"/>
              <a:buNone/>
            </a:pPr>
            <a:r>
              <a:rPr lang="tr-TR" dirty="0" smtClean="0"/>
              <a:t>teknolojik ve ağ’a çekilme  kuşatmasından nasıl etkileniyor? </a:t>
            </a:r>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lgn="ctr" eaLnBrk="1" hangingPunct="1"/>
            <a:r>
              <a:rPr lang="tr-TR" sz="8800" dirty="0" smtClean="0"/>
              <a:t>?</a:t>
            </a:r>
            <a:endParaRPr lang="en-US" sz="8800" dirty="0" smtClean="0"/>
          </a:p>
        </p:txBody>
      </p:sp>
      <p:sp>
        <p:nvSpPr>
          <p:cNvPr id="21507" name="Rectangle 3"/>
          <p:cNvSpPr>
            <a:spLocks noGrp="1" noChangeArrowheads="1"/>
          </p:cNvSpPr>
          <p:nvPr>
            <p:ph type="body" idx="1"/>
          </p:nvPr>
        </p:nvSpPr>
        <p:spPr/>
        <p:txBody>
          <a:bodyPr/>
          <a:lstStyle/>
          <a:p>
            <a:pPr eaLnBrk="1" hangingPunct="1"/>
            <a:r>
              <a:rPr lang="tr-TR" dirty="0" smtClean="0"/>
              <a:t>Bu gelişmeler aile bireylerine saadet mi getiriyor ? Yoksa, </a:t>
            </a:r>
          </a:p>
          <a:p>
            <a:pPr eaLnBrk="1" hangingPunct="1"/>
            <a:endParaRPr lang="tr-TR" dirty="0" smtClean="0"/>
          </a:p>
          <a:p>
            <a:pPr eaLnBrk="1" hangingPunct="1"/>
            <a:r>
              <a:rPr lang="tr-TR" dirty="0" smtClean="0"/>
              <a:t>var olan ilişkileri tehlikeye sokarak, aynı çatı altında yaşayan ancak, birbirinden kopmuş bireyler mi ortaya çıkarıyor?</a:t>
            </a:r>
            <a:r>
              <a:rPr lang="en-US" dirty="0" smtClean="0"/>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tr-TR" sz="3200" dirty="0" smtClean="0"/>
              <a:t>Ebeveynler çocuklarına ne kadar zaman ayırabiliyor?</a:t>
            </a:r>
            <a:endParaRPr lang="en-US" sz="3200" dirty="0" smtClean="0"/>
          </a:p>
        </p:txBody>
      </p:sp>
      <p:sp>
        <p:nvSpPr>
          <p:cNvPr id="22531" name="Rectangle 3"/>
          <p:cNvSpPr>
            <a:spLocks noGrp="1" noChangeArrowheads="1"/>
          </p:cNvSpPr>
          <p:nvPr>
            <p:ph type="body" idx="1"/>
          </p:nvPr>
        </p:nvSpPr>
        <p:spPr/>
        <p:txBody>
          <a:bodyPr/>
          <a:lstStyle/>
          <a:p>
            <a:pPr eaLnBrk="1" hangingPunct="1"/>
            <a:r>
              <a:rPr lang="tr-TR" dirty="0" smtClean="0"/>
              <a:t>Çağdaş yaşantının getirdiği koşullar nedeniyle zaten aile bireylerine az zaman ayıran çalışan anne ve babalar bir de İnternete zaman ayırdıktan sonra, eşlerine ve çocuklarına ne kadar zaman ayırabiliyor? </a:t>
            </a:r>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900113" y="2060575"/>
            <a:ext cx="7793037" cy="1944688"/>
          </a:xfrm>
        </p:spPr>
        <p:txBody>
          <a:bodyPr/>
          <a:lstStyle/>
          <a:p>
            <a:pPr eaLnBrk="1" hangingPunct="1"/>
            <a:r>
              <a:rPr lang="tr-TR" sz="3200" dirty="0" smtClean="0"/>
              <a:t>Nesillerin, fikri ve ahlaki gelişimleri nasıl etkileniyor?</a:t>
            </a:r>
            <a:endParaRPr lang="en-US" sz="32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150938" y="620713"/>
            <a:ext cx="7793037" cy="936079"/>
          </a:xfrm>
        </p:spPr>
        <p:txBody>
          <a:bodyPr/>
          <a:lstStyle/>
          <a:p>
            <a:pPr eaLnBrk="1" hangingPunct="1"/>
            <a:r>
              <a:rPr lang="tr-TR" sz="4000" dirty="0" smtClean="0"/>
              <a:t/>
            </a:r>
            <a:br>
              <a:rPr lang="tr-TR" sz="4000" dirty="0" smtClean="0"/>
            </a:br>
            <a:r>
              <a:rPr lang="en-US" sz="4000" dirty="0" smtClean="0"/>
              <a:t/>
            </a:r>
            <a:br>
              <a:rPr lang="en-US" sz="4000" dirty="0" smtClean="0"/>
            </a:br>
            <a:endParaRPr lang="en-US" sz="4000" dirty="0" smtClean="0"/>
          </a:p>
        </p:txBody>
      </p:sp>
      <p:sp>
        <p:nvSpPr>
          <p:cNvPr id="24579" name="Rectangle 3"/>
          <p:cNvSpPr>
            <a:spLocks noGrp="1" noChangeArrowheads="1"/>
          </p:cNvSpPr>
          <p:nvPr>
            <p:ph type="body" idx="1"/>
          </p:nvPr>
        </p:nvSpPr>
        <p:spPr>
          <a:xfrm>
            <a:off x="684213" y="2017713"/>
            <a:ext cx="8270875" cy="4114800"/>
          </a:xfrm>
        </p:spPr>
        <p:txBody>
          <a:bodyPr/>
          <a:lstStyle/>
          <a:p>
            <a:pPr eaLnBrk="1" hangingPunct="1"/>
            <a:r>
              <a:rPr lang="tr-TR" sz="2400" dirty="0" smtClean="0"/>
              <a:t>İnterneti birey olarak, </a:t>
            </a:r>
            <a:r>
              <a:rPr lang="tr-TR" sz="2400" dirty="0" err="1" smtClean="0"/>
              <a:t>ebeyn</a:t>
            </a:r>
            <a:r>
              <a:rPr lang="tr-TR" sz="2400" dirty="0" smtClean="0"/>
              <a:t> olarak ve devlet olarak nasıl yönetebiliriz?</a:t>
            </a:r>
          </a:p>
          <a:p>
            <a:pPr eaLnBrk="1" hangingPunct="1"/>
            <a:endParaRPr lang="tr-TR" sz="2400" dirty="0" smtClean="0"/>
          </a:p>
          <a:p>
            <a:pPr eaLnBrk="1" hangingPunct="1"/>
            <a:r>
              <a:rPr lang="tr-TR" sz="2400" dirty="0" smtClean="0"/>
              <a:t>İnternetin sunduğu imkanlardan faydalanmak ve risklerinden korunmak için, internetle ilişkilerimizi </a:t>
            </a:r>
          </a:p>
          <a:p>
            <a:pPr eaLnBrk="1" hangingPunct="1">
              <a:buFont typeface="Wingdings" pitchFamily="2" charset="2"/>
              <a:buNone/>
            </a:pPr>
            <a:r>
              <a:rPr lang="tr-TR" sz="2400" dirty="0" smtClean="0"/>
              <a:t>	dengeli bir zemine nasıl oturtabiliriz? </a:t>
            </a:r>
            <a:endParaRPr lang="en-US" sz="2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3568" y="260649"/>
            <a:ext cx="7793037" cy="648072"/>
          </a:xfrm>
        </p:spPr>
        <p:txBody>
          <a:bodyPr/>
          <a:lstStyle/>
          <a:p>
            <a:pPr algn="ctr" eaLnBrk="1" hangingPunct="1"/>
            <a:r>
              <a:rPr lang="tr-TR" dirty="0" smtClean="0"/>
              <a:t>SUNUM PLANI</a:t>
            </a:r>
            <a:endParaRPr lang="en-US" dirty="0" smtClean="0"/>
          </a:p>
        </p:txBody>
      </p:sp>
      <p:sp>
        <p:nvSpPr>
          <p:cNvPr id="5123" name="Rectangle 3"/>
          <p:cNvSpPr>
            <a:spLocks noGrp="1" noChangeArrowheads="1"/>
          </p:cNvSpPr>
          <p:nvPr>
            <p:ph type="body" idx="1"/>
          </p:nvPr>
        </p:nvSpPr>
        <p:spPr>
          <a:xfrm>
            <a:off x="827584" y="1844824"/>
            <a:ext cx="7772400" cy="4114800"/>
          </a:xfrm>
        </p:spPr>
        <p:txBody>
          <a:bodyPr/>
          <a:lstStyle/>
          <a:p>
            <a:pPr eaLnBrk="1" hangingPunct="1">
              <a:lnSpc>
                <a:spcPct val="90000"/>
              </a:lnSpc>
            </a:pPr>
            <a:r>
              <a:rPr lang="tr-TR" sz="2400" dirty="0" smtClean="0"/>
              <a:t>Giriş</a:t>
            </a:r>
          </a:p>
          <a:p>
            <a:pPr eaLnBrk="1" hangingPunct="1">
              <a:lnSpc>
                <a:spcPct val="90000"/>
              </a:lnSpc>
            </a:pPr>
            <a:r>
              <a:rPr lang="tr-TR" sz="2400" dirty="0" smtClean="0"/>
              <a:t>İnternet ve Aile İlişkilerinde Dönüşüm</a:t>
            </a:r>
          </a:p>
          <a:p>
            <a:pPr eaLnBrk="1" hangingPunct="1">
              <a:lnSpc>
                <a:spcPct val="90000"/>
              </a:lnSpc>
            </a:pPr>
            <a:r>
              <a:rPr lang="tr-TR" sz="2400" dirty="0" smtClean="0"/>
              <a:t>2005 yılında Gerçekleştirilen Çalışma</a:t>
            </a:r>
          </a:p>
          <a:p>
            <a:pPr lvl="1" eaLnBrk="1" hangingPunct="1">
              <a:lnSpc>
                <a:spcPct val="90000"/>
              </a:lnSpc>
            </a:pPr>
            <a:r>
              <a:rPr lang="tr-TR" sz="2400" dirty="0" smtClean="0"/>
              <a:t>Ülkemizde Devletin Konuya Yaklaşımı</a:t>
            </a:r>
          </a:p>
          <a:p>
            <a:pPr lvl="1" eaLnBrk="1" hangingPunct="1">
              <a:lnSpc>
                <a:spcPct val="90000"/>
              </a:lnSpc>
            </a:pPr>
            <a:r>
              <a:rPr lang="tr-TR" sz="2400" dirty="0" smtClean="0"/>
              <a:t>İnternet ve Aile İlişkilerinin Yönetimi</a:t>
            </a:r>
          </a:p>
          <a:p>
            <a:pPr lvl="1" eaLnBrk="1" hangingPunct="1">
              <a:lnSpc>
                <a:spcPct val="90000"/>
              </a:lnSpc>
            </a:pPr>
            <a:r>
              <a:rPr lang="tr-TR" sz="2400" dirty="0" smtClean="0"/>
              <a:t>Ebeveyn Gözüyle İnternetin Aile İlişkilerine Etkileri Üzerine Bir Araştırma Bulguları</a:t>
            </a:r>
          </a:p>
          <a:p>
            <a:pPr eaLnBrk="1" hangingPunct="1">
              <a:lnSpc>
                <a:spcPct val="90000"/>
              </a:lnSpc>
            </a:pPr>
            <a:r>
              <a:rPr lang="tr-TR" sz="2400" dirty="0" smtClean="0"/>
              <a:t>Bu gün Neler Söylenebilir?</a:t>
            </a:r>
          </a:p>
          <a:p>
            <a:pPr eaLnBrk="1" hangingPunct="1">
              <a:lnSpc>
                <a:spcPct val="90000"/>
              </a:lnSpc>
            </a:pPr>
            <a:r>
              <a:rPr lang="tr-TR" sz="2400" dirty="0" smtClean="0"/>
              <a:t>Öneriler</a:t>
            </a:r>
          </a:p>
          <a:p>
            <a:pPr eaLnBrk="1" hangingPunct="1">
              <a:lnSpc>
                <a:spcPct val="90000"/>
              </a:lnSpc>
            </a:pPr>
            <a:endParaRPr lang="tr-TR" dirty="0" smtClean="0"/>
          </a:p>
          <a:p>
            <a:pPr eaLnBrk="1" hangingPunct="1">
              <a:lnSpc>
                <a:spcPct val="90000"/>
              </a:lnSpc>
            </a:pPr>
            <a:endParaRPr lang="tr-TR" dirty="0" smtClean="0"/>
          </a:p>
          <a:p>
            <a:pPr eaLnBrk="1" hangingPunct="1">
              <a:lnSpc>
                <a:spcPct val="90000"/>
              </a:lnSpc>
            </a:pPr>
            <a:endParaRPr lang="tr-TR" dirty="0" smtClean="0"/>
          </a:p>
          <a:p>
            <a:pPr eaLnBrk="1" hangingPunct="1">
              <a:lnSpc>
                <a:spcPct val="90000"/>
              </a:lnSpc>
            </a:pP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827088" y="2708275"/>
            <a:ext cx="7793037" cy="1944688"/>
          </a:xfrm>
        </p:spPr>
        <p:txBody>
          <a:bodyPr/>
          <a:lstStyle/>
          <a:p>
            <a:pPr eaLnBrk="1" hangingPunct="1"/>
            <a:r>
              <a:rPr lang="tr-TR" sz="4800" smtClean="0"/>
              <a:t>Ülkemizde Devletin </a:t>
            </a:r>
            <a:br>
              <a:rPr lang="tr-TR" sz="4800" smtClean="0"/>
            </a:br>
            <a:r>
              <a:rPr lang="tr-TR" sz="4800" smtClean="0"/>
              <a:t>Bu Konuda</a:t>
            </a:r>
            <a:br>
              <a:rPr lang="tr-TR" sz="4800" smtClean="0"/>
            </a:br>
            <a:r>
              <a:rPr lang="tr-TR" sz="4800" smtClean="0"/>
              <a:t>Politikaları Neler?</a:t>
            </a:r>
            <a:endParaRPr lang="en-US" sz="480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tr-TR" smtClean="0"/>
              <a:t>Bu Sorulara Yanıt...</a:t>
            </a:r>
            <a:endParaRPr lang="en-US" smtClean="0"/>
          </a:p>
        </p:txBody>
      </p:sp>
      <p:sp>
        <p:nvSpPr>
          <p:cNvPr id="26627" name="Rectangle 3"/>
          <p:cNvSpPr>
            <a:spLocks noGrp="1" noChangeArrowheads="1"/>
          </p:cNvSpPr>
          <p:nvPr>
            <p:ph type="body" idx="1"/>
          </p:nvPr>
        </p:nvSpPr>
        <p:spPr/>
        <p:txBody>
          <a:bodyPr/>
          <a:lstStyle/>
          <a:p>
            <a:pPr eaLnBrk="1" hangingPunct="1"/>
            <a:r>
              <a:rPr lang="tr-TR" sz="2800" smtClean="0"/>
              <a:t>Bu çalışma, ortaya atılan bütün bu sorulara cevap bulma iddiasında değildir.</a:t>
            </a:r>
          </a:p>
          <a:p>
            <a:pPr eaLnBrk="1" hangingPunct="1"/>
            <a:endParaRPr lang="tr-TR" sz="2800" smtClean="0"/>
          </a:p>
          <a:p>
            <a:pPr eaLnBrk="1" hangingPunct="1"/>
            <a:r>
              <a:rPr lang="tr-TR" sz="2800" smtClean="0"/>
              <a:t>Psikoloji, sosyoloji, bilişim, hukuk, asayiş, kamu yönetimi gibi pek çok alanı ilgilendiren ve disiplenler arası  bir yaklaşımla ele alınması gereken  bu konu, geniş kapsamlı, uzun soluklu bir çalışmayı gerekli kılmaktadır.</a:t>
            </a:r>
            <a:endParaRPr lang="en-US" sz="28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899592" y="1700808"/>
            <a:ext cx="7432998" cy="3335065"/>
          </a:xfrm>
        </p:spPr>
        <p:txBody>
          <a:bodyPr/>
          <a:lstStyle/>
          <a:p>
            <a:pPr eaLnBrk="1" hangingPunct="1"/>
            <a:r>
              <a:rPr lang="tr-TR" sz="3600" dirty="0" smtClean="0"/>
              <a:t>Ülkemizde bu konunun günümüzde gerek devletin ve kurumlarının, gerekse akademik dünyanın ilgisini çekmeye başladığını  görmekteyiz. </a:t>
            </a:r>
            <a:endParaRPr lang="en-US" sz="36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043608" y="2924944"/>
            <a:ext cx="7565776" cy="1987351"/>
          </a:xfrm>
        </p:spPr>
        <p:txBody>
          <a:bodyPr/>
          <a:lstStyle/>
          <a:p>
            <a:pPr algn="ctr">
              <a:buNone/>
            </a:pPr>
            <a:r>
              <a:rPr lang="tr-TR" dirty="0" smtClean="0">
                <a:solidFill>
                  <a:srgbClr val="C00000"/>
                </a:solidFill>
              </a:rPr>
              <a:t>2005 yılında yaptığımız </a:t>
            </a:r>
          </a:p>
          <a:p>
            <a:pPr algn="ctr">
              <a:buNone/>
            </a:pPr>
            <a:r>
              <a:rPr lang="tr-TR" dirty="0" smtClean="0">
                <a:solidFill>
                  <a:srgbClr val="C00000"/>
                </a:solidFill>
              </a:rPr>
              <a:t>çalışmanın bulgularına bakalım…</a:t>
            </a:r>
            <a:endParaRPr lang="tr-TR" dirty="0">
              <a:solidFill>
                <a:srgbClr val="C0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tr-TR" smtClean="0"/>
              <a:t>Çalışmanın amacı,</a:t>
            </a:r>
            <a:r>
              <a:rPr lang="en-US" smtClean="0"/>
              <a:t> </a:t>
            </a:r>
          </a:p>
        </p:txBody>
      </p:sp>
      <p:sp>
        <p:nvSpPr>
          <p:cNvPr id="28675" name="Rectangle 3"/>
          <p:cNvSpPr>
            <a:spLocks noGrp="1" noChangeArrowheads="1"/>
          </p:cNvSpPr>
          <p:nvPr>
            <p:ph type="body" idx="1"/>
          </p:nvPr>
        </p:nvSpPr>
        <p:spPr>
          <a:xfrm>
            <a:off x="827088" y="2017713"/>
            <a:ext cx="8128000" cy="4114800"/>
          </a:xfrm>
        </p:spPr>
        <p:txBody>
          <a:bodyPr/>
          <a:lstStyle/>
          <a:p>
            <a:pPr eaLnBrk="1" hangingPunct="1"/>
            <a:r>
              <a:rPr lang="tr-TR" smtClean="0"/>
              <a:t>İnternetin aile ilişkilerini etkileyen online riskler konusunda kavramsal bir çerçeve çizmek,</a:t>
            </a:r>
          </a:p>
          <a:p>
            <a:pPr eaLnBrk="1" hangingPunct="1"/>
            <a:endParaRPr lang="tr-TR" smtClean="0"/>
          </a:p>
          <a:p>
            <a:pPr eaLnBrk="1" hangingPunct="1"/>
            <a:r>
              <a:rPr lang="tr-TR" smtClean="0"/>
              <a:t>Online riskleri yönetmede izlenebilecek bir çözüm modeli sunmaktır.</a:t>
            </a:r>
            <a:r>
              <a:rPr lang="en-US" smtClean="0"/>
              <a:t>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tr-TR" smtClean="0"/>
              <a:t>METODOLOJİ</a:t>
            </a:r>
            <a:endParaRPr lang="en-US" smtClean="0"/>
          </a:p>
        </p:txBody>
      </p:sp>
      <p:sp>
        <p:nvSpPr>
          <p:cNvPr id="29699" name="Rectangle 3"/>
          <p:cNvSpPr>
            <a:spLocks noGrp="1" noChangeArrowheads="1"/>
          </p:cNvSpPr>
          <p:nvPr>
            <p:ph type="body" idx="1"/>
          </p:nvPr>
        </p:nvSpPr>
        <p:spPr>
          <a:xfrm>
            <a:off x="827584" y="1988840"/>
            <a:ext cx="7772400" cy="3754760"/>
          </a:xfrm>
        </p:spPr>
        <p:txBody>
          <a:bodyPr/>
          <a:lstStyle/>
          <a:p>
            <a:pPr marL="609600" indent="-609600" eaLnBrk="1" hangingPunct="1">
              <a:lnSpc>
                <a:spcPct val="90000"/>
              </a:lnSpc>
              <a:buFont typeface="Wingdings" pitchFamily="2" charset="2"/>
              <a:buNone/>
            </a:pPr>
            <a:r>
              <a:rPr lang="tr-TR" sz="2800" dirty="0" smtClean="0"/>
              <a:t>Çalışmada veriler,</a:t>
            </a:r>
          </a:p>
          <a:p>
            <a:pPr marL="609600" indent="-609600" eaLnBrk="1" hangingPunct="1">
              <a:lnSpc>
                <a:spcPct val="90000"/>
              </a:lnSpc>
              <a:buFont typeface="Wingdings" pitchFamily="2" charset="2"/>
              <a:buAutoNum type="arabicPeriod"/>
            </a:pPr>
            <a:r>
              <a:rPr lang="tr-TR" sz="2400" dirty="0" smtClean="0"/>
              <a:t>Devletin konuyla ilgili strateji, politika, kanun ve diğer resmi belgeleri inceleme</a:t>
            </a:r>
          </a:p>
          <a:p>
            <a:pPr marL="609600" indent="-609600" eaLnBrk="1" hangingPunct="1">
              <a:lnSpc>
                <a:spcPct val="90000"/>
              </a:lnSpc>
              <a:buFont typeface="Wingdings" pitchFamily="2" charset="2"/>
              <a:buAutoNum type="arabicPeriod"/>
            </a:pPr>
            <a:r>
              <a:rPr lang="tr-TR" sz="2400" dirty="0" err="1" smtClean="0"/>
              <a:t>Litaratür</a:t>
            </a:r>
            <a:r>
              <a:rPr lang="tr-TR" sz="2400" dirty="0" smtClean="0"/>
              <a:t> incelemesi</a:t>
            </a:r>
          </a:p>
          <a:p>
            <a:pPr marL="1371600" lvl="2" indent="-457200" eaLnBrk="1" hangingPunct="1">
              <a:lnSpc>
                <a:spcPct val="90000"/>
              </a:lnSpc>
            </a:pPr>
            <a:r>
              <a:rPr lang="tr-TR" sz="1600" dirty="0" smtClean="0"/>
              <a:t>Araştırma, rapor, akademik kaynaklar</a:t>
            </a:r>
          </a:p>
          <a:p>
            <a:pPr marL="609600" indent="-609600" eaLnBrk="1" hangingPunct="1">
              <a:lnSpc>
                <a:spcPct val="90000"/>
              </a:lnSpc>
              <a:buFont typeface="Wingdings" pitchFamily="2" charset="2"/>
              <a:buAutoNum type="arabicPeriod"/>
            </a:pPr>
            <a:r>
              <a:rPr lang="tr-TR" sz="2400" dirty="0" smtClean="0"/>
              <a:t>Görüş alma-</a:t>
            </a:r>
            <a:r>
              <a:rPr lang="tr-TR" sz="2800" dirty="0" smtClean="0"/>
              <a:t> </a:t>
            </a:r>
            <a:r>
              <a:rPr lang="tr-TR" sz="2000" dirty="0" smtClean="0"/>
              <a:t>Görüşme Formu</a:t>
            </a:r>
          </a:p>
          <a:p>
            <a:pPr marL="1371600" lvl="2" indent="-457200" eaLnBrk="1" hangingPunct="1">
              <a:lnSpc>
                <a:spcPct val="90000"/>
              </a:lnSpc>
              <a:buFont typeface="Wingdings" pitchFamily="2" charset="2"/>
              <a:buNone/>
            </a:pPr>
            <a:r>
              <a:rPr lang="tr-TR" sz="1600" dirty="0" smtClean="0"/>
              <a:t>Aile ve Sosyal Araştırmalar Genel Müdürlüğü</a:t>
            </a:r>
          </a:p>
          <a:p>
            <a:pPr marL="609600" indent="-609600" eaLnBrk="1" hangingPunct="1">
              <a:lnSpc>
                <a:spcPct val="90000"/>
              </a:lnSpc>
              <a:buFont typeface="Wingdings" pitchFamily="2" charset="2"/>
              <a:buAutoNum type="arabicPeriod"/>
            </a:pPr>
            <a:r>
              <a:rPr lang="tr-TR" sz="2400" dirty="0" smtClean="0"/>
              <a:t>Alan araştırması</a:t>
            </a:r>
            <a:r>
              <a:rPr lang="tr-TR" sz="2800" dirty="0" smtClean="0"/>
              <a:t> </a:t>
            </a:r>
            <a:r>
              <a:rPr lang="tr-TR" sz="2000" dirty="0" smtClean="0"/>
              <a:t>–</a:t>
            </a:r>
            <a:r>
              <a:rPr lang="tr-TR" sz="2800" dirty="0" smtClean="0"/>
              <a:t> </a:t>
            </a:r>
            <a:r>
              <a:rPr lang="tr-TR" sz="2000" dirty="0" smtClean="0"/>
              <a:t>Anket</a:t>
            </a:r>
          </a:p>
          <a:p>
            <a:pPr marL="990600" lvl="1" indent="-533400" eaLnBrk="1" hangingPunct="1">
              <a:lnSpc>
                <a:spcPct val="90000"/>
              </a:lnSpc>
              <a:buFont typeface="Wingdings" pitchFamily="2" charset="2"/>
              <a:buAutoNum type="arabicPeriod"/>
            </a:pPr>
            <a:r>
              <a:rPr lang="tr-TR" sz="1400" dirty="0" smtClean="0"/>
              <a:t>EBEVEYN GÖZÜYLE İNTERNETİN AİLE İLİŞKİLERİNE ETKİLERİ</a:t>
            </a:r>
          </a:p>
          <a:p>
            <a:pPr marL="990600" lvl="1" indent="-533400" eaLnBrk="1" hangingPunct="1">
              <a:lnSpc>
                <a:spcPct val="90000"/>
              </a:lnSpc>
              <a:buFont typeface="Wingdings" pitchFamily="2" charset="2"/>
              <a:buNone/>
            </a:pPr>
            <a:r>
              <a:rPr lang="tr-TR" sz="1400" dirty="0" smtClean="0"/>
              <a:t>	 ÜZERİNE BİR ARAŞTIRMA</a:t>
            </a:r>
            <a:r>
              <a:rPr lang="tr-TR" sz="2400" dirty="0" smtClean="0"/>
              <a:t> </a:t>
            </a:r>
          </a:p>
          <a:p>
            <a:pPr marL="609600" indent="-609600" eaLnBrk="1" hangingPunct="1">
              <a:lnSpc>
                <a:spcPct val="90000"/>
              </a:lnSpc>
              <a:buFont typeface="Wingdings" pitchFamily="2" charset="2"/>
              <a:buNone/>
            </a:pPr>
            <a:r>
              <a:rPr lang="tr-TR" sz="2800" dirty="0" smtClean="0"/>
              <a:t> </a:t>
            </a:r>
            <a:r>
              <a:rPr lang="tr-TR" sz="2400" dirty="0" smtClean="0"/>
              <a:t>yöntemiyle toplanmıştır</a:t>
            </a:r>
            <a:r>
              <a:rPr lang="tr-TR" sz="2800" dirty="0" smtClean="0"/>
              <a:t>.</a:t>
            </a:r>
          </a:p>
          <a:p>
            <a:pPr marL="609600" indent="-609600" eaLnBrk="1" hangingPunct="1">
              <a:lnSpc>
                <a:spcPct val="90000"/>
              </a:lnSpc>
            </a:pPr>
            <a:endParaRPr lang="en-US" sz="28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tr-TR" smtClean="0"/>
              <a:t>METODOLOJİ</a:t>
            </a:r>
            <a:r>
              <a:rPr lang="tr-TR" sz="4000" smtClean="0"/>
              <a:t> –</a:t>
            </a:r>
            <a:br>
              <a:rPr lang="tr-TR" sz="4000" smtClean="0"/>
            </a:br>
            <a:r>
              <a:rPr lang="tr-TR" sz="4000" smtClean="0"/>
              <a:t>Alan araştırması</a:t>
            </a:r>
            <a:r>
              <a:rPr lang="tr-TR" smtClean="0"/>
              <a:t> </a:t>
            </a:r>
            <a:r>
              <a:rPr lang="tr-TR" sz="3600" smtClean="0"/>
              <a:t>–</a:t>
            </a:r>
            <a:r>
              <a:rPr lang="tr-TR" smtClean="0"/>
              <a:t> </a:t>
            </a:r>
            <a:r>
              <a:rPr lang="tr-TR" sz="3600" smtClean="0"/>
              <a:t>Anket</a:t>
            </a:r>
            <a:endParaRPr lang="en-US" sz="3600" smtClean="0"/>
          </a:p>
        </p:txBody>
      </p:sp>
      <p:sp>
        <p:nvSpPr>
          <p:cNvPr id="30723" name="Rectangle 3"/>
          <p:cNvSpPr>
            <a:spLocks noGrp="1" noChangeArrowheads="1"/>
          </p:cNvSpPr>
          <p:nvPr>
            <p:ph type="body" idx="1"/>
          </p:nvPr>
        </p:nvSpPr>
        <p:spPr>
          <a:xfrm>
            <a:off x="755650" y="2133600"/>
            <a:ext cx="7772400" cy="4114800"/>
          </a:xfrm>
        </p:spPr>
        <p:txBody>
          <a:bodyPr/>
          <a:lstStyle/>
          <a:p>
            <a:pPr eaLnBrk="1" hangingPunct="1"/>
            <a:r>
              <a:rPr lang="tr-TR" sz="2800" smtClean="0"/>
              <a:t>Örneklem</a:t>
            </a:r>
            <a:r>
              <a:rPr lang="en-US" sz="2800" smtClean="0"/>
              <a:t> </a:t>
            </a:r>
            <a:endParaRPr lang="tr-TR" sz="2800" smtClean="0"/>
          </a:p>
          <a:p>
            <a:pPr lvl="1" eaLnBrk="1" hangingPunct="1"/>
            <a:r>
              <a:rPr lang="tr-TR" sz="2400" smtClean="0"/>
              <a:t>Araştırmanın evreni olarak ülkemizde evinde ADSL (geniş bant) İnternet bağlantısı bulunan aileler olarak belirlenmiştir. </a:t>
            </a:r>
          </a:p>
          <a:p>
            <a:pPr lvl="1" eaLnBrk="1" hangingPunct="1"/>
            <a:r>
              <a:rPr lang="tr-TR" sz="2400" smtClean="0"/>
              <a:t>Örneklem ise  kamuda yönetici, uzman veya akademisyen olarak çalışan evli ve en az bir çocuklu 100 kamu görevlisi olarak tespit edilmiştir.</a:t>
            </a:r>
          </a:p>
          <a:p>
            <a:pPr lvl="1" eaLnBrk="1" hangingPunct="1"/>
            <a:r>
              <a:rPr lang="tr-TR" sz="2400" smtClean="0"/>
              <a:t>Araştırmada  70 kamu görevlisine ulaşılmıştır.</a:t>
            </a:r>
            <a:endParaRPr lang="en-US" sz="24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116013" y="692150"/>
            <a:ext cx="7793037" cy="885825"/>
          </a:xfrm>
        </p:spPr>
        <p:txBody>
          <a:bodyPr/>
          <a:lstStyle/>
          <a:p>
            <a:pPr eaLnBrk="1" hangingPunct="1"/>
            <a:r>
              <a:rPr lang="tr-TR" sz="4000" b="1" i="1" smtClean="0"/>
              <a:t/>
            </a:r>
            <a:br>
              <a:rPr lang="tr-TR" sz="4000" b="1" i="1" smtClean="0"/>
            </a:br>
            <a:r>
              <a:rPr lang="tr-TR" sz="4000" b="1" i="1" smtClean="0"/>
              <a:t>Araştırmanın Amacı -Alan</a:t>
            </a:r>
            <a:endParaRPr lang="en-US" sz="4000" b="1" smtClean="0"/>
          </a:p>
        </p:txBody>
      </p:sp>
      <p:sp>
        <p:nvSpPr>
          <p:cNvPr id="31747" name="Rectangle 3"/>
          <p:cNvSpPr>
            <a:spLocks noGrp="1" noChangeArrowheads="1"/>
          </p:cNvSpPr>
          <p:nvPr>
            <p:ph type="body" idx="1"/>
          </p:nvPr>
        </p:nvSpPr>
        <p:spPr/>
        <p:txBody>
          <a:bodyPr/>
          <a:lstStyle/>
          <a:p>
            <a:pPr eaLnBrk="1" hangingPunct="1"/>
            <a:r>
              <a:rPr lang="tr-TR" smtClean="0"/>
              <a:t>İnternetin aile ilişkilerine etkileri konusunda ailelerin farkındalık düzeyini,</a:t>
            </a:r>
          </a:p>
          <a:p>
            <a:pPr eaLnBrk="1" hangingPunct="1"/>
            <a:endParaRPr lang="tr-TR" smtClean="0"/>
          </a:p>
          <a:p>
            <a:pPr eaLnBrk="1" hangingPunct="1"/>
            <a:r>
              <a:rPr lang="tr-TR" smtClean="0"/>
              <a:t>İnternetin getirdiği online riskleri yönetme modellerini ortaya koymaktadır.</a:t>
            </a:r>
            <a:endParaRPr lang="en-US"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tr-TR" sz="3200" smtClean="0"/>
              <a:t>Alan Araştırmasında şu sorulara yanıt aranmıştır:-1</a:t>
            </a:r>
            <a:endParaRPr lang="en-US" sz="3200" smtClean="0"/>
          </a:p>
        </p:txBody>
      </p:sp>
      <p:sp>
        <p:nvSpPr>
          <p:cNvPr id="32771" name="Rectangle 3"/>
          <p:cNvSpPr>
            <a:spLocks noGrp="1" noChangeArrowheads="1"/>
          </p:cNvSpPr>
          <p:nvPr>
            <p:ph type="body" idx="1"/>
          </p:nvPr>
        </p:nvSpPr>
        <p:spPr>
          <a:xfrm>
            <a:off x="395288" y="2205038"/>
            <a:ext cx="8424862" cy="4114800"/>
          </a:xfrm>
        </p:spPr>
        <p:txBody>
          <a:bodyPr/>
          <a:lstStyle/>
          <a:p>
            <a:pPr eaLnBrk="1" hangingPunct="1">
              <a:lnSpc>
                <a:spcPct val="80000"/>
              </a:lnSpc>
            </a:pPr>
            <a:r>
              <a:rPr lang="tr-TR" sz="2400" b="1" smtClean="0"/>
              <a:t>Ailelerin İnternet kullanım profiline ilişkin olarak</a:t>
            </a:r>
            <a:r>
              <a:rPr lang="tr-TR" sz="2400" smtClean="0"/>
              <a:t>;</a:t>
            </a:r>
            <a:endParaRPr lang="tr-TR" sz="2000" smtClean="0"/>
          </a:p>
          <a:p>
            <a:pPr lvl="1" eaLnBrk="1" hangingPunct="1">
              <a:lnSpc>
                <a:spcPct val="80000"/>
              </a:lnSpc>
            </a:pPr>
            <a:r>
              <a:rPr lang="tr-TR" sz="1800" smtClean="0"/>
              <a:t>Aileler evde İnternete bağlı kaç bilgisayara sahip?</a:t>
            </a:r>
          </a:p>
          <a:p>
            <a:pPr lvl="1" eaLnBrk="1" hangingPunct="1">
              <a:lnSpc>
                <a:spcPct val="80000"/>
              </a:lnSpc>
            </a:pPr>
            <a:r>
              <a:rPr lang="tr-TR" sz="1800" smtClean="0"/>
              <a:t>İnternete bağlı bilgisayarların evde hangi ortamda bulunmaktadaır?</a:t>
            </a:r>
            <a:endParaRPr lang="en-US" sz="1800" smtClean="0"/>
          </a:p>
          <a:p>
            <a:pPr lvl="1" eaLnBrk="1" hangingPunct="1">
              <a:lnSpc>
                <a:spcPct val="80000"/>
              </a:lnSpc>
            </a:pPr>
            <a:r>
              <a:rPr lang="tr-TR" sz="1800" smtClean="0"/>
              <a:t>Aileler ev ortamında hafta sonu dahil İnternete kaç saat süreyle bağlanmaktadır?</a:t>
            </a:r>
            <a:r>
              <a:rPr lang="en-US" sz="1800" smtClean="0"/>
              <a:t> </a:t>
            </a:r>
            <a:endParaRPr lang="tr-TR" sz="1800" smtClean="0"/>
          </a:p>
          <a:p>
            <a:pPr lvl="1" eaLnBrk="1" hangingPunct="1">
              <a:lnSpc>
                <a:spcPct val="80000"/>
              </a:lnSpc>
            </a:pPr>
            <a:endParaRPr lang="tr-TR" sz="1800" smtClean="0"/>
          </a:p>
          <a:p>
            <a:pPr eaLnBrk="1" hangingPunct="1">
              <a:lnSpc>
                <a:spcPct val="80000"/>
              </a:lnSpc>
            </a:pPr>
            <a:r>
              <a:rPr lang="tr-TR" sz="2400" b="1" smtClean="0"/>
              <a:t>İnternetin aile ilişkilerine etkileri bağlamında;</a:t>
            </a:r>
            <a:r>
              <a:rPr lang="en-US" sz="2400" smtClean="0"/>
              <a:t> </a:t>
            </a:r>
            <a:endParaRPr lang="tr-TR" sz="2400" smtClean="0"/>
          </a:p>
          <a:p>
            <a:pPr lvl="1" eaLnBrk="1" hangingPunct="1">
              <a:lnSpc>
                <a:spcPct val="80000"/>
              </a:lnSpc>
            </a:pPr>
            <a:r>
              <a:rPr lang="tr-TR" sz="2000" smtClean="0"/>
              <a:t>Aile üyelerinin birbirine ayırdıkları</a:t>
            </a:r>
            <a:r>
              <a:rPr lang="tr-TR" sz="2000" smtClean="0">
                <a:solidFill>
                  <a:schemeClr val="hlink"/>
                </a:solidFill>
              </a:rPr>
              <a:t> süreyi</a:t>
            </a:r>
            <a:r>
              <a:rPr lang="tr-TR" sz="2000" smtClean="0"/>
              <a:t> nasıl etkilemektedir?</a:t>
            </a:r>
          </a:p>
          <a:p>
            <a:pPr lvl="1" eaLnBrk="1" hangingPunct="1">
              <a:lnSpc>
                <a:spcPct val="80000"/>
              </a:lnSpc>
              <a:buFont typeface="Wingdings" pitchFamily="2" charset="2"/>
              <a:buNone/>
            </a:pPr>
            <a:r>
              <a:rPr lang="tr-TR" sz="2000" smtClean="0"/>
              <a:t> </a:t>
            </a:r>
          </a:p>
          <a:p>
            <a:pPr lvl="1" eaLnBrk="1" hangingPunct="1">
              <a:lnSpc>
                <a:spcPct val="80000"/>
              </a:lnSpc>
            </a:pPr>
            <a:r>
              <a:rPr lang="tr-TR" sz="2000" smtClean="0"/>
              <a:t>Ebeveynlerin çocukları </a:t>
            </a:r>
            <a:r>
              <a:rPr lang="tr-TR" sz="2000" smtClean="0">
                <a:solidFill>
                  <a:schemeClr val="hlink"/>
                </a:solidFill>
              </a:rPr>
              <a:t>geleceğe hazırlama</a:t>
            </a:r>
            <a:r>
              <a:rPr lang="tr-TR" sz="2000" smtClean="0"/>
              <a:t> </a:t>
            </a:r>
            <a:r>
              <a:rPr lang="tr-TR" sz="1800" smtClean="0"/>
              <a:t>(yönlendirme, bilgiye erişim, kişisel gelişim ve beceri kazanma)</a:t>
            </a:r>
            <a:r>
              <a:rPr lang="tr-TR" sz="2000" smtClean="0"/>
              <a:t> </a:t>
            </a:r>
            <a:r>
              <a:rPr lang="tr-TR" sz="2000" smtClean="0">
                <a:solidFill>
                  <a:schemeClr val="hlink"/>
                </a:solidFill>
              </a:rPr>
              <a:t>kapasitesini, gelir, eğitim ve kültür düzeylerini</a:t>
            </a:r>
            <a:r>
              <a:rPr lang="tr-TR" sz="2000" smtClean="0"/>
              <a:t> nasıl etkilemektedir? </a:t>
            </a:r>
          </a:p>
          <a:p>
            <a:pPr lvl="1" eaLnBrk="1" hangingPunct="1">
              <a:lnSpc>
                <a:spcPct val="80000"/>
              </a:lnSpc>
            </a:pPr>
            <a:endParaRPr lang="tr-TR" sz="2000" smtClean="0"/>
          </a:p>
          <a:p>
            <a:pPr lvl="1" eaLnBrk="1" hangingPunct="1">
              <a:lnSpc>
                <a:spcPct val="80000"/>
              </a:lnSpc>
            </a:pPr>
            <a:r>
              <a:rPr lang="tr-TR" sz="2000" smtClean="0"/>
              <a:t>Aile içi </a:t>
            </a:r>
            <a:r>
              <a:rPr lang="tr-TR" sz="2000" smtClean="0">
                <a:solidFill>
                  <a:schemeClr val="hlink"/>
                </a:solidFill>
              </a:rPr>
              <a:t>huzuru</a:t>
            </a:r>
            <a:r>
              <a:rPr lang="tr-TR" sz="2000" smtClean="0"/>
              <a:t> (çatışmayı en aza indirme) nasıl etkilemektedir?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tr-TR" sz="3200" smtClean="0"/>
              <a:t>Alan Araştırmasında şu sorulara yanıt aranmıştır:-2</a:t>
            </a:r>
            <a:endParaRPr lang="en-US" sz="3200" smtClean="0"/>
          </a:p>
        </p:txBody>
      </p:sp>
      <p:sp>
        <p:nvSpPr>
          <p:cNvPr id="33795" name="Rectangle 3"/>
          <p:cNvSpPr>
            <a:spLocks noGrp="1" noChangeArrowheads="1"/>
          </p:cNvSpPr>
          <p:nvPr>
            <p:ph type="body" idx="1"/>
          </p:nvPr>
        </p:nvSpPr>
        <p:spPr>
          <a:xfrm>
            <a:off x="395288" y="2276475"/>
            <a:ext cx="8559800" cy="3856038"/>
          </a:xfrm>
        </p:spPr>
        <p:txBody>
          <a:bodyPr/>
          <a:lstStyle/>
          <a:p>
            <a:pPr eaLnBrk="1" hangingPunct="1"/>
            <a:r>
              <a:rPr lang="tr-TR" b="1" smtClean="0"/>
              <a:t>Aile içi İnternet kullanım kalıplarına ilişkin olarak;</a:t>
            </a:r>
            <a:endParaRPr lang="en-US" smtClean="0"/>
          </a:p>
          <a:p>
            <a:pPr lvl="1" eaLnBrk="1" hangingPunct="1"/>
            <a:r>
              <a:rPr lang="tr-TR" smtClean="0"/>
              <a:t>Aile bireyleri, İnterneti ağırlıklı olarak hangi </a:t>
            </a:r>
            <a:r>
              <a:rPr lang="tr-TR" smtClean="0">
                <a:solidFill>
                  <a:schemeClr val="hlink"/>
                </a:solidFill>
              </a:rPr>
              <a:t>amaçlar</a:t>
            </a:r>
            <a:r>
              <a:rPr lang="tr-TR" smtClean="0"/>
              <a:t> için kullanmaktadır?</a:t>
            </a:r>
          </a:p>
          <a:p>
            <a:pPr lvl="1" eaLnBrk="1" hangingPunct="1"/>
            <a:endParaRPr lang="tr-TR" smtClean="0"/>
          </a:p>
          <a:p>
            <a:pPr lvl="1" eaLnBrk="1" hangingPunct="1"/>
            <a:r>
              <a:rPr lang="tr-TR" smtClean="0"/>
              <a:t>Aileler </a:t>
            </a:r>
            <a:r>
              <a:rPr lang="tr-TR" smtClean="0">
                <a:solidFill>
                  <a:schemeClr val="hlink"/>
                </a:solidFill>
              </a:rPr>
              <a:t>online risklerden</a:t>
            </a:r>
            <a:r>
              <a:rPr lang="tr-TR" smtClean="0"/>
              <a:t>, hangilerini daha önemli bulmaktadır?</a:t>
            </a:r>
            <a:endParaRPr lang="en-US" smtClean="0"/>
          </a:p>
          <a:p>
            <a:pPr lvl="1" eaLnBrk="1" hangingPunct="1"/>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tr-TR" sz="2800" b="1" u="sng" smtClean="0">
                <a:solidFill>
                  <a:schemeClr val="tx1"/>
                </a:solidFill>
                <a:hlinkClick r:id="" action="ppaction://noaction"/>
              </a:rPr>
              <a:t>GİRİŞ</a:t>
            </a:r>
            <a:r>
              <a:rPr lang="en-US" sz="2800" b="1" smtClean="0">
                <a:solidFill>
                  <a:schemeClr val="tx1"/>
                </a:solidFill>
              </a:rPr>
              <a:t/>
            </a:r>
            <a:br>
              <a:rPr lang="en-US" sz="2800" b="1" smtClean="0">
                <a:solidFill>
                  <a:schemeClr val="tx1"/>
                </a:solidFill>
              </a:rPr>
            </a:br>
            <a:endParaRPr lang="en-US" sz="2800" b="1" smtClean="0">
              <a:solidFill>
                <a:schemeClr val="tx1"/>
              </a:solidFill>
            </a:endParaRPr>
          </a:p>
        </p:txBody>
      </p:sp>
      <p:sp>
        <p:nvSpPr>
          <p:cNvPr id="6147" name="Rectangle 3"/>
          <p:cNvSpPr>
            <a:spLocks noGrp="1" noChangeArrowheads="1"/>
          </p:cNvSpPr>
          <p:nvPr>
            <p:ph type="body" idx="1"/>
          </p:nvPr>
        </p:nvSpPr>
        <p:spPr/>
        <p:txBody>
          <a:bodyPr/>
          <a:lstStyle/>
          <a:p>
            <a:pPr eaLnBrk="1" hangingPunct="1">
              <a:lnSpc>
                <a:spcPct val="90000"/>
              </a:lnSpc>
            </a:pPr>
            <a:r>
              <a:rPr lang="tr-TR" smtClean="0"/>
              <a:t>İnternet son on yılda günlük hayatımızı etkileyen en önemli icatlarından birisi olup, </a:t>
            </a:r>
          </a:p>
          <a:p>
            <a:pPr lvl="1" eaLnBrk="1" hangingPunct="1">
              <a:lnSpc>
                <a:spcPct val="90000"/>
              </a:lnSpc>
            </a:pPr>
            <a:r>
              <a:rPr lang="tr-TR" smtClean="0"/>
              <a:t>yalnızca, teknoloji, bilim, ticaret, devletin yapılanması ve hizmet sunum şeklini değil, </a:t>
            </a:r>
          </a:p>
          <a:p>
            <a:pPr eaLnBrk="1" hangingPunct="1">
              <a:lnSpc>
                <a:spcPct val="90000"/>
              </a:lnSpc>
            </a:pPr>
            <a:r>
              <a:rPr lang="tr-TR" smtClean="0"/>
              <a:t>aynı zamanda sosyal alanı </a:t>
            </a:r>
          </a:p>
          <a:p>
            <a:pPr lvl="1" eaLnBrk="1" hangingPunct="1">
              <a:lnSpc>
                <a:spcPct val="90000"/>
              </a:lnSpc>
            </a:pPr>
            <a:r>
              <a:rPr lang="tr-TR" smtClean="0"/>
              <a:t>ve dolayısıyla bu alanın önemli bir parçası olan </a:t>
            </a:r>
            <a:r>
              <a:rPr lang="tr-TR" sz="3200" smtClean="0">
                <a:solidFill>
                  <a:schemeClr val="hlink"/>
                </a:solidFill>
              </a:rPr>
              <a:t>aile kurumunu ve ilişkilerini</a:t>
            </a:r>
            <a:r>
              <a:rPr lang="tr-TR" sz="3200" smtClean="0"/>
              <a:t> de</a:t>
            </a:r>
            <a:r>
              <a:rPr lang="tr-TR" smtClean="0"/>
              <a:t> derinden etkilemektedir.</a:t>
            </a:r>
            <a:endParaRPr lang="en-US" smtClean="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tr-TR" sz="3200" smtClean="0"/>
              <a:t>Alan Araştırmasında şu sorulara yanıt aranmıştır:-3</a:t>
            </a:r>
            <a:endParaRPr lang="en-US" sz="3200" smtClean="0"/>
          </a:p>
        </p:txBody>
      </p:sp>
      <p:sp>
        <p:nvSpPr>
          <p:cNvPr id="34819" name="Rectangle 3"/>
          <p:cNvSpPr>
            <a:spLocks noGrp="1" noChangeArrowheads="1"/>
          </p:cNvSpPr>
          <p:nvPr>
            <p:ph type="body" idx="1"/>
          </p:nvPr>
        </p:nvSpPr>
        <p:spPr>
          <a:xfrm>
            <a:off x="755650" y="2205038"/>
            <a:ext cx="8059738" cy="4403725"/>
          </a:xfrm>
        </p:spPr>
        <p:txBody>
          <a:bodyPr/>
          <a:lstStyle/>
          <a:p>
            <a:pPr eaLnBrk="1" hangingPunct="1"/>
            <a:r>
              <a:rPr lang="tr-TR" sz="2400" b="1" smtClean="0"/>
              <a:t>İnternetin riskleri konusunda farkındalık ve bunların yönetimine ilişkin olarak;</a:t>
            </a:r>
          </a:p>
          <a:p>
            <a:pPr eaLnBrk="1" hangingPunct="1"/>
            <a:endParaRPr lang="en-US" sz="2400" smtClean="0"/>
          </a:p>
          <a:p>
            <a:pPr lvl="1" eaLnBrk="1" hangingPunct="1"/>
            <a:r>
              <a:rPr lang="tr-TR" sz="2400" smtClean="0"/>
              <a:t>Aileler, online </a:t>
            </a:r>
            <a:r>
              <a:rPr lang="tr-TR" sz="2400" smtClean="0">
                <a:solidFill>
                  <a:schemeClr val="hlink"/>
                </a:solidFill>
              </a:rPr>
              <a:t>riskleri yönetmede ne tür araçlara</a:t>
            </a:r>
            <a:r>
              <a:rPr lang="tr-TR" sz="2400" smtClean="0"/>
              <a:t> başvuruyor?</a:t>
            </a:r>
          </a:p>
          <a:p>
            <a:pPr lvl="1" eaLnBrk="1" hangingPunct="1"/>
            <a:r>
              <a:rPr lang="tr-TR" sz="2400" smtClean="0"/>
              <a:t>Aileler, İnternetin </a:t>
            </a:r>
            <a:r>
              <a:rPr lang="tr-TR" sz="2400" smtClean="0">
                <a:solidFill>
                  <a:schemeClr val="hlink"/>
                </a:solidFill>
              </a:rPr>
              <a:t>istenmeyen negatif içeriği</a:t>
            </a:r>
            <a:r>
              <a:rPr lang="tr-TR" sz="2400" smtClean="0"/>
              <a:t> ile ilgili olarak hangi tedbirleri almaktadır?</a:t>
            </a:r>
          </a:p>
          <a:p>
            <a:pPr lvl="1" eaLnBrk="1" hangingPunct="1"/>
            <a:r>
              <a:rPr lang="tr-TR" sz="2400" smtClean="0"/>
              <a:t>İnternette olumsuz içerikle karşılaşıldığında,</a:t>
            </a:r>
            <a:r>
              <a:rPr lang="tr-TR" sz="2400" smtClean="0">
                <a:solidFill>
                  <a:schemeClr val="hlink"/>
                </a:solidFill>
              </a:rPr>
              <a:t>hangi mercilere</a:t>
            </a:r>
            <a:r>
              <a:rPr lang="tr-TR" sz="2400" smtClean="0"/>
              <a:t> başvurulmaktadır?</a:t>
            </a:r>
          </a:p>
          <a:p>
            <a:pPr lvl="1" eaLnBrk="1" hangingPunct="1"/>
            <a:r>
              <a:rPr lang="tr-TR" sz="2400" smtClean="0"/>
              <a:t>Aileler hangi </a:t>
            </a:r>
            <a:r>
              <a:rPr lang="tr-TR" sz="2400" smtClean="0">
                <a:solidFill>
                  <a:schemeClr val="hlink"/>
                </a:solidFill>
              </a:rPr>
              <a:t>online risklerle</a:t>
            </a:r>
            <a:r>
              <a:rPr lang="tr-TR" sz="2400" smtClean="0"/>
              <a:t> daha sık karşılaştılar?</a:t>
            </a:r>
            <a:endParaRPr lang="en-US" sz="2400" smtClean="0"/>
          </a:p>
          <a:p>
            <a:pPr eaLnBrk="1" hangingPunct="1"/>
            <a:endParaRPr lang="en-US" sz="280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tr-TR" smtClean="0"/>
              <a:t>Bulgular: Literatür Araştırmasından Elde Edilen</a:t>
            </a:r>
          </a:p>
        </p:txBody>
      </p:sp>
      <p:sp>
        <p:nvSpPr>
          <p:cNvPr id="35843" name="Rectangle 3"/>
          <p:cNvSpPr>
            <a:spLocks noGrp="1" noChangeArrowheads="1"/>
          </p:cNvSpPr>
          <p:nvPr>
            <p:ph type="body" idx="1"/>
          </p:nvPr>
        </p:nvSpPr>
        <p:spPr/>
        <p:txBody>
          <a:bodyPr/>
          <a:lstStyle/>
          <a:p>
            <a:pPr eaLnBrk="1" hangingPunct="1"/>
            <a:r>
              <a:rPr lang="tr-TR" sz="2800" b="1" smtClean="0"/>
              <a:t>İçişleri Bakanlığı Streteji Merkezi tarafından</a:t>
            </a:r>
            <a:r>
              <a:rPr lang="tr-TR" sz="2800" smtClean="0"/>
              <a:t> yürütülen bir araştırmada devletin ve ailelerin alması gereken önlemler vurgulanmış (2005).</a:t>
            </a:r>
          </a:p>
          <a:p>
            <a:pPr eaLnBrk="1" hangingPunct="1"/>
            <a:r>
              <a:rPr lang="en-US" sz="2800" smtClean="0"/>
              <a:t>Ferhan Odabaş</a:t>
            </a:r>
            <a:r>
              <a:rPr lang="tr-TR" sz="2800" smtClean="0"/>
              <a:t>ı</a:t>
            </a:r>
            <a:r>
              <a:rPr lang="en-US" sz="2800" smtClean="0"/>
              <a:t> tarafından, Eskişehir, Kütahya ve Bursa’da ana-babaların İnternet’in mali, güvenlik, eğitim ve sosyal yönleri üzerinde bir alan araştırması yapılmıştır.</a:t>
            </a:r>
            <a:r>
              <a:rPr lang="tr-TR" sz="2800" smtClean="0"/>
              <a:t> Şu bulgulara ulaşılmış:</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tr-TR" sz="3600" smtClean="0"/>
              <a:t>Bulgular: Literatür –Ulusal Araştırmasından Elde Edilen</a:t>
            </a:r>
          </a:p>
        </p:txBody>
      </p:sp>
      <p:sp>
        <p:nvSpPr>
          <p:cNvPr id="36867" name="Rectangle 3"/>
          <p:cNvSpPr>
            <a:spLocks noGrp="1" noChangeArrowheads="1"/>
          </p:cNvSpPr>
          <p:nvPr>
            <p:ph type="body" idx="1"/>
          </p:nvPr>
        </p:nvSpPr>
        <p:spPr/>
        <p:txBody>
          <a:bodyPr/>
          <a:lstStyle/>
          <a:p>
            <a:pPr eaLnBrk="1" hangingPunct="1">
              <a:lnSpc>
                <a:spcPct val="80000"/>
              </a:lnSpc>
            </a:pPr>
            <a:r>
              <a:rPr lang="tr-TR" sz="2800" smtClean="0"/>
              <a:t>İnternet’in çocukların  araştırma becerilerini arttıracağı fikrine ana-babaların % 93.6’sı katılmaktadır. Yine ana-babaların % 69’u  İnternet kullanımının sınırlandırılmasına taraftardır. </a:t>
            </a:r>
          </a:p>
          <a:p>
            <a:pPr eaLnBrk="1" hangingPunct="1">
              <a:lnSpc>
                <a:spcPct val="80000"/>
              </a:lnSpc>
            </a:pPr>
            <a:r>
              <a:rPr lang="tr-TR" sz="2800" smtClean="0"/>
              <a:t>Ana-babalar Internet kafelerin güvenilir bir yer olmadığına (%50) ve ancak % 10’u İnternet’in çocuklar için faydalı yerler olduğuna inanmaktadır. </a:t>
            </a:r>
          </a:p>
          <a:p>
            <a:pPr eaLnBrk="1" hangingPunct="1">
              <a:lnSpc>
                <a:spcPct val="80000"/>
              </a:lnSpc>
            </a:pPr>
            <a:r>
              <a:rPr lang="tr-TR" sz="2800" smtClean="0"/>
              <a:t>Yine ev ortamında İnternet bağlantısının daha güvenilir olacağına düşünülmektedir.</a:t>
            </a:r>
          </a:p>
          <a:p>
            <a:pPr eaLnBrk="1" hangingPunct="1">
              <a:lnSpc>
                <a:spcPct val="80000"/>
              </a:lnSpc>
            </a:pPr>
            <a:endParaRPr lang="tr-TR" sz="280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tr-TR" sz="3600" smtClean="0"/>
              <a:t>Bulgular: Literatür –Yabancı Araştırmasından Elde Edilen-1</a:t>
            </a:r>
          </a:p>
        </p:txBody>
      </p:sp>
      <p:sp>
        <p:nvSpPr>
          <p:cNvPr id="37891" name="Rectangle 3"/>
          <p:cNvSpPr>
            <a:spLocks noGrp="1" noChangeArrowheads="1"/>
          </p:cNvSpPr>
          <p:nvPr>
            <p:ph type="body" idx="1"/>
          </p:nvPr>
        </p:nvSpPr>
        <p:spPr>
          <a:xfrm>
            <a:off x="611560" y="2132856"/>
            <a:ext cx="7772400" cy="4114800"/>
          </a:xfrm>
        </p:spPr>
        <p:txBody>
          <a:bodyPr/>
          <a:lstStyle/>
          <a:p>
            <a:pPr eaLnBrk="1" hangingPunct="1"/>
            <a:r>
              <a:rPr lang="tr-TR" sz="2800" dirty="0" smtClean="0"/>
              <a:t>ABD-yapılan bir araştırma</a:t>
            </a:r>
          </a:p>
          <a:p>
            <a:pPr lvl="1" eaLnBrk="1" hangingPunct="1"/>
            <a:r>
              <a:rPr lang="tr-TR" sz="2400" dirty="0" smtClean="0"/>
              <a:t>Online sohbet ortamı deneyimi yaşlılarda %47 iken gençlerde % 74 tür. 12-17 yaş grubunun %94’ü interneti okul araştırmalarında kullanmaktadır.</a:t>
            </a:r>
          </a:p>
          <a:p>
            <a:pPr lvl="1" eaLnBrk="1" hangingPunct="1"/>
            <a:r>
              <a:rPr lang="tr-TR" sz="2400" dirty="0" smtClean="0"/>
              <a:t> Ana-babaların çoğu çocukların başarısı için İnternet’in vazgeçilmez olduğunu söylemektedirler.</a:t>
            </a:r>
          </a:p>
          <a:p>
            <a:pPr lvl="1" eaLnBrk="1" hangingPunct="1"/>
            <a:r>
              <a:rPr lang="tr-TR" sz="2400" dirty="0" smtClean="0"/>
              <a:t> Anneler genellikle, sağlık bilgileri, dini materyallerle ilgilenirken, babalar  haberler, mali bilgiler ve hobi siteleri ile ilgilenmektedirler. </a:t>
            </a:r>
          </a:p>
          <a:p>
            <a:pPr lvl="1" eaLnBrk="1" hangingPunct="1"/>
            <a:endParaRPr lang="tr-TR" sz="2400" dirty="0" smtClean="0"/>
          </a:p>
          <a:p>
            <a:pPr lvl="1" eaLnBrk="1" hangingPunct="1"/>
            <a:endParaRPr lang="tr-TR" sz="24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tr-TR" sz="3600" smtClean="0"/>
              <a:t>Bulgular: Literatür –Yabancı Araştırmasından Elde Edilen-2</a:t>
            </a:r>
          </a:p>
        </p:txBody>
      </p:sp>
      <p:sp>
        <p:nvSpPr>
          <p:cNvPr id="38915" name="Rectangle 3"/>
          <p:cNvSpPr>
            <a:spLocks noGrp="1" noChangeArrowheads="1"/>
          </p:cNvSpPr>
          <p:nvPr>
            <p:ph type="body" idx="1"/>
          </p:nvPr>
        </p:nvSpPr>
        <p:spPr/>
        <p:txBody>
          <a:bodyPr/>
          <a:lstStyle/>
          <a:p>
            <a:pPr eaLnBrk="1" hangingPunct="1">
              <a:lnSpc>
                <a:spcPct val="90000"/>
              </a:lnSpc>
            </a:pPr>
            <a:r>
              <a:rPr lang="tr-TR" sz="2400" dirty="0" smtClean="0"/>
              <a:t>ABD’de ailelerin %54’ü internet filtresi kullanmaktadır. </a:t>
            </a:r>
          </a:p>
          <a:p>
            <a:pPr eaLnBrk="1" hangingPunct="1">
              <a:lnSpc>
                <a:spcPct val="90000"/>
              </a:lnSpc>
            </a:pPr>
            <a:r>
              <a:rPr lang="tr-TR" sz="2400" dirty="0" smtClean="0"/>
              <a:t>Bu tedbire ilaveten evlerin % 73’ünde internete bağlı bilgisayar evin ortak kullanılan alanlarında bulunmakta,  % 64’ü ise çocukların internet kullanımı ile ilgili kurallar getirmektedir.</a:t>
            </a:r>
          </a:p>
          <a:p>
            <a:pPr eaLnBrk="1" hangingPunct="1">
              <a:lnSpc>
                <a:spcPct val="90000"/>
              </a:lnSpc>
            </a:pPr>
            <a:r>
              <a:rPr lang="tr-TR" sz="2400" dirty="0" smtClean="0"/>
              <a:t>Ancak ana-babaların %62’si çocuklarının internet kullanım alışkanlıklarını kontrol ettiğini düşünürken, çocukların ancak % 33’ü ana babaları tarafından ciddi olarak denetlendiklerine inanmaktadır.</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tr-TR" sz="3600" smtClean="0"/>
              <a:t>Bulgular: Literatür –Yabancı Araştırmasından Elde Edilen-3</a:t>
            </a:r>
          </a:p>
        </p:txBody>
      </p:sp>
      <p:sp>
        <p:nvSpPr>
          <p:cNvPr id="39939" name="Rectangle 3"/>
          <p:cNvSpPr>
            <a:spLocks noGrp="1" noChangeArrowheads="1"/>
          </p:cNvSpPr>
          <p:nvPr>
            <p:ph type="body" idx="1"/>
          </p:nvPr>
        </p:nvSpPr>
        <p:spPr/>
        <p:txBody>
          <a:bodyPr/>
          <a:lstStyle/>
          <a:p>
            <a:pPr eaLnBrk="1" hangingPunct="1">
              <a:lnSpc>
                <a:spcPct val="90000"/>
              </a:lnSpc>
            </a:pPr>
            <a:r>
              <a:rPr lang="tr-TR" sz="2400" smtClean="0"/>
              <a:t>Ebeveynlerin yarıdan fazlası (51%) çocukları online iken nerelere bağlandıklarını veya kimlerle etkileşim içine girdiklerini izleyecek yazılımların ya varlığından veya bu yazılımların bilgisayarlarında bulunduğundan haberdar değillerdir. </a:t>
            </a:r>
          </a:p>
          <a:p>
            <a:pPr eaLnBrk="1" hangingPunct="1">
              <a:lnSpc>
                <a:spcPct val="90000"/>
              </a:lnSpc>
            </a:pPr>
            <a:r>
              <a:rPr lang="tr-TR" sz="2400" smtClean="0"/>
              <a:t>Ana-babaların %42’si çocuklarının chat odalarında veya mesajlaşma programları aracılığıyla neler okuyup yazdıklarını takip etmemekte ve online sohbet programlarını kullanan çocukların kullandığı </a:t>
            </a:r>
            <a:r>
              <a:rPr lang="tr-TR" sz="2400" smtClean="0">
                <a:solidFill>
                  <a:schemeClr val="hlink"/>
                </a:solidFill>
              </a:rPr>
              <a:t>özel jargonun ne anlama geldiğini</a:t>
            </a:r>
            <a:r>
              <a:rPr lang="tr-TR" sz="2400" smtClean="0"/>
              <a:t> ana-babalar genellikle bilmemektedirler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116013" y="765175"/>
            <a:ext cx="7793037" cy="766763"/>
          </a:xfrm>
        </p:spPr>
        <p:txBody>
          <a:bodyPr/>
          <a:lstStyle/>
          <a:p>
            <a:pPr eaLnBrk="1" hangingPunct="1"/>
            <a:r>
              <a:rPr lang="tr-TR" sz="3200" smtClean="0"/>
              <a:t>BULGULAR-</a:t>
            </a:r>
            <a:br>
              <a:rPr lang="tr-TR" sz="3200" smtClean="0"/>
            </a:br>
            <a:r>
              <a:rPr lang="tr-TR" sz="3200" smtClean="0"/>
              <a:t>İnternetin Aile İlişkilerine Etkileri-</a:t>
            </a:r>
            <a:br>
              <a:rPr lang="tr-TR" sz="3200" smtClean="0"/>
            </a:br>
            <a:r>
              <a:rPr lang="tr-TR" sz="3200" smtClean="0"/>
              <a:t>Ülkemizde Devletin Yaklaşımı</a:t>
            </a:r>
            <a:endParaRPr lang="en-US" sz="3200" smtClean="0"/>
          </a:p>
        </p:txBody>
      </p:sp>
      <p:sp>
        <p:nvSpPr>
          <p:cNvPr id="40963" name="Rectangle 3"/>
          <p:cNvSpPr>
            <a:spLocks noGrp="1" noChangeArrowheads="1"/>
          </p:cNvSpPr>
          <p:nvPr>
            <p:ph type="body" idx="1"/>
          </p:nvPr>
        </p:nvSpPr>
        <p:spPr/>
        <p:txBody>
          <a:bodyPr/>
          <a:lstStyle/>
          <a:p>
            <a:pPr eaLnBrk="1" hangingPunct="1"/>
            <a:r>
              <a:rPr lang="tr-TR" sz="2400" dirty="0" smtClean="0"/>
              <a:t>Ülkemizin Ulusal Politika ve Strateji Metinlerinde Durum</a:t>
            </a:r>
            <a:r>
              <a:rPr lang="en-US" sz="2400" dirty="0" smtClean="0"/>
              <a:t> </a:t>
            </a:r>
            <a:r>
              <a:rPr lang="tr-TR" sz="2400" dirty="0" smtClean="0"/>
              <a:t>2005</a:t>
            </a:r>
            <a:endParaRPr lang="tr-TR" sz="2400" dirty="0" smtClean="0"/>
          </a:p>
          <a:p>
            <a:pPr lvl="1" eaLnBrk="1" hangingPunct="1"/>
            <a:r>
              <a:rPr lang="tr-TR" sz="2000" dirty="0" smtClean="0"/>
              <a:t>İnternetin aile ilişkilerine etkileri konusunda doğrudan ilgili olan bir açılım yok. Genel olarak aileyi korumaya dönük hedefler var</a:t>
            </a:r>
            <a:r>
              <a:rPr lang="tr-TR" sz="2000" dirty="0" smtClean="0"/>
              <a:t>.</a:t>
            </a:r>
          </a:p>
          <a:p>
            <a:pPr lvl="1" eaLnBrk="1" hangingPunct="1"/>
            <a:r>
              <a:rPr lang="tr-TR" sz="2000" dirty="0" smtClean="0"/>
              <a:t>Bu gün konu daha çok gündemde.</a:t>
            </a:r>
            <a:endParaRPr lang="tr-TR" sz="2000" dirty="0" smtClean="0"/>
          </a:p>
          <a:p>
            <a:pPr eaLnBrk="1" hangingPunct="1"/>
            <a:r>
              <a:rPr lang="tr-TR" sz="2400" dirty="0" smtClean="0"/>
              <a:t>e-dönüşüm Türkiye Projesi</a:t>
            </a:r>
          </a:p>
          <a:p>
            <a:pPr lvl="1" eaLnBrk="1" hangingPunct="1"/>
            <a:r>
              <a:rPr lang="tr-TR" sz="2000" dirty="0" smtClean="0"/>
              <a:t>Bu proje çerçevesinde hayata geçirilen gerek KDEP 2003-2004 Eylem planında, gerekse 1 Nisan 2005’te yürürlüğe konulan 2005 Eylem Planında İnternet’in sosyal yapı, aile ilişkileri, çocuk eğitimi üzerindeki etkilerini araştırmaya yönelik herhangi bir eylem tasarlanmamıştır.</a:t>
            </a:r>
            <a:r>
              <a:rPr lang="en-US" sz="2000" dirty="0" smtClean="0"/>
              <a:t> </a:t>
            </a:r>
            <a:endParaRPr lang="tr-TR" sz="20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tr-TR" sz="4000" smtClean="0"/>
              <a:t>Aile ve Sosyal Araştırmalar Genel Müdürlüğünün çalışmaları</a:t>
            </a:r>
          </a:p>
        </p:txBody>
      </p:sp>
      <p:sp>
        <p:nvSpPr>
          <p:cNvPr id="41987" name="Rectangle 3"/>
          <p:cNvSpPr>
            <a:spLocks noGrp="1" noChangeArrowheads="1"/>
          </p:cNvSpPr>
          <p:nvPr>
            <p:ph type="body" idx="1"/>
          </p:nvPr>
        </p:nvSpPr>
        <p:spPr/>
        <p:txBody>
          <a:bodyPr/>
          <a:lstStyle/>
          <a:p>
            <a:pPr eaLnBrk="1" hangingPunct="1"/>
            <a:r>
              <a:rPr lang="tr-TR" dirty="0" smtClean="0"/>
              <a:t>Aile ve Sosyal Araştırmalar Genel Müdürlüğünün çalışmaları arasında  doğrudan İnternet ve aile üzerine odaklanan yayın, rapor veya araştırmanın henüz yer almadığı </a:t>
            </a:r>
            <a:r>
              <a:rPr lang="tr-TR" dirty="0" smtClean="0"/>
              <a:t>görülmektedir.(2005)</a:t>
            </a:r>
          </a:p>
          <a:p>
            <a:pPr eaLnBrk="1" hangingPunct="1"/>
            <a:r>
              <a:rPr lang="tr-TR" dirty="0" smtClean="0"/>
              <a:t>Geçen sürede internet araştırılan konu olmuştur.</a:t>
            </a:r>
            <a:endParaRPr lang="tr-TR"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tr-TR" sz="3200" smtClean="0"/>
              <a:t>BULGULAR-</a:t>
            </a:r>
            <a:br>
              <a:rPr lang="tr-TR" sz="3200" smtClean="0"/>
            </a:br>
            <a:r>
              <a:rPr lang="tr-TR" sz="2800" smtClean="0"/>
              <a:t>Alan Araştırmasından Elde Edilen-1</a:t>
            </a:r>
            <a:br>
              <a:rPr lang="tr-TR" sz="2800" smtClean="0"/>
            </a:br>
            <a:r>
              <a:rPr lang="tr-TR" sz="2800" smtClean="0"/>
              <a:t>Profil</a:t>
            </a:r>
            <a:endParaRPr lang="en-US" sz="2800" smtClean="0"/>
          </a:p>
        </p:txBody>
      </p:sp>
      <p:sp>
        <p:nvSpPr>
          <p:cNvPr id="45059" name="Rectangle 3"/>
          <p:cNvSpPr>
            <a:spLocks noGrp="1" noChangeArrowheads="1"/>
          </p:cNvSpPr>
          <p:nvPr>
            <p:ph type="body" idx="1"/>
          </p:nvPr>
        </p:nvSpPr>
        <p:spPr>
          <a:xfrm>
            <a:off x="755650" y="1989138"/>
            <a:ext cx="7772400" cy="4114800"/>
          </a:xfrm>
        </p:spPr>
        <p:txBody>
          <a:bodyPr/>
          <a:lstStyle/>
          <a:p>
            <a:pPr eaLnBrk="1" hangingPunct="1"/>
            <a:r>
              <a:rPr lang="tr-TR" smtClean="0"/>
              <a:t>Araştırmaya yanıt verenler ağırlıklı olarak orta yaş grubunda yer almakta,</a:t>
            </a:r>
          </a:p>
          <a:p>
            <a:pPr eaLnBrk="1" hangingPunct="1"/>
            <a:endParaRPr lang="tr-TR" smtClean="0"/>
          </a:p>
          <a:p>
            <a:pPr eaLnBrk="1" hangingPunct="1"/>
            <a:r>
              <a:rPr lang="tr-TR" smtClean="0"/>
              <a:t>eşlerinin çoğunlukla çalışan,</a:t>
            </a:r>
          </a:p>
          <a:p>
            <a:pPr eaLnBrk="1" hangingPunct="1"/>
            <a:endParaRPr lang="tr-TR" smtClean="0"/>
          </a:p>
          <a:p>
            <a:pPr eaLnBrk="1" hangingPunct="1"/>
            <a:r>
              <a:rPr lang="tr-TR" smtClean="0"/>
              <a:t>bir çocuklu ve evde bir bilgisayara sahip.</a:t>
            </a:r>
            <a:endParaRPr lang="en-US"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tr-TR" sz="3200" smtClean="0"/>
              <a:t>BULGULAR-</a:t>
            </a:r>
            <a:br>
              <a:rPr lang="tr-TR" sz="3200" smtClean="0"/>
            </a:br>
            <a:r>
              <a:rPr lang="tr-TR" sz="2800" smtClean="0"/>
              <a:t>Alan Araştırmasından Elde Edilen-1</a:t>
            </a:r>
            <a:br>
              <a:rPr lang="tr-TR" sz="2800" smtClean="0"/>
            </a:br>
            <a:r>
              <a:rPr lang="tr-TR" sz="2800" smtClean="0"/>
              <a:t>Profil</a:t>
            </a:r>
            <a:endParaRPr lang="en-US" sz="2800" smtClean="0"/>
          </a:p>
        </p:txBody>
      </p:sp>
      <p:graphicFrame>
        <p:nvGraphicFramePr>
          <p:cNvPr id="161795" name="Group 3"/>
          <p:cNvGraphicFramePr>
            <a:graphicFrameLocks noGrp="1"/>
          </p:cNvGraphicFramePr>
          <p:nvPr>
            <p:ph idx="1"/>
          </p:nvPr>
        </p:nvGraphicFramePr>
        <p:xfrm>
          <a:off x="539750" y="1844675"/>
          <a:ext cx="7772400" cy="4615498"/>
        </p:xfrm>
        <a:graphic>
          <a:graphicData uri="http://schemas.openxmlformats.org/drawingml/2006/table">
            <a:tbl>
              <a:tblPr/>
              <a:tblGrid>
                <a:gridCol w="2590800"/>
                <a:gridCol w="2590800"/>
                <a:gridCol w="2590800"/>
              </a:tblGrid>
              <a:tr h="2873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1" i="1" u="none" strike="noStrike" cap="none" normalizeH="0" baseline="0" smtClean="0">
                          <a:ln>
                            <a:noFill/>
                          </a:ln>
                          <a:solidFill>
                            <a:schemeClr val="tx1"/>
                          </a:solidFill>
                          <a:effectLst/>
                          <a:latin typeface="Arial" charset="0"/>
                          <a:cs typeface="Times New Roman" pitchFamily="18" charset="0"/>
                        </a:rPr>
                        <a:t>Yaş</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1" i="1" u="none" strike="noStrike" cap="none" normalizeH="0" baseline="0" smtClean="0">
                          <a:ln>
                            <a:noFill/>
                          </a:ln>
                          <a:solidFill>
                            <a:schemeClr val="tx1"/>
                          </a:solidFill>
                          <a:effectLst/>
                          <a:latin typeface="Arial" charset="0"/>
                          <a:cs typeface="Times New Roman" pitchFamily="18" charset="0"/>
                        </a:rPr>
                        <a:t>F (70)</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1" i="1" u="none" strike="noStrike" cap="none" normalizeH="0" baseline="0" smtClean="0">
                          <a:ln>
                            <a:noFill/>
                          </a:ln>
                          <a:solidFill>
                            <a:schemeClr val="tx1"/>
                          </a:solidFill>
                          <a:effectLst/>
                          <a:latin typeface="Arial" charset="0"/>
                          <a:cs typeface="Times New Roman" pitchFamily="18" charset="0"/>
                        </a:rPr>
                        <a:t>% (100)</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71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35’ten az</a:t>
                      </a:r>
                      <a:endParaRPr kumimoji="0" lang="en-US" sz="11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hlink"/>
                          </a:solidFill>
                          <a:effectLst/>
                          <a:latin typeface="Arial" charset="0"/>
                          <a:cs typeface="Times New Roman" pitchFamily="18" charset="0"/>
                        </a:rPr>
                        <a:t>35-46</a:t>
                      </a:r>
                      <a:endParaRPr kumimoji="0" lang="en-US" sz="1300" b="0" i="0" u="none" strike="noStrike" cap="none" normalizeH="0" baseline="0" smtClean="0">
                        <a:ln>
                          <a:noFill/>
                        </a:ln>
                        <a:solidFill>
                          <a:schemeClr val="hlink"/>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46’dan fazla</a:t>
                      </a:r>
                      <a:endParaRPr kumimoji="0" lang="en-US" sz="11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Yanıt Yok</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16</a:t>
                      </a:r>
                      <a:endParaRPr kumimoji="0" lang="en-US" sz="11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48</a:t>
                      </a:r>
                      <a:endParaRPr kumimoji="0" lang="en-US" sz="11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4</a:t>
                      </a:r>
                      <a:endParaRPr kumimoji="0" lang="en-US" sz="11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2</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23</a:t>
                      </a:r>
                      <a:endParaRPr kumimoji="0" lang="en-US" sz="11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tx1"/>
                          </a:solidFill>
                          <a:effectLst/>
                          <a:latin typeface="Arial" charset="0"/>
                          <a:cs typeface="Times New Roman" pitchFamily="18" charset="0"/>
                        </a:rPr>
                        <a:t>69</a:t>
                      </a:r>
                      <a:endParaRPr kumimoji="0" lang="en-US" sz="15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6</a:t>
                      </a:r>
                      <a:endParaRPr kumimoji="0" lang="en-US" sz="11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2</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71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Aile içi konum</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1" i="1" u="none" strike="noStrike" cap="none" normalizeH="0" baseline="0" smtClean="0">
                          <a:ln>
                            <a:noFill/>
                          </a:ln>
                          <a:solidFill>
                            <a:schemeClr val="tx1"/>
                          </a:solidFill>
                          <a:effectLst/>
                          <a:latin typeface="Arial" charset="0"/>
                          <a:cs typeface="Times New Roman" pitchFamily="18" charset="0"/>
                        </a:rPr>
                        <a:t>F (70)</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1" i="1" u="none" strike="noStrike" cap="none" normalizeH="0" baseline="0" smtClean="0">
                          <a:ln>
                            <a:noFill/>
                          </a:ln>
                          <a:solidFill>
                            <a:schemeClr val="tx1"/>
                          </a:solidFill>
                          <a:effectLst/>
                          <a:latin typeface="Arial" charset="0"/>
                          <a:cs typeface="Times New Roman" pitchFamily="18" charset="0"/>
                        </a:rPr>
                        <a:t>% (100)</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286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Anne</a:t>
                      </a:r>
                      <a:endParaRPr kumimoji="0" lang="en-US" sz="11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hlink"/>
                          </a:solidFill>
                          <a:effectLst/>
                          <a:latin typeface="Arial" charset="0"/>
                          <a:cs typeface="Times New Roman" pitchFamily="18" charset="0"/>
                        </a:rPr>
                        <a:t>Baba</a:t>
                      </a:r>
                      <a:endParaRPr kumimoji="0" lang="tr-TR" sz="2000" b="0" i="0" u="none" strike="noStrike" cap="none" normalizeH="0" baseline="0" smtClean="0">
                        <a:ln>
                          <a:noFill/>
                        </a:ln>
                        <a:solidFill>
                          <a:schemeClr val="hlink"/>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22</a:t>
                      </a:r>
                      <a:endParaRPr kumimoji="0" lang="en-US" sz="11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48</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31</a:t>
                      </a:r>
                      <a:endParaRPr kumimoji="0" lang="en-US" sz="11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tx1"/>
                          </a:solidFill>
                          <a:effectLst/>
                          <a:latin typeface="Arial" charset="0"/>
                          <a:cs typeface="Times New Roman" pitchFamily="18" charset="0"/>
                        </a:rPr>
                        <a:t>69</a:t>
                      </a:r>
                      <a:endParaRPr kumimoji="0" lang="tr-TR" sz="2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71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1" i="1" u="none" strike="noStrike" cap="none" normalizeH="0" baseline="0" smtClean="0">
                          <a:ln>
                            <a:noFill/>
                          </a:ln>
                          <a:solidFill>
                            <a:schemeClr val="tx1"/>
                          </a:solidFill>
                          <a:effectLst/>
                          <a:latin typeface="Arial" charset="0"/>
                          <a:cs typeface="Times New Roman" pitchFamily="18" charset="0"/>
                        </a:rPr>
                        <a:t>Eşin çalışma durumu</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1" i="1" u="none" strike="noStrike" cap="none" normalizeH="0" baseline="0" smtClean="0">
                          <a:ln>
                            <a:noFill/>
                          </a:ln>
                          <a:solidFill>
                            <a:schemeClr val="tx1"/>
                          </a:solidFill>
                          <a:effectLst/>
                          <a:latin typeface="Arial" charset="0"/>
                          <a:cs typeface="Times New Roman" pitchFamily="18" charset="0"/>
                        </a:rPr>
                        <a:t>F (70)</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1" i="1" u="none" strike="noStrike" cap="none" normalizeH="0" baseline="0" smtClean="0">
                          <a:ln>
                            <a:noFill/>
                          </a:ln>
                          <a:solidFill>
                            <a:schemeClr val="tx1"/>
                          </a:solidFill>
                          <a:effectLst/>
                          <a:latin typeface="Arial" charset="0"/>
                          <a:cs typeface="Times New Roman" pitchFamily="18" charset="0"/>
                        </a:rPr>
                        <a:t>% (100)</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286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hlink"/>
                          </a:solidFill>
                          <a:effectLst/>
                          <a:latin typeface="Arial" charset="0"/>
                          <a:cs typeface="Times New Roman" pitchFamily="18" charset="0"/>
                        </a:rPr>
                        <a:t>Çalışıyor</a:t>
                      </a:r>
                      <a:endParaRPr kumimoji="0" lang="en-US" sz="1400" b="0" i="0" u="none" strike="noStrike" cap="none" normalizeH="0" baseline="0" smtClean="0">
                        <a:ln>
                          <a:noFill/>
                        </a:ln>
                        <a:solidFill>
                          <a:schemeClr val="hlink"/>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Çalışmıyor</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42</a:t>
                      </a:r>
                      <a:endParaRPr kumimoji="0" lang="en-US" sz="11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28</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cs typeface="Times New Roman" pitchFamily="18" charset="0"/>
                        </a:rPr>
                        <a:t>60</a:t>
                      </a:r>
                      <a:endParaRPr kumimoji="0" lang="en-US" sz="13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40</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71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Çocuk Sayısı</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1" i="1" u="none" strike="noStrike" cap="none" normalizeH="0" baseline="0" smtClean="0">
                          <a:ln>
                            <a:noFill/>
                          </a:ln>
                          <a:solidFill>
                            <a:schemeClr val="tx1"/>
                          </a:solidFill>
                          <a:effectLst/>
                          <a:latin typeface="Arial" charset="0"/>
                          <a:cs typeface="Times New Roman" pitchFamily="18" charset="0"/>
                        </a:rPr>
                        <a:t>F (70)</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1" i="1" u="none" strike="noStrike" cap="none" normalizeH="0" baseline="0" smtClean="0">
                          <a:ln>
                            <a:noFill/>
                          </a:ln>
                          <a:solidFill>
                            <a:schemeClr val="tx1"/>
                          </a:solidFill>
                          <a:effectLst/>
                          <a:latin typeface="Arial" charset="0"/>
                          <a:cs typeface="Times New Roman" pitchFamily="18" charset="0"/>
                        </a:rPr>
                        <a:t>% (100)</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000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hlink"/>
                          </a:solidFill>
                          <a:effectLst/>
                          <a:latin typeface="Arial" charset="0"/>
                          <a:cs typeface="Times New Roman" pitchFamily="18" charset="0"/>
                        </a:rPr>
                        <a:t>1 çocuklu</a:t>
                      </a:r>
                      <a:endParaRPr kumimoji="0" lang="en-US" sz="1400" b="0" i="0" u="none" strike="noStrike" cap="none" normalizeH="0" baseline="0" smtClean="0">
                        <a:ln>
                          <a:noFill/>
                        </a:ln>
                        <a:solidFill>
                          <a:schemeClr val="hlink"/>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2 çocuklu</a:t>
                      </a:r>
                      <a:endParaRPr kumimoji="0" lang="en-US" sz="11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2’den fazla</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35</a:t>
                      </a:r>
                      <a:endParaRPr kumimoji="0" lang="en-US" sz="11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18</a:t>
                      </a:r>
                      <a:endParaRPr kumimoji="0" lang="en-US" sz="11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17</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cs typeface="Times New Roman" pitchFamily="18" charset="0"/>
                        </a:rPr>
                        <a:t>50</a:t>
                      </a:r>
                      <a:endParaRPr kumimoji="0" lang="en-US" sz="13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26</a:t>
                      </a:r>
                      <a:endParaRPr kumimoji="0" lang="en-US" sz="11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24</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71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Bilgisayar sayısı</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1" i="1" u="none" strike="noStrike" cap="none" normalizeH="0" baseline="0" smtClean="0">
                          <a:ln>
                            <a:noFill/>
                          </a:ln>
                          <a:solidFill>
                            <a:schemeClr val="tx1"/>
                          </a:solidFill>
                          <a:effectLst/>
                          <a:latin typeface="Arial" charset="0"/>
                          <a:cs typeface="Times New Roman" pitchFamily="18" charset="0"/>
                        </a:rPr>
                        <a:t>F (70)</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1" i="1" u="none" strike="noStrike" cap="none" normalizeH="0" baseline="0" smtClean="0">
                          <a:ln>
                            <a:noFill/>
                          </a:ln>
                          <a:solidFill>
                            <a:schemeClr val="tx1"/>
                          </a:solidFill>
                          <a:effectLst/>
                          <a:latin typeface="Arial" charset="0"/>
                          <a:cs typeface="Times New Roman" pitchFamily="18" charset="0"/>
                        </a:rPr>
                        <a:t>% (100)</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000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hlink"/>
                          </a:solidFill>
                          <a:effectLst/>
                          <a:latin typeface="Arial" charset="0"/>
                          <a:cs typeface="Times New Roman" pitchFamily="18" charset="0"/>
                        </a:rPr>
                        <a:t>1 bilgisayar</a:t>
                      </a:r>
                      <a:endParaRPr kumimoji="0" lang="en-US" sz="1400" b="0" i="0" u="none" strike="noStrike" cap="none" normalizeH="0" baseline="0" smtClean="0">
                        <a:ln>
                          <a:noFill/>
                        </a:ln>
                        <a:solidFill>
                          <a:schemeClr val="hlink"/>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2 bilgisayar</a:t>
                      </a:r>
                      <a:endParaRPr kumimoji="0" lang="en-US" sz="11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Yanıt yok</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50</a:t>
                      </a:r>
                      <a:endParaRPr kumimoji="0" lang="en-US" sz="11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14</a:t>
                      </a:r>
                      <a:endParaRPr kumimoji="0" lang="en-US" sz="11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6</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cs typeface="Times New Roman" pitchFamily="18" charset="0"/>
                        </a:rPr>
                        <a:t>71</a:t>
                      </a:r>
                      <a:endParaRPr kumimoji="0" lang="en-US" sz="13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20</a:t>
                      </a:r>
                      <a:endParaRPr kumimoji="0" lang="en-US" sz="1100" b="0" i="0" u="none" strike="noStrike" cap="none" normalizeH="0" baseline="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9</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tr-TR" smtClean="0"/>
              <a:t>Sosyal Alanda Dönüşüm Ajanı</a:t>
            </a:r>
            <a:endParaRPr lang="en-US" smtClean="0"/>
          </a:p>
        </p:txBody>
      </p:sp>
      <p:sp>
        <p:nvSpPr>
          <p:cNvPr id="7171" name="Rectangle 3"/>
          <p:cNvSpPr>
            <a:spLocks noGrp="1" noChangeArrowheads="1"/>
          </p:cNvSpPr>
          <p:nvPr>
            <p:ph type="body" idx="1"/>
          </p:nvPr>
        </p:nvSpPr>
        <p:spPr/>
        <p:txBody>
          <a:bodyPr/>
          <a:lstStyle/>
          <a:p>
            <a:pPr eaLnBrk="1" hangingPunct="1">
              <a:lnSpc>
                <a:spcPct val="90000"/>
              </a:lnSpc>
            </a:pPr>
            <a:endParaRPr lang="tr-TR" sz="4400" dirty="0" smtClean="0">
              <a:solidFill>
                <a:schemeClr val="tx2"/>
              </a:solidFill>
            </a:endParaRPr>
          </a:p>
          <a:p>
            <a:pPr eaLnBrk="1" hangingPunct="1">
              <a:lnSpc>
                <a:spcPct val="90000"/>
              </a:lnSpc>
            </a:pPr>
            <a:r>
              <a:rPr lang="tr-TR" sz="4400" dirty="0" smtClean="0">
                <a:solidFill>
                  <a:schemeClr val="tx2"/>
                </a:solidFill>
              </a:rPr>
              <a:t>1990 öncesi </a:t>
            </a:r>
          </a:p>
          <a:p>
            <a:pPr lvl="2" eaLnBrk="1" hangingPunct="1">
              <a:lnSpc>
                <a:spcPct val="90000"/>
              </a:lnSpc>
            </a:pPr>
            <a:r>
              <a:rPr lang="tr-TR" sz="3600" dirty="0" smtClean="0">
                <a:solidFill>
                  <a:schemeClr val="tx2"/>
                </a:solidFill>
              </a:rPr>
              <a:t>TV iken</a:t>
            </a:r>
          </a:p>
          <a:p>
            <a:pPr lvl="1" eaLnBrk="1" hangingPunct="1">
              <a:lnSpc>
                <a:spcPct val="90000"/>
              </a:lnSpc>
            </a:pPr>
            <a:endParaRPr lang="tr-TR" sz="4000" dirty="0" smtClean="0">
              <a:solidFill>
                <a:schemeClr val="tx2"/>
              </a:solidFill>
            </a:endParaRPr>
          </a:p>
          <a:p>
            <a:pPr eaLnBrk="1" hangingPunct="1">
              <a:lnSpc>
                <a:spcPct val="90000"/>
              </a:lnSpc>
            </a:pPr>
            <a:r>
              <a:rPr lang="tr-TR" sz="4400" dirty="0" smtClean="0">
                <a:solidFill>
                  <a:schemeClr val="tx2"/>
                </a:solidFill>
              </a:rPr>
              <a:t>Bugün </a:t>
            </a:r>
          </a:p>
          <a:p>
            <a:pPr lvl="2" eaLnBrk="1" hangingPunct="1">
              <a:lnSpc>
                <a:spcPct val="90000"/>
              </a:lnSpc>
            </a:pPr>
            <a:r>
              <a:rPr lang="tr-TR" sz="3600" dirty="0" smtClean="0">
                <a:solidFill>
                  <a:schemeClr val="tx2"/>
                </a:solidFill>
              </a:rPr>
              <a:t>İnternet</a:t>
            </a:r>
            <a:r>
              <a:rPr lang="en-US" sz="3600" dirty="0" smtClean="0">
                <a:solidFill>
                  <a:schemeClr val="tx2"/>
                </a:solidFill>
              </a:rPr>
              <a:t>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tr-TR" sz="3600" smtClean="0"/>
              <a:t>BULGULAR-</a:t>
            </a:r>
            <a:br>
              <a:rPr lang="tr-TR" sz="3600" smtClean="0"/>
            </a:br>
            <a:r>
              <a:rPr lang="tr-TR" sz="3200" smtClean="0"/>
              <a:t>Alan Araştırmasından Elde Edilen-2</a:t>
            </a:r>
            <a:endParaRPr lang="en-US" sz="3200" smtClean="0"/>
          </a:p>
        </p:txBody>
      </p:sp>
      <p:sp>
        <p:nvSpPr>
          <p:cNvPr id="47107" name="Rectangle 3"/>
          <p:cNvSpPr>
            <a:spLocks noGrp="1" noChangeArrowheads="1"/>
          </p:cNvSpPr>
          <p:nvPr>
            <p:ph type="body" idx="1"/>
          </p:nvPr>
        </p:nvSpPr>
        <p:spPr/>
        <p:txBody>
          <a:bodyPr/>
          <a:lstStyle/>
          <a:p>
            <a:pPr eaLnBrk="1" hangingPunct="1"/>
            <a:r>
              <a:rPr lang="tr-TR" smtClean="0"/>
              <a:t>Bilgisayarlar çoğunlukla çocuk odası ve çalışma odasında bulunmaktadır. </a:t>
            </a:r>
          </a:p>
          <a:p>
            <a:pPr eaLnBrk="1" hangingPunct="1"/>
            <a:r>
              <a:rPr lang="tr-TR" smtClean="0"/>
              <a:t>Oysa, uzmanların çocuk odasında İnternete bağlı bilgisayarların olmasının sakıncalarından söz etmektedir.</a:t>
            </a:r>
            <a:endParaRPr lang="en-US"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tr-TR" sz="3600" smtClean="0"/>
              <a:t>BULGULAR-</a:t>
            </a:r>
            <a:br>
              <a:rPr lang="tr-TR" sz="3600" smtClean="0"/>
            </a:br>
            <a:r>
              <a:rPr lang="tr-TR" sz="3200" smtClean="0"/>
              <a:t>Alan Araştırmasından Elde Edilen-2</a:t>
            </a:r>
            <a:endParaRPr lang="en-US" sz="3200" smtClean="0"/>
          </a:p>
        </p:txBody>
      </p:sp>
      <p:sp>
        <p:nvSpPr>
          <p:cNvPr id="48131" name="Rectangle 3"/>
          <p:cNvSpPr>
            <a:spLocks noGrp="1" noChangeArrowheads="1"/>
          </p:cNvSpPr>
          <p:nvPr>
            <p:ph type="body" idx="1"/>
          </p:nvPr>
        </p:nvSpPr>
        <p:spPr/>
        <p:txBody>
          <a:bodyPr/>
          <a:lstStyle/>
          <a:p>
            <a:pPr eaLnBrk="1" hangingPunct="1"/>
            <a:endParaRPr lang="tr-TR" smtClean="0"/>
          </a:p>
          <a:p>
            <a:pPr eaLnBrk="1" hangingPunct="1"/>
            <a:r>
              <a:rPr lang="tr-TR" smtClean="0"/>
              <a:t>Ev ortamında;</a:t>
            </a:r>
          </a:p>
          <a:p>
            <a:pPr eaLnBrk="1" hangingPunct="1">
              <a:buFont typeface="Wingdings" pitchFamily="2" charset="2"/>
              <a:buNone/>
            </a:pPr>
            <a:r>
              <a:rPr lang="tr-TR" smtClean="0"/>
              <a:t>	aile reisleri ve çocuklar haftada 20 saatten fazla internete bağlanırken, eşler, ortalama 5 saat kadar bağlanmaktadır.</a:t>
            </a:r>
          </a:p>
          <a:p>
            <a:pPr eaLnBrk="1" hangingPunct="1"/>
            <a:endParaRPr lang="en-US"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4"/>
          <p:cNvSpPr>
            <a:spLocks noGrp="1" noChangeArrowheads="1"/>
          </p:cNvSpPr>
          <p:nvPr>
            <p:ph type="title"/>
          </p:nvPr>
        </p:nvSpPr>
        <p:spPr/>
        <p:txBody>
          <a:bodyPr/>
          <a:lstStyle/>
          <a:p>
            <a:pPr eaLnBrk="1" hangingPunct="1"/>
            <a:r>
              <a:rPr lang="tr-TR" sz="3200" b="1" smtClean="0"/>
              <a:t>İnternetin Aile Bireylerinin Birbirlerine Ayırdıkları Sürelere Etkisi </a:t>
            </a:r>
            <a:br>
              <a:rPr lang="tr-TR" sz="3200" b="1" smtClean="0"/>
            </a:br>
            <a:r>
              <a:rPr lang="tr-TR" sz="3200" b="1" smtClean="0"/>
              <a:t>%</a:t>
            </a:r>
            <a:endParaRPr lang="en-US" sz="3200" b="1" smtClean="0"/>
          </a:p>
        </p:txBody>
      </p:sp>
      <p:graphicFrame>
        <p:nvGraphicFramePr>
          <p:cNvPr id="97480" name="Group 200"/>
          <p:cNvGraphicFramePr>
            <a:graphicFrameLocks noGrp="1"/>
          </p:cNvGraphicFramePr>
          <p:nvPr>
            <p:ph sz="half" idx="1"/>
          </p:nvPr>
        </p:nvGraphicFramePr>
        <p:xfrm>
          <a:off x="1182688" y="2017713"/>
          <a:ext cx="7772400" cy="1990725"/>
        </p:xfrm>
        <a:graphic>
          <a:graphicData uri="http://schemas.openxmlformats.org/drawingml/2006/table">
            <a:tbl>
              <a:tblPr/>
              <a:tblGrid>
                <a:gridCol w="1457325"/>
                <a:gridCol w="1035050"/>
                <a:gridCol w="1195387"/>
                <a:gridCol w="1184275"/>
                <a:gridCol w="1296988"/>
                <a:gridCol w="860425"/>
                <a:gridCol w="742950"/>
              </a:tblGrid>
              <a:tr h="18097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Ayrılan süre</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Yanıt yok</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Artırdı</a:t>
                      </a:r>
                      <a:endParaRPr kumimoji="0" lang="en-US" sz="11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accent1"/>
                          </a:solidFill>
                          <a:effectLst/>
                          <a:latin typeface="Arial" charset="0"/>
                          <a:cs typeface="Times New Roman" pitchFamily="18" charset="0"/>
                        </a:rPr>
                        <a:t>Azalttı</a:t>
                      </a:r>
                      <a:endParaRPr kumimoji="0" lang="tr-TR" sz="1800" b="1" i="0" u="none" strike="noStrike" cap="none" normalizeH="0" baseline="0" smtClean="0">
                        <a:ln>
                          <a:noFill/>
                        </a:ln>
                        <a:solidFill>
                          <a:schemeClr val="accent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hlink"/>
                          </a:solidFill>
                          <a:effectLst/>
                          <a:latin typeface="Arial" charset="0"/>
                          <a:cs typeface="Times New Roman" pitchFamily="18" charset="0"/>
                        </a:rPr>
                        <a:t>Etkilemedi</a:t>
                      </a:r>
                      <a:endParaRPr kumimoji="0" lang="tr-TR" sz="2000" b="1" i="0" u="none" strike="noStrike" cap="none" normalizeH="0" baseline="0" smtClean="0">
                        <a:ln>
                          <a:noFill/>
                        </a:ln>
                        <a:solidFill>
                          <a:schemeClr val="hlink"/>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Fikrim yok</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Toplam</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1595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Eşine</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3</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2</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accent1"/>
                          </a:solidFill>
                          <a:effectLst/>
                          <a:latin typeface="Arial" charset="0"/>
                          <a:cs typeface="Times New Roman" pitchFamily="18" charset="0"/>
                        </a:rPr>
                        <a:t>25</a:t>
                      </a:r>
                      <a:endParaRPr kumimoji="0" lang="tr-TR" sz="1800" b="1" i="0" u="none" strike="noStrike" cap="none" normalizeH="0" baseline="0" smtClean="0">
                        <a:ln>
                          <a:noFill/>
                        </a:ln>
                        <a:solidFill>
                          <a:schemeClr val="accent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hlink"/>
                          </a:solidFill>
                          <a:effectLst/>
                          <a:latin typeface="Arial" charset="0"/>
                          <a:cs typeface="Times New Roman" pitchFamily="18" charset="0"/>
                        </a:rPr>
                        <a:t>65</a:t>
                      </a:r>
                      <a:endParaRPr kumimoji="0" lang="tr-TR" sz="2000" b="1" i="0" u="none" strike="noStrike" cap="none" normalizeH="0" baseline="0" smtClean="0">
                        <a:ln>
                          <a:noFill/>
                        </a:ln>
                        <a:solidFill>
                          <a:schemeClr val="hlink"/>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5</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100</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037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Çocuklarına</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6</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5</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accent1"/>
                          </a:solidFill>
                          <a:effectLst/>
                          <a:latin typeface="Arial" charset="0"/>
                          <a:cs typeface="Times New Roman" pitchFamily="18" charset="0"/>
                        </a:rPr>
                        <a:t>25</a:t>
                      </a:r>
                      <a:endParaRPr kumimoji="0" lang="tr-TR" sz="1800" b="1" i="0" u="none" strike="noStrike" cap="none" normalizeH="0" baseline="0" smtClean="0">
                        <a:ln>
                          <a:noFill/>
                        </a:ln>
                        <a:solidFill>
                          <a:schemeClr val="accent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hlink"/>
                          </a:solidFill>
                          <a:effectLst/>
                          <a:latin typeface="Arial" charset="0"/>
                          <a:cs typeface="Times New Roman" pitchFamily="18" charset="0"/>
                        </a:rPr>
                        <a:t>61</a:t>
                      </a:r>
                      <a:endParaRPr kumimoji="0" lang="tr-TR" sz="2000" b="1" i="0" u="none" strike="noStrike" cap="none" normalizeH="0" baseline="0" smtClean="0">
                        <a:ln>
                          <a:noFill/>
                        </a:ln>
                        <a:solidFill>
                          <a:schemeClr val="hlink"/>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3</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100</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4450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Çocukların</a:t>
                      </a:r>
                      <a:endParaRPr kumimoji="0" lang="en-US" sz="1100" b="0" i="0" u="none" strike="noStrike" cap="none" normalizeH="0" baseline="0" smtClean="0">
                        <a:ln>
                          <a:noFill/>
                        </a:ln>
                        <a:solidFill>
                          <a:schemeClr val="tx1"/>
                        </a:solidFill>
                        <a:effectLst/>
                        <a:latin typeface="Arial"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Birbirlerine</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38</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2</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accent1"/>
                          </a:solidFill>
                          <a:effectLst/>
                          <a:latin typeface="Arial" charset="0"/>
                          <a:cs typeface="Times New Roman" pitchFamily="18" charset="0"/>
                        </a:rPr>
                        <a:t>22</a:t>
                      </a:r>
                      <a:endParaRPr kumimoji="0" lang="tr-TR" sz="1800" b="1" i="0" u="none" strike="noStrike" cap="none" normalizeH="0" baseline="0" smtClean="0">
                        <a:ln>
                          <a:noFill/>
                        </a:ln>
                        <a:solidFill>
                          <a:schemeClr val="accent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hlink"/>
                          </a:solidFill>
                          <a:effectLst/>
                          <a:latin typeface="Arial" charset="0"/>
                          <a:cs typeface="Times New Roman" pitchFamily="18" charset="0"/>
                        </a:rPr>
                        <a:t>32</a:t>
                      </a:r>
                      <a:endParaRPr kumimoji="0" lang="tr-TR" sz="2000" b="1" i="0" u="none" strike="noStrike" cap="none" normalizeH="0" baseline="0" smtClean="0">
                        <a:ln>
                          <a:noFill/>
                        </a:ln>
                        <a:solidFill>
                          <a:schemeClr val="hlink"/>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6</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100</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9197" name="Rectangle 199"/>
          <p:cNvSpPr>
            <a:spLocks noGrp="1" noChangeArrowheads="1"/>
          </p:cNvSpPr>
          <p:nvPr>
            <p:ph type="body" sz="half" idx="2"/>
          </p:nvPr>
        </p:nvSpPr>
        <p:spPr>
          <a:xfrm>
            <a:off x="827088" y="4292600"/>
            <a:ext cx="7772400" cy="1981200"/>
          </a:xfrm>
        </p:spPr>
        <p:txBody>
          <a:bodyPr/>
          <a:lstStyle/>
          <a:p>
            <a:pPr eaLnBrk="1" hangingPunct="1">
              <a:lnSpc>
                <a:spcPct val="90000"/>
              </a:lnSpc>
            </a:pPr>
            <a:r>
              <a:rPr lang="tr-TR" sz="2000" smtClean="0"/>
              <a:t>Araştırmamızda denekler İnternetin aile bireylerinin birbirlerine ayırdıkları sürelere etkisi olmadığı görüşünde. Ancak, azalttı görüşünde olanların oranı artırdı diyenlerden daha fazla.</a:t>
            </a:r>
          </a:p>
          <a:p>
            <a:pPr eaLnBrk="1" hangingPunct="1">
              <a:lnSpc>
                <a:spcPct val="90000"/>
              </a:lnSpc>
            </a:pPr>
            <a:endParaRPr lang="tr-TR" sz="2000" smtClean="0"/>
          </a:p>
          <a:p>
            <a:pPr eaLnBrk="1" hangingPunct="1">
              <a:lnSpc>
                <a:spcPct val="90000"/>
              </a:lnSpc>
            </a:pPr>
            <a:r>
              <a:rPr lang="tr-TR" sz="2000" smtClean="0"/>
              <a:t>ABD de yapılan bir araştırma,  gençlerin %64’ü İnternet’in aileye ayırdıkları zamanı azalttığını belirtmektedirler </a:t>
            </a:r>
            <a:endParaRPr lang="en-US" sz="200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4"/>
          <p:cNvSpPr>
            <a:spLocks noGrp="1" noChangeArrowheads="1"/>
          </p:cNvSpPr>
          <p:nvPr>
            <p:ph type="title"/>
          </p:nvPr>
        </p:nvSpPr>
        <p:spPr/>
        <p:txBody>
          <a:bodyPr/>
          <a:lstStyle/>
          <a:p>
            <a:pPr eaLnBrk="1" hangingPunct="1"/>
            <a:r>
              <a:rPr lang="tr-TR" sz="3200" b="1" smtClean="0"/>
              <a:t>İnternetin Ebeynlerinin Çocukları Geleceğe Hazırlama Kapasitelerine Etkisi (%)</a:t>
            </a:r>
            <a:r>
              <a:rPr lang="en-US" sz="4000" smtClean="0"/>
              <a:t> </a:t>
            </a:r>
          </a:p>
        </p:txBody>
      </p:sp>
      <p:graphicFrame>
        <p:nvGraphicFramePr>
          <p:cNvPr id="104764" name="Group 316"/>
          <p:cNvGraphicFramePr>
            <a:graphicFrameLocks noGrp="1"/>
          </p:cNvGraphicFramePr>
          <p:nvPr>
            <p:ph sz="half" idx="1"/>
          </p:nvPr>
        </p:nvGraphicFramePr>
        <p:xfrm>
          <a:off x="684213" y="2060575"/>
          <a:ext cx="7772400" cy="2061210"/>
        </p:xfrm>
        <a:graphic>
          <a:graphicData uri="http://schemas.openxmlformats.org/drawingml/2006/table">
            <a:tbl>
              <a:tblPr/>
              <a:tblGrid>
                <a:gridCol w="2027237"/>
                <a:gridCol w="971550"/>
                <a:gridCol w="971550"/>
                <a:gridCol w="889000"/>
                <a:gridCol w="1133475"/>
                <a:gridCol w="727075"/>
                <a:gridCol w="1052513"/>
              </a:tblGrid>
              <a:tr h="47625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Kapasite</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Yanıt yok</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Artırdı</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Azalttı</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Etkilemedi</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Fikri </a:t>
                      </a:r>
                      <a:endParaRPr kumimoji="0" lang="en-US" sz="1100" b="0" i="0" u="none" strike="noStrike" cap="none" normalizeH="0" baseline="0" smtClean="0">
                        <a:ln>
                          <a:noFill/>
                        </a:ln>
                        <a:solidFill>
                          <a:schemeClr val="tx1"/>
                        </a:solidFill>
                        <a:effectLst/>
                        <a:latin typeface="Arial"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yok</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rPr>
                        <a:t>Toplam</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9738">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Çocuklara Rehberlik Etme</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7</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33</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17</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hlink"/>
                          </a:solidFill>
                          <a:effectLst/>
                          <a:latin typeface="Arial" charset="0"/>
                          <a:cs typeface="Times New Roman" pitchFamily="18" charset="0"/>
                        </a:rPr>
                        <a:t>38</a:t>
                      </a:r>
                      <a:endParaRPr kumimoji="0" lang="tr-TR" sz="2400" b="0" i="0" u="none" strike="noStrike" cap="none" normalizeH="0" baseline="0" smtClean="0">
                        <a:ln>
                          <a:noFill/>
                        </a:ln>
                        <a:solidFill>
                          <a:schemeClr val="hlink"/>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5</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100</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815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Ahlaki, Milli, Manevi Değerler Verme</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6</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15</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11</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hlink"/>
                          </a:solidFill>
                          <a:effectLst/>
                          <a:latin typeface="Arial" charset="0"/>
                          <a:cs typeface="Times New Roman" pitchFamily="18" charset="0"/>
                        </a:rPr>
                        <a:t>63</a:t>
                      </a:r>
                      <a:endParaRPr kumimoji="0" lang="tr-TR" sz="1600" b="0" i="0" u="none" strike="noStrike" cap="none" normalizeH="0" baseline="0" smtClean="0">
                        <a:ln>
                          <a:noFill/>
                        </a:ln>
                        <a:solidFill>
                          <a:schemeClr val="hlink"/>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5</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100</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432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Bilgiye Erişim</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6</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hlink"/>
                          </a:solidFill>
                          <a:effectLst/>
                          <a:latin typeface="Arial" charset="0"/>
                          <a:cs typeface="Times New Roman" pitchFamily="18" charset="0"/>
                        </a:rPr>
                        <a:t>82</a:t>
                      </a:r>
                      <a:endParaRPr kumimoji="0" lang="tr-TR" sz="1600" b="0" i="0" u="none" strike="noStrike" cap="none" normalizeH="0" baseline="0" smtClean="0">
                        <a:ln>
                          <a:noFill/>
                        </a:ln>
                        <a:solidFill>
                          <a:schemeClr val="hlink"/>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4</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6</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2</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100</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097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cs typeface="Times New Roman" pitchFamily="18" charset="0"/>
                        </a:rPr>
                        <a:t>Kişisel Gelişim</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7</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hlink"/>
                          </a:solidFill>
                          <a:effectLst/>
                          <a:latin typeface="Arial" charset="0"/>
                          <a:cs typeface="Times New Roman" pitchFamily="18" charset="0"/>
                        </a:rPr>
                        <a:t>86</a:t>
                      </a:r>
                      <a:endParaRPr kumimoji="0" lang="tr-TR" sz="1600" b="0" i="0" u="none" strike="noStrike" cap="none" normalizeH="0" baseline="0" smtClean="0">
                        <a:ln>
                          <a:noFill/>
                        </a:ln>
                        <a:solidFill>
                          <a:schemeClr val="hlink"/>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4</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1</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3</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Times New Roman" pitchFamily="18" charset="0"/>
                        </a:rPr>
                        <a:t>100</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50229" name="Rectangle 312"/>
          <p:cNvSpPr>
            <a:spLocks noGrp="1" noChangeArrowheads="1"/>
          </p:cNvSpPr>
          <p:nvPr>
            <p:ph type="body" sz="half" idx="2"/>
          </p:nvPr>
        </p:nvSpPr>
        <p:spPr>
          <a:xfrm>
            <a:off x="827088" y="4437063"/>
            <a:ext cx="7772400" cy="1981200"/>
          </a:xfrm>
        </p:spPr>
        <p:txBody>
          <a:bodyPr/>
          <a:lstStyle/>
          <a:p>
            <a:pPr eaLnBrk="1" hangingPunct="1">
              <a:lnSpc>
                <a:spcPct val="90000"/>
              </a:lnSpc>
            </a:pPr>
            <a:r>
              <a:rPr lang="tr-TR" sz="2000" smtClean="0"/>
              <a:t>Aileler bilgisayar ve İnternet teknolojilerinin çocuklarını geleceğe hazırlamada çok önemli olduklarını düşünmektedirler.</a:t>
            </a:r>
          </a:p>
          <a:p>
            <a:pPr eaLnBrk="1" hangingPunct="1">
              <a:lnSpc>
                <a:spcPct val="90000"/>
              </a:lnSpc>
            </a:pPr>
            <a:endParaRPr lang="tr-TR" sz="2000" smtClean="0"/>
          </a:p>
          <a:p>
            <a:pPr eaLnBrk="1" hangingPunct="1">
              <a:lnSpc>
                <a:spcPct val="90000"/>
              </a:lnSpc>
            </a:pPr>
            <a:r>
              <a:rPr lang="tr-TR" sz="2000" smtClean="0"/>
              <a:t>İnternetin ebeyenlerinin çocuklara rehberlik etme, ahlaki ve milli değerler verme kapasitelerini henüz etkilemediği görüşündeler.</a:t>
            </a:r>
            <a:endParaRPr lang="en-US" sz="200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tr-TR" sz="3200" b="1" smtClean="0"/>
              <a:t>İnternetin Aileye Sağladığı Kazançları (%)</a:t>
            </a:r>
            <a:r>
              <a:rPr lang="en-US" smtClean="0"/>
              <a:t> </a:t>
            </a:r>
          </a:p>
        </p:txBody>
      </p:sp>
      <p:graphicFrame>
        <p:nvGraphicFramePr>
          <p:cNvPr id="109821" name="Group 253"/>
          <p:cNvGraphicFramePr>
            <a:graphicFrameLocks noGrp="1"/>
          </p:cNvGraphicFramePr>
          <p:nvPr>
            <p:ph sz="half" idx="1"/>
          </p:nvPr>
        </p:nvGraphicFramePr>
        <p:xfrm>
          <a:off x="971550" y="1773238"/>
          <a:ext cx="7772400" cy="2077086"/>
        </p:xfrm>
        <a:graphic>
          <a:graphicData uri="http://schemas.openxmlformats.org/drawingml/2006/table">
            <a:tbl>
              <a:tblPr/>
              <a:tblGrid>
                <a:gridCol w="1665288"/>
                <a:gridCol w="1109662"/>
                <a:gridCol w="873125"/>
                <a:gridCol w="871538"/>
                <a:gridCol w="1270000"/>
                <a:gridCol w="1031875"/>
                <a:gridCol w="950912"/>
              </a:tblGrid>
              <a:tr h="398463">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Kazanç</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Yanıt yok</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Artırdı</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Azalttı</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Etkilemedi</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Fikri yok</a:t>
                      </a:r>
                      <a:endParaRPr kumimoji="0" lang="en-US" sz="13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Toplam</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0363">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1-Maddi Refah</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12</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11</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6</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hlink"/>
                          </a:solidFill>
                          <a:effectLst/>
                          <a:latin typeface="Arial" charset="0"/>
                          <a:cs typeface="Times New Roman" pitchFamily="18" charset="0"/>
                        </a:rPr>
                        <a:t>68</a:t>
                      </a:r>
                      <a:endParaRPr kumimoji="0" lang="tr-TR" sz="2000" b="1" i="0" u="none" strike="noStrike" cap="none" normalizeH="0" baseline="0" smtClean="0">
                        <a:ln>
                          <a:noFill/>
                        </a:ln>
                        <a:solidFill>
                          <a:schemeClr val="hlink"/>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3</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100</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5613">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2-Eğitim/Kültür düzeyi</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8</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hlink"/>
                          </a:solidFill>
                          <a:effectLst/>
                          <a:latin typeface="Arial" charset="0"/>
                          <a:cs typeface="Times New Roman" pitchFamily="18" charset="0"/>
                        </a:rPr>
                        <a:t>72</a:t>
                      </a:r>
                      <a:endParaRPr kumimoji="0" lang="tr-TR" sz="2000" b="1" i="0" u="none" strike="noStrike" cap="none" normalizeH="0" baseline="0" smtClean="0">
                        <a:ln>
                          <a:noFill/>
                        </a:ln>
                        <a:solidFill>
                          <a:schemeClr val="hlink"/>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3</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14</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3</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100</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0363">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3-Bilinçlendirme</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7</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hlink"/>
                          </a:solidFill>
                          <a:effectLst/>
                          <a:latin typeface="Arial" charset="0"/>
                          <a:cs typeface="Times New Roman" pitchFamily="18" charset="0"/>
                        </a:rPr>
                        <a:t>82</a:t>
                      </a:r>
                      <a:endParaRPr kumimoji="0" lang="tr-TR" sz="2000" b="1" i="0" u="none" strike="noStrike" cap="none" normalizeH="0" baseline="0" smtClean="0">
                        <a:ln>
                          <a:noFill/>
                        </a:ln>
                        <a:solidFill>
                          <a:schemeClr val="hlink"/>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3</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6</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2</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100</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8463">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4-Aile içi huzur</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7</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6</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20</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hlink"/>
                          </a:solidFill>
                          <a:effectLst/>
                          <a:latin typeface="Arial" charset="0"/>
                          <a:cs typeface="Times New Roman" pitchFamily="18" charset="0"/>
                        </a:rPr>
                        <a:t>59</a:t>
                      </a:r>
                      <a:endParaRPr kumimoji="0" lang="tr-TR" sz="2000" b="1" i="0" u="none" strike="noStrike" cap="none" normalizeH="0" baseline="0" smtClean="0">
                        <a:ln>
                          <a:noFill/>
                        </a:ln>
                        <a:solidFill>
                          <a:schemeClr val="hlink"/>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8</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smtClean="0">
                          <a:ln>
                            <a:noFill/>
                          </a:ln>
                          <a:solidFill>
                            <a:schemeClr val="tx1"/>
                          </a:solidFill>
                          <a:effectLst/>
                          <a:latin typeface="Arial" charset="0"/>
                          <a:cs typeface="Times New Roman" pitchFamily="18" charset="0"/>
                        </a:rPr>
                        <a:t>100</a:t>
                      </a:r>
                      <a:endParaRPr kumimoji="0" lang="tr-TR" sz="2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51253" name="Rectangle 252"/>
          <p:cNvSpPr>
            <a:spLocks noGrp="1" noChangeArrowheads="1"/>
          </p:cNvSpPr>
          <p:nvPr>
            <p:ph type="body" sz="half" idx="2"/>
          </p:nvPr>
        </p:nvSpPr>
        <p:spPr>
          <a:xfrm>
            <a:off x="900113" y="4005263"/>
            <a:ext cx="7772400" cy="2376487"/>
          </a:xfrm>
        </p:spPr>
        <p:txBody>
          <a:bodyPr/>
          <a:lstStyle/>
          <a:p>
            <a:pPr eaLnBrk="1" hangingPunct="1"/>
            <a:r>
              <a:rPr lang="tr-TR" sz="2400" smtClean="0"/>
              <a:t>Aileler, İnternetin eğitim ve kültür düzeyini artırdığı ve bilinçlenmelerini sağladığı düşünmekteler.</a:t>
            </a:r>
          </a:p>
          <a:p>
            <a:pPr eaLnBrk="1" hangingPunct="1"/>
            <a:r>
              <a:rPr lang="tr-TR" sz="2400" smtClean="0"/>
              <a:t>Buna karşın, aile reisleri aile içi huzurun ailenin maddi refahının İnternet kullanımından etkilenmediğini düşünüyorlar.</a:t>
            </a:r>
            <a:endParaRPr lang="en-US" sz="240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1116013" y="333375"/>
            <a:ext cx="7793037" cy="1462088"/>
          </a:xfrm>
        </p:spPr>
        <p:txBody>
          <a:bodyPr/>
          <a:lstStyle/>
          <a:p>
            <a:pPr eaLnBrk="1" hangingPunct="1"/>
            <a:r>
              <a:rPr lang="tr-TR" sz="3200" smtClean="0"/>
              <a:t>Aileler evde İnternete bağlı olmanın sağladığı diğer faydaları ise şöyle sıralamışlardır</a:t>
            </a:r>
            <a:r>
              <a:rPr lang="tr-TR" sz="4000" smtClean="0"/>
              <a:t>:</a:t>
            </a:r>
            <a:r>
              <a:rPr lang="en-US" sz="4000" smtClean="0"/>
              <a:t> </a:t>
            </a:r>
          </a:p>
        </p:txBody>
      </p:sp>
      <p:sp>
        <p:nvSpPr>
          <p:cNvPr id="52227" name="Rectangle 3"/>
          <p:cNvSpPr>
            <a:spLocks noGrp="1" noChangeArrowheads="1"/>
          </p:cNvSpPr>
          <p:nvPr>
            <p:ph type="body" idx="1"/>
          </p:nvPr>
        </p:nvSpPr>
        <p:spPr>
          <a:xfrm>
            <a:off x="827088" y="2349500"/>
            <a:ext cx="7772400" cy="4114800"/>
          </a:xfrm>
        </p:spPr>
        <p:txBody>
          <a:bodyPr/>
          <a:lstStyle/>
          <a:p>
            <a:pPr eaLnBrk="1" hangingPunct="1"/>
            <a:r>
              <a:rPr lang="tr-TR" dirty="0" smtClean="0"/>
              <a:t>E-hizmet/ticaret fırsatı elde etme</a:t>
            </a:r>
          </a:p>
          <a:p>
            <a:pPr eaLnBrk="1" hangingPunct="1"/>
            <a:r>
              <a:rPr lang="tr-TR" dirty="0" smtClean="0"/>
              <a:t>İş takibini kolaylaştırma</a:t>
            </a:r>
          </a:p>
          <a:p>
            <a:pPr eaLnBrk="1" hangingPunct="1"/>
            <a:r>
              <a:rPr lang="tr-TR" dirty="0" smtClean="0"/>
              <a:t>Görüntülü/sesli iletişim kurma</a:t>
            </a:r>
          </a:p>
          <a:p>
            <a:pPr eaLnBrk="1" hangingPunct="1"/>
            <a:r>
              <a:rPr lang="tr-TR" dirty="0" smtClean="0"/>
              <a:t>Çocuğu sınama fırsatı elde etme</a:t>
            </a:r>
            <a:endParaRPr lang="en-US" dirty="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tr-TR" sz="3200" smtClean="0"/>
              <a:t>“çocuğu sınama fırsatı” faydası oldukça dikkat çekici,</a:t>
            </a:r>
            <a:endParaRPr lang="en-US" sz="3200" smtClean="0"/>
          </a:p>
        </p:txBody>
      </p:sp>
      <p:sp>
        <p:nvSpPr>
          <p:cNvPr id="53251" name="Rectangle 3"/>
          <p:cNvSpPr>
            <a:spLocks noGrp="1" noChangeArrowheads="1"/>
          </p:cNvSpPr>
          <p:nvPr>
            <p:ph type="body" idx="1"/>
          </p:nvPr>
        </p:nvSpPr>
        <p:spPr/>
        <p:txBody>
          <a:bodyPr/>
          <a:lstStyle/>
          <a:p>
            <a:pPr eaLnBrk="1" hangingPunct="1"/>
            <a:r>
              <a:rPr lang="tr-TR" smtClean="0"/>
              <a:t>Aileler acaba İnternet ile çocuklarını değerlendirmede yeni bir araç/ortam mı sağladıklarını düşünüyorlar? </a:t>
            </a:r>
          </a:p>
          <a:p>
            <a:pPr eaLnBrk="1" hangingPunct="1"/>
            <a:r>
              <a:rPr lang="tr-TR" smtClean="0"/>
              <a:t>Bu görüş bize aileleri çocuklarını yönlendirme işlevini bir tarafa bırakarak “</a:t>
            </a:r>
            <a:r>
              <a:rPr lang="tr-TR" i="1" smtClean="0"/>
              <a:t>büyük</a:t>
            </a:r>
            <a:r>
              <a:rPr lang="tr-TR" smtClean="0"/>
              <a:t> </a:t>
            </a:r>
            <a:r>
              <a:rPr lang="tr-TR" i="1" smtClean="0"/>
              <a:t>birader” konumuna mı geldiklerini </a:t>
            </a:r>
            <a:r>
              <a:rPr lang="tr-TR" smtClean="0"/>
              <a:t>düşündürmektedir. </a:t>
            </a:r>
            <a:endParaRPr lang="en-US"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Picture 2"/>
          <p:cNvPicPr>
            <a:picLocks noChangeAspect="1" noChangeArrowheads="1"/>
          </p:cNvPicPr>
          <p:nvPr/>
        </p:nvPicPr>
        <p:blipFill>
          <a:blip r:embed="rId2" cstate="print"/>
          <a:srcRect/>
          <a:stretch>
            <a:fillRect/>
          </a:stretch>
        </p:blipFill>
        <p:spPr bwMode="auto">
          <a:xfrm>
            <a:off x="900113" y="2060575"/>
            <a:ext cx="6121400" cy="4057650"/>
          </a:xfrm>
          <a:prstGeom prst="rect">
            <a:avLst/>
          </a:prstGeom>
          <a:noFill/>
          <a:ln w="9525">
            <a:noFill/>
            <a:miter lim="800000"/>
            <a:headEnd/>
            <a:tailEnd/>
          </a:ln>
        </p:spPr>
      </p:pic>
      <p:sp>
        <p:nvSpPr>
          <p:cNvPr id="54275" name="Rectangle 3"/>
          <p:cNvSpPr>
            <a:spLocks noGrp="1" noChangeArrowheads="1"/>
          </p:cNvSpPr>
          <p:nvPr>
            <p:ph type="title"/>
          </p:nvPr>
        </p:nvSpPr>
        <p:spPr/>
        <p:txBody>
          <a:bodyPr/>
          <a:lstStyle/>
          <a:p>
            <a:pPr eaLnBrk="1" hangingPunct="1"/>
            <a:r>
              <a:rPr lang="tr-TR" smtClean="0"/>
              <a:t>“Büyük Birader” bizi izliyor...</a:t>
            </a:r>
            <a:endParaRPr lang="en-US"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tr-TR" sz="3200" b="1" smtClean="0"/>
              <a:t>Aile Bireylerinin İnterneti Kullanım Amaçları</a:t>
            </a:r>
            <a:r>
              <a:rPr lang="en-US" smtClean="0"/>
              <a:t> </a:t>
            </a:r>
          </a:p>
        </p:txBody>
      </p:sp>
      <p:graphicFrame>
        <p:nvGraphicFramePr>
          <p:cNvPr id="116818" name="Group 82"/>
          <p:cNvGraphicFramePr>
            <a:graphicFrameLocks noGrp="1"/>
          </p:cNvGraphicFramePr>
          <p:nvPr>
            <p:ph sz="half" idx="1"/>
          </p:nvPr>
        </p:nvGraphicFramePr>
        <p:xfrm>
          <a:off x="971550" y="2133600"/>
          <a:ext cx="7772400" cy="2956560"/>
        </p:xfrm>
        <a:graphic>
          <a:graphicData uri="http://schemas.openxmlformats.org/drawingml/2006/table">
            <a:tbl>
              <a:tblPr/>
              <a:tblGrid>
                <a:gridCol w="2622550"/>
                <a:gridCol w="5149850"/>
              </a:tblGrid>
              <a:tr h="23495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700" b="1" i="0" u="none" strike="noStrike" cap="none" normalizeH="0" baseline="0" smtClean="0">
                          <a:ln>
                            <a:noFill/>
                          </a:ln>
                          <a:solidFill>
                            <a:schemeClr val="tx1"/>
                          </a:solidFill>
                          <a:effectLst/>
                          <a:latin typeface="Arial" charset="0"/>
                          <a:cs typeface="Times New Roman" pitchFamily="18" charset="0"/>
                        </a:rPr>
                        <a:t>Aile Bireyi</a:t>
                      </a:r>
                      <a:endParaRPr kumimoji="0" lang="tr-TR" sz="28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700" b="1" i="0" u="none" strike="noStrike" cap="none" normalizeH="0" baseline="0" smtClean="0">
                          <a:ln>
                            <a:noFill/>
                          </a:ln>
                          <a:solidFill>
                            <a:schemeClr val="tx1"/>
                          </a:solidFill>
                          <a:effectLst/>
                          <a:latin typeface="Arial" charset="0"/>
                          <a:cs typeface="Times New Roman" pitchFamily="18" charset="0"/>
                        </a:rPr>
                        <a:t>Öncelikli Kullanım Amacı</a:t>
                      </a:r>
                      <a:endParaRPr kumimoji="0" lang="tr-TR" sz="28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2613">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700" b="1" i="0" u="none" strike="noStrike" cap="none" normalizeH="0" baseline="0" smtClean="0">
                          <a:ln>
                            <a:noFill/>
                          </a:ln>
                          <a:solidFill>
                            <a:schemeClr val="tx1"/>
                          </a:solidFill>
                          <a:effectLst/>
                          <a:latin typeface="Arial" charset="0"/>
                          <a:cs typeface="Times New Roman" pitchFamily="18" charset="0"/>
                        </a:rPr>
                        <a:t>1- Aile Reisi</a:t>
                      </a:r>
                      <a:endParaRPr kumimoji="0" lang="tr-TR" sz="28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700" b="1" i="0" u="none" strike="noStrike" cap="none" normalizeH="0" baseline="0" smtClean="0">
                          <a:ln>
                            <a:noFill/>
                          </a:ln>
                          <a:solidFill>
                            <a:schemeClr val="tx1"/>
                          </a:solidFill>
                          <a:effectLst/>
                          <a:latin typeface="Arial" charset="0"/>
                          <a:cs typeface="Times New Roman" pitchFamily="18" charset="0"/>
                        </a:rPr>
                        <a:t>1-Haber/Bilgilendirme</a:t>
                      </a:r>
                      <a:endParaRPr kumimoji="0" lang="en-US" sz="1700" b="1" i="0" u="none" strike="noStrike" cap="none" normalizeH="0" baseline="0" smtClean="0">
                        <a:ln>
                          <a:noFill/>
                        </a:ln>
                        <a:solidFill>
                          <a:schemeClr val="tx1"/>
                        </a:solidFill>
                        <a:effectLst/>
                        <a:latin typeface="Arial"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700" b="1" i="0" u="none" strike="noStrike" cap="none" normalizeH="0" baseline="0" smtClean="0">
                          <a:ln>
                            <a:noFill/>
                          </a:ln>
                          <a:solidFill>
                            <a:schemeClr val="tx1"/>
                          </a:solidFill>
                          <a:effectLst/>
                          <a:latin typeface="Arial" charset="0"/>
                          <a:cs typeface="Times New Roman" pitchFamily="18" charset="0"/>
                        </a:rPr>
                        <a:t>2-E-hizmet alma</a:t>
                      </a:r>
                      <a:endParaRPr kumimoji="0" lang="en-US" sz="1700" b="1" i="0" u="none" strike="noStrike" cap="none" normalizeH="0" baseline="0" smtClean="0">
                        <a:ln>
                          <a:noFill/>
                        </a:ln>
                        <a:solidFill>
                          <a:schemeClr val="tx1"/>
                        </a:solidFill>
                        <a:effectLst/>
                        <a:latin typeface="Arial"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700" b="1" i="0" u="none" strike="noStrike" cap="none" normalizeH="0" baseline="0" smtClean="0">
                          <a:ln>
                            <a:noFill/>
                          </a:ln>
                          <a:solidFill>
                            <a:schemeClr val="tx1"/>
                          </a:solidFill>
                          <a:effectLst/>
                          <a:latin typeface="Arial" charset="0"/>
                          <a:cs typeface="Times New Roman" pitchFamily="18" charset="0"/>
                        </a:rPr>
                        <a:t>3-Kişisel gelişim/eğitim</a:t>
                      </a:r>
                      <a:endParaRPr kumimoji="0" lang="tr-TR" sz="28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102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700" b="1" i="0" u="none" strike="noStrike" cap="none" normalizeH="0" baseline="0" smtClean="0">
                          <a:ln>
                            <a:noFill/>
                          </a:ln>
                          <a:solidFill>
                            <a:schemeClr val="tx1"/>
                          </a:solidFill>
                          <a:effectLst/>
                          <a:latin typeface="Arial" charset="0"/>
                          <a:cs typeface="Times New Roman" pitchFamily="18" charset="0"/>
                        </a:rPr>
                        <a:t>2- Eşi</a:t>
                      </a:r>
                      <a:endParaRPr kumimoji="0" lang="tr-TR" sz="28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700" b="1" i="0" u="none" strike="noStrike" cap="none" normalizeH="0" baseline="0" smtClean="0">
                          <a:ln>
                            <a:noFill/>
                          </a:ln>
                          <a:solidFill>
                            <a:schemeClr val="tx1"/>
                          </a:solidFill>
                          <a:effectLst/>
                          <a:latin typeface="Arial" charset="0"/>
                          <a:cs typeface="Times New Roman" pitchFamily="18" charset="0"/>
                        </a:rPr>
                        <a:t>1-Kişisel Gelişim/Eğitim</a:t>
                      </a:r>
                      <a:endParaRPr kumimoji="0" lang="en-US" sz="1700" b="1" i="0" u="none" strike="noStrike" cap="none" normalizeH="0" baseline="0" smtClean="0">
                        <a:ln>
                          <a:noFill/>
                        </a:ln>
                        <a:solidFill>
                          <a:schemeClr val="tx1"/>
                        </a:solidFill>
                        <a:effectLst/>
                        <a:latin typeface="Arial"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700" b="1" i="0" u="none" strike="noStrike" cap="none" normalizeH="0" baseline="0" smtClean="0">
                          <a:ln>
                            <a:noFill/>
                          </a:ln>
                          <a:solidFill>
                            <a:schemeClr val="tx1"/>
                          </a:solidFill>
                          <a:effectLst/>
                          <a:latin typeface="Arial" charset="0"/>
                          <a:cs typeface="Times New Roman" pitchFamily="18" charset="0"/>
                        </a:rPr>
                        <a:t>2-Bilgilendirme</a:t>
                      </a:r>
                      <a:endParaRPr kumimoji="0" lang="en-US" sz="1700" b="1" i="0" u="none" strike="noStrike" cap="none" normalizeH="0" baseline="0" smtClean="0">
                        <a:ln>
                          <a:noFill/>
                        </a:ln>
                        <a:solidFill>
                          <a:schemeClr val="tx1"/>
                        </a:solidFill>
                        <a:effectLst/>
                        <a:latin typeface="Arial"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700" b="1" i="0" u="none" strike="noStrike" cap="none" normalizeH="0" baseline="0" smtClean="0">
                          <a:ln>
                            <a:noFill/>
                          </a:ln>
                          <a:solidFill>
                            <a:schemeClr val="tx1"/>
                          </a:solidFill>
                          <a:effectLst/>
                          <a:latin typeface="Arial" charset="0"/>
                          <a:cs typeface="Times New Roman" pitchFamily="18" charset="0"/>
                        </a:rPr>
                        <a:t>3-Oyun Eğlence</a:t>
                      </a:r>
                      <a:endParaRPr kumimoji="0" lang="tr-TR" sz="28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2613">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700" b="1" i="0" u="none" strike="noStrike" cap="none" normalizeH="0" baseline="0" smtClean="0">
                          <a:ln>
                            <a:noFill/>
                          </a:ln>
                          <a:solidFill>
                            <a:schemeClr val="tx1"/>
                          </a:solidFill>
                          <a:effectLst/>
                          <a:latin typeface="Arial" charset="0"/>
                          <a:cs typeface="Times New Roman" pitchFamily="18" charset="0"/>
                        </a:rPr>
                        <a:t>3- Çocuk</a:t>
                      </a:r>
                      <a:endParaRPr kumimoji="0" lang="tr-TR" sz="28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700" b="1" i="0" u="none" strike="noStrike" cap="none" normalizeH="0" baseline="0" smtClean="0">
                          <a:ln>
                            <a:noFill/>
                          </a:ln>
                          <a:solidFill>
                            <a:schemeClr val="tx1"/>
                          </a:solidFill>
                          <a:effectLst/>
                          <a:latin typeface="Arial" charset="0"/>
                          <a:cs typeface="Times New Roman" pitchFamily="18" charset="0"/>
                        </a:rPr>
                        <a:t>1-Oyun-Eğlence</a:t>
                      </a:r>
                      <a:endParaRPr kumimoji="0" lang="en-US" sz="1700" b="1" i="0" u="none" strike="noStrike" cap="none" normalizeH="0" baseline="0" smtClean="0">
                        <a:ln>
                          <a:noFill/>
                        </a:ln>
                        <a:solidFill>
                          <a:schemeClr val="tx1"/>
                        </a:solidFill>
                        <a:effectLst/>
                        <a:latin typeface="Arial"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700" b="1" i="0" u="none" strike="noStrike" cap="none" normalizeH="0" baseline="0" smtClean="0">
                          <a:ln>
                            <a:noFill/>
                          </a:ln>
                          <a:solidFill>
                            <a:schemeClr val="tx1"/>
                          </a:solidFill>
                          <a:effectLst/>
                          <a:latin typeface="Arial" charset="0"/>
                          <a:cs typeface="Times New Roman" pitchFamily="18" charset="0"/>
                        </a:rPr>
                        <a:t>2-Kişisel Gelişim</a:t>
                      </a:r>
                      <a:endParaRPr kumimoji="0" lang="en-US" sz="1700" b="1" i="0" u="none" strike="noStrike" cap="none" normalizeH="0" baseline="0" smtClean="0">
                        <a:ln>
                          <a:noFill/>
                        </a:ln>
                        <a:solidFill>
                          <a:schemeClr val="tx1"/>
                        </a:solidFill>
                        <a:effectLst/>
                        <a:latin typeface="Arial"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700" b="1" i="0" u="none" strike="noStrike" cap="none" normalizeH="0" baseline="0" smtClean="0">
                          <a:ln>
                            <a:noFill/>
                          </a:ln>
                          <a:solidFill>
                            <a:schemeClr val="tx1"/>
                          </a:solidFill>
                          <a:effectLst/>
                          <a:latin typeface="Arial" charset="0"/>
                          <a:cs typeface="Times New Roman" pitchFamily="18" charset="0"/>
                        </a:rPr>
                        <a:t>3-Haber/Bilgi</a:t>
                      </a:r>
                      <a:endParaRPr kumimoji="0" lang="tr-TR" sz="28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55316" name="Rectangle 81"/>
          <p:cNvSpPr>
            <a:spLocks noGrp="1" noChangeArrowheads="1"/>
          </p:cNvSpPr>
          <p:nvPr>
            <p:ph type="body" sz="half" idx="2"/>
          </p:nvPr>
        </p:nvSpPr>
        <p:spPr>
          <a:xfrm>
            <a:off x="971550" y="4876800"/>
            <a:ext cx="7772400" cy="1981200"/>
          </a:xfrm>
        </p:spPr>
        <p:txBody>
          <a:bodyPr/>
          <a:lstStyle/>
          <a:p>
            <a:pPr eaLnBrk="1" hangingPunct="1"/>
            <a:endParaRPr lang="tr-TR" sz="2800" smtClean="0"/>
          </a:p>
          <a:p>
            <a:pPr eaLnBrk="1" hangingPunct="1"/>
            <a:r>
              <a:rPr lang="tr-TR" sz="2800" smtClean="0"/>
              <a:t>Çocuklar interneti daha çok oyun amaçlı kullanmaktadır.</a:t>
            </a:r>
            <a:endParaRPr lang="en-US" sz="280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tr-TR" sz="3200" smtClean="0"/>
              <a:t>Aileler önem sırasına göre,</a:t>
            </a:r>
            <a:br>
              <a:rPr lang="tr-TR" sz="3200" smtClean="0"/>
            </a:br>
            <a:r>
              <a:rPr lang="tr-TR" sz="3200" smtClean="0"/>
              <a:t>online tehlike ve riskleri şöyle sıralıyor:</a:t>
            </a:r>
            <a:r>
              <a:rPr lang="en-US" sz="4000" smtClean="0"/>
              <a:t> </a:t>
            </a:r>
          </a:p>
        </p:txBody>
      </p:sp>
      <p:sp>
        <p:nvSpPr>
          <p:cNvPr id="56323" name="Rectangle 3"/>
          <p:cNvSpPr>
            <a:spLocks noGrp="1" noChangeArrowheads="1"/>
          </p:cNvSpPr>
          <p:nvPr>
            <p:ph type="body" idx="1"/>
          </p:nvPr>
        </p:nvSpPr>
        <p:spPr>
          <a:xfrm>
            <a:off x="684213" y="1989138"/>
            <a:ext cx="7772400" cy="4114800"/>
          </a:xfrm>
        </p:spPr>
        <p:txBody>
          <a:bodyPr/>
          <a:lstStyle/>
          <a:p>
            <a:pPr marL="609600" indent="-609600" eaLnBrk="1" hangingPunct="1"/>
            <a:r>
              <a:rPr lang="tr-TR" sz="2800" smtClean="0"/>
              <a:t>Sosyal tecrit-</a:t>
            </a:r>
          </a:p>
          <a:p>
            <a:pPr marL="990600" lvl="1" indent="-533400" eaLnBrk="1" hangingPunct="1">
              <a:buFont typeface="Wingdings" pitchFamily="2" charset="2"/>
              <a:buNone/>
            </a:pPr>
            <a:r>
              <a:rPr lang="tr-TR" sz="2400" smtClean="0"/>
              <a:t>	(İnternette uzun süre oyun oynama sonucunda oluşan asosyal kişilik)</a:t>
            </a:r>
          </a:p>
          <a:p>
            <a:pPr marL="609600" indent="-609600" eaLnBrk="1" hangingPunct="1"/>
            <a:r>
              <a:rPr lang="tr-TR" sz="2800" smtClean="0"/>
              <a:t>İstenmeyen içerikten doğabilecek tehlikeler- riskler</a:t>
            </a:r>
            <a:r>
              <a:rPr lang="tr-TR" sz="2400" smtClean="0"/>
              <a:t> </a:t>
            </a:r>
          </a:p>
          <a:p>
            <a:pPr marL="609600" indent="-609600" eaLnBrk="1" hangingPunct="1">
              <a:buFont typeface="Wingdings" pitchFamily="2" charset="2"/>
              <a:buNone/>
            </a:pPr>
            <a:r>
              <a:rPr lang="tr-TR" sz="2000" smtClean="0"/>
              <a:t>		(Pornografik içerik ve kötü niyetli sanal sohbetten  vb)</a:t>
            </a:r>
            <a:endParaRPr lang="tr-TR" sz="2400" smtClean="0"/>
          </a:p>
          <a:p>
            <a:pPr marL="609600" indent="-609600" eaLnBrk="1" hangingPunct="1"/>
            <a:r>
              <a:rPr lang="tr-TR" sz="2800" smtClean="0"/>
              <a:t>İnternet bağımlılığı </a:t>
            </a:r>
          </a:p>
          <a:p>
            <a:pPr marL="990600" lvl="1" indent="-533400" eaLnBrk="1" hangingPunct="1">
              <a:buFont typeface="Wingdings" pitchFamily="2" charset="2"/>
              <a:buNone/>
            </a:pPr>
            <a:r>
              <a:rPr lang="tr-TR" sz="2400" smtClean="0"/>
              <a:t>	</a:t>
            </a:r>
            <a:r>
              <a:rPr lang="tr-TR" sz="2000" smtClean="0"/>
              <a:t>(İnternette amaçsız uzun süre sörf yapmaktan kaynaklanan boşa harcanan zaman)</a:t>
            </a:r>
            <a:endParaRPr lang="en-US" sz="20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ext Box 3"/>
          <p:cNvSpPr txBox="1">
            <a:spLocks noChangeArrowheads="1"/>
          </p:cNvSpPr>
          <p:nvPr/>
        </p:nvSpPr>
        <p:spPr bwMode="auto">
          <a:xfrm>
            <a:off x="611560" y="5157192"/>
            <a:ext cx="7335837" cy="400110"/>
          </a:xfrm>
          <a:prstGeom prst="rect">
            <a:avLst/>
          </a:prstGeom>
          <a:noFill/>
          <a:ln w="9525">
            <a:noFill/>
            <a:miter lim="800000"/>
            <a:headEnd/>
            <a:tailEnd/>
          </a:ln>
          <a:effectLst/>
        </p:spPr>
        <p:txBody>
          <a:bodyPr>
            <a:spAutoFit/>
          </a:bodyPr>
          <a:lstStyle/>
          <a:p>
            <a:pPr algn="ctr"/>
            <a:r>
              <a:rPr lang="tr-TR" sz="2000" dirty="0" smtClean="0"/>
              <a:t>Online Hane: bilgisayar ailenin bir parçası</a:t>
            </a:r>
            <a:endParaRPr lang="tr-TR" sz="2000" dirty="0"/>
          </a:p>
        </p:txBody>
      </p:sp>
      <p:pic>
        <p:nvPicPr>
          <p:cNvPr id="4" name="Picture 5" descr="http://static.samanyoluhaber.com/Images/News/20111122/206135_guvenli-internet.jpg"/>
          <p:cNvPicPr>
            <a:picLocks noChangeAspect="1" noChangeArrowheads="1"/>
          </p:cNvPicPr>
          <p:nvPr/>
        </p:nvPicPr>
        <p:blipFill>
          <a:blip r:embed="rId2" cstate="print"/>
          <a:srcRect/>
          <a:stretch>
            <a:fillRect/>
          </a:stretch>
        </p:blipFill>
        <p:spPr bwMode="auto">
          <a:xfrm>
            <a:off x="1691680" y="1700808"/>
            <a:ext cx="5256584" cy="2952328"/>
          </a:xfrm>
          <a:prstGeom prst="rect">
            <a:avLst/>
          </a:prstGeom>
          <a:noFill/>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tr-TR" sz="3200" smtClean="0"/>
              <a:t>Aileler, İnternetin istenmeyen negatif içerikler ile ilgili şu tedbirleri</a:t>
            </a:r>
            <a:r>
              <a:rPr lang="en-US" sz="3200" smtClean="0"/>
              <a:t> </a:t>
            </a:r>
            <a:r>
              <a:rPr lang="tr-TR" sz="3200" smtClean="0"/>
              <a:t>almaktadır:</a:t>
            </a:r>
            <a:endParaRPr lang="en-US" sz="3200" smtClean="0"/>
          </a:p>
        </p:txBody>
      </p:sp>
      <p:sp>
        <p:nvSpPr>
          <p:cNvPr id="57347" name="Rectangle 3"/>
          <p:cNvSpPr>
            <a:spLocks noGrp="1" noChangeArrowheads="1"/>
          </p:cNvSpPr>
          <p:nvPr>
            <p:ph type="body" idx="1"/>
          </p:nvPr>
        </p:nvSpPr>
        <p:spPr>
          <a:xfrm>
            <a:off x="395288" y="2017713"/>
            <a:ext cx="8559800" cy="4291012"/>
          </a:xfrm>
        </p:spPr>
        <p:txBody>
          <a:bodyPr/>
          <a:lstStyle/>
          <a:p>
            <a:pPr marL="609600" indent="-609600" eaLnBrk="1" hangingPunct="1">
              <a:lnSpc>
                <a:spcPct val="80000"/>
              </a:lnSpc>
            </a:pPr>
            <a:r>
              <a:rPr lang="tr-TR" sz="2800" smtClean="0"/>
              <a:t>Bilgisayara bağımlı donanım/yazılımlar kullanmak</a:t>
            </a:r>
            <a:r>
              <a:rPr lang="tr-TR" smtClean="0"/>
              <a:t> </a:t>
            </a:r>
            <a:r>
              <a:rPr lang="tr-TR" sz="2400" smtClean="0"/>
              <a:t>(Bilgisayar kilidi, açılış şifresi, İnternete bağlantı şifresi vb.) (% 57)</a:t>
            </a:r>
          </a:p>
          <a:p>
            <a:pPr marL="609600" indent="-609600" eaLnBrk="1" hangingPunct="1">
              <a:lnSpc>
                <a:spcPct val="80000"/>
              </a:lnSpc>
            </a:pPr>
            <a:endParaRPr lang="tr-TR" sz="2400" smtClean="0"/>
          </a:p>
          <a:p>
            <a:pPr marL="609600" indent="-609600" eaLnBrk="1" hangingPunct="1">
              <a:lnSpc>
                <a:spcPct val="80000"/>
              </a:lnSpc>
            </a:pPr>
            <a:r>
              <a:rPr lang="tr-TR" sz="2800" smtClean="0"/>
              <a:t>Aile içinde İnternete bağlanma ilkeleri koymak ve denetlemek</a:t>
            </a:r>
            <a:r>
              <a:rPr lang="tr-TR" smtClean="0"/>
              <a:t> </a:t>
            </a:r>
            <a:r>
              <a:rPr lang="tr-TR" sz="2400" smtClean="0"/>
              <a:t>(% 40)</a:t>
            </a:r>
          </a:p>
          <a:p>
            <a:pPr marL="609600" indent="-609600" eaLnBrk="1" hangingPunct="1">
              <a:lnSpc>
                <a:spcPct val="80000"/>
              </a:lnSpc>
            </a:pPr>
            <a:endParaRPr lang="tr-TR" sz="2400" smtClean="0"/>
          </a:p>
          <a:p>
            <a:pPr marL="609600" indent="-609600" eaLnBrk="1" hangingPunct="1">
              <a:lnSpc>
                <a:spcPct val="80000"/>
              </a:lnSpc>
            </a:pPr>
            <a:r>
              <a:rPr lang="tr-TR" sz="2800" smtClean="0"/>
              <a:t>İnternet Explorer’ın güvenlik sisteminden yararlanarak içerik kısıtlamaya gitmek</a:t>
            </a:r>
            <a:r>
              <a:rPr lang="tr-TR" smtClean="0"/>
              <a:t> </a:t>
            </a:r>
            <a:r>
              <a:rPr lang="tr-TR" sz="2000" smtClean="0"/>
              <a:t>(% 40)</a:t>
            </a:r>
          </a:p>
          <a:p>
            <a:pPr marL="609600" indent="-609600" eaLnBrk="1" hangingPunct="1">
              <a:lnSpc>
                <a:spcPct val="80000"/>
              </a:lnSpc>
            </a:pPr>
            <a:endParaRPr lang="tr-TR" sz="2000" smtClean="0"/>
          </a:p>
          <a:p>
            <a:pPr marL="609600" indent="-609600" eaLnBrk="1" hangingPunct="1">
              <a:lnSpc>
                <a:spcPct val="80000"/>
              </a:lnSpc>
            </a:pPr>
            <a:r>
              <a:rPr lang="tr-TR" sz="2800" smtClean="0"/>
              <a:t>Filtreleme </a:t>
            </a:r>
            <a:r>
              <a:rPr lang="tr-TR" sz="2800" i="1" smtClean="0"/>
              <a:t>(Family Fitler)</a:t>
            </a:r>
            <a:r>
              <a:rPr lang="tr-TR" sz="2800" smtClean="0"/>
              <a:t> ve Pop-up önleyici yazılımlar kullanmak</a:t>
            </a:r>
            <a:r>
              <a:rPr lang="tr-TR" smtClean="0"/>
              <a:t> </a:t>
            </a:r>
            <a:r>
              <a:rPr lang="tr-TR" sz="2000" smtClean="0"/>
              <a:t>(% 34)</a:t>
            </a:r>
            <a:endParaRPr lang="en-US" sz="200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tr-TR" sz="2800" smtClean="0"/>
              <a:t>Aileler İnternet ile yaşadıkları olumsuzluklar olduğunda şu mercilere başvurmaktadır:</a:t>
            </a:r>
            <a:endParaRPr lang="en-US" smtClean="0"/>
          </a:p>
        </p:txBody>
      </p:sp>
      <p:sp>
        <p:nvSpPr>
          <p:cNvPr id="58371" name="Rectangle 3"/>
          <p:cNvSpPr>
            <a:spLocks noGrp="1" noChangeArrowheads="1"/>
          </p:cNvSpPr>
          <p:nvPr>
            <p:ph type="body" idx="1"/>
          </p:nvPr>
        </p:nvSpPr>
        <p:spPr/>
        <p:txBody>
          <a:bodyPr/>
          <a:lstStyle/>
          <a:p>
            <a:pPr eaLnBrk="1" hangingPunct="1">
              <a:lnSpc>
                <a:spcPct val="80000"/>
              </a:lnSpc>
            </a:pPr>
            <a:r>
              <a:rPr lang="tr-TR" sz="2800" smtClean="0"/>
              <a:t>Yargı yoluna başvurma (% 45)</a:t>
            </a:r>
          </a:p>
          <a:p>
            <a:pPr eaLnBrk="1" hangingPunct="1">
              <a:lnSpc>
                <a:spcPct val="80000"/>
              </a:lnSpc>
            </a:pPr>
            <a:r>
              <a:rPr lang="tr-TR" sz="2800" smtClean="0"/>
              <a:t>Güvenlik güçlerine başvurma (% 30)</a:t>
            </a:r>
          </a:p>
          <a:p>
            <a:pPr eaLnBrk="1" hangingPunct="1">
              <a:lnSpc>
                <a:spcPct val="80000"/>
              </a:lnSpc>
            </a:pPr>
            <a:r>
              <a:rPr lang="tr-TR" sz="2800" smtClean="0"/>
              <a:t>TBMM’ye Dilekçe, Valilik, Tüketici Derneği (% 22)</a:t>
            </a:r>
          </a:p>
          <a:p>
            <a:pPr eaLnBrk="1" hangingPunct="1">
              <a:lnSpc>
                <a:spcPct val="80000"/>
              </a:lnSpc>
            </a:pPr>
            <a:r>
              <a:rPr lang="tr-TR" sz="2800" smtClean="0"/>
              <a:t>RTÜK (%15)</a:t>
            </a:r>
          </a:p>
          <a:p>
            <a:pPr eaLnBrk="1" hangingPunct="1">
              <a:lnSpc>
                <a:spcPct val="80000"/>
              </a:lnSpc>
            </a:pPr>
            <a:r>
              <a:rPr lang="tr-TR" sz="2800" smtClean="0"/>
              <a:t>Aile Kurumu (%3)</a:t>
            </a:r>
          </a:p>
          <a:p>
            <a:pPr lvl="1" eaLnBrk="1" hangingPunct="1">
              <a:lnSpc>
                <a:spcPct val="80000"/>
              </a:lnSpc>
            </a:pPr>
            <a:r>
              <a:rPr lang="tr-TR" sz="2400" smtClean="0"/>
              <a:t>Aile kurumunun konuyla ilgili etki alanını artırmak gerek.</a:t>
            </a:r>
          </a:p>
          <a:p>
            <a:pPr lvl="1" eaLnBrk="1" hangingPunct="1">
              <a:lnSpc>
                <a:spcPct val="80000"/>
              </a:lnSpc>
            </a:pPr>
            <a:r>
              <a:rPr lang="tr-TR" sz="2400" smtClean="0"/>
              <a:t>Yargı ve Güvenlik kurumlarının da bu konularda bilinçli ve bilgili hale gelmesine gereksinim var.  </a:t>
            </a:r>
            <a:endParaRPr lang="en-US" sz="240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tr-TR" smtClean="0"/>
              <a:t>Sonuç</a:t>
            </a:r>
            <a:endParaRPr lang="en-US" smtClean="0"/>
          </a:p>
        </p:txBody>
      </p:sp>
      <p:sp>
        <p:nvSpPr>
          <p:cNvPr id="59395" name="Rectangle 3"/>
          <p:cNvSpPr>
            <a:spLocks noGrp="1" noChangeArrowheads="1"/>
          </p:cNvSpPr>
          <p:nvPr>
            <p:ph type="body" idx="1"/>
          </p:nvPr>
        </p:nvSpPr>
        <p:spPr/>
        <p:txBody>
          <a:bodyPr/>
          <a:lstStyle/>
          <a:p>
            <a:pPr eaLnBrk="1" hangingPunct="1"/>
            <a:r>
              <a:rPr lang="tr-TR" smtClean="0"/>
              <a:t>Online riskler, bu gün internetin toplumsal hayata daha yoğun nüfuz ettiği gelişmiş ülkelerin sorunu gibi görünse de bilgi toplumu olma yolunda mesafe alan her düzeydeki ülkeler için de potansiyel sorunlar olarak durmaktadır.</a:t>
            </a:r>
            <a:endParaRPr lang="en-US"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tr-TR" smtClean="0"/>
              <a:t>Sonuç-2</a:t>
            </a:r>
            <a:endParaRPr lang="en-US" smtClean="0"/>
          </a:p>
        </p:txBody>
      </p:sp>
      <p:sp>
        <p:nvSpPr>
          <p:cNvPr id="60419" name="Rectangle 3"/>
          <p:cNvSpPr>
            <a:spLocks noGrp="1" noChangeArrowheads="1"/>
          </p:cNvSpPr>
          <p:nvPr>
            <p:ph type="body" idx="1"/>
          </p:nvPr>
        </p:nvSpPr>
        <p:spPr>
          <a:xfrm>
            <a:off x="755650" y="2017713"/>
            <a:ext cx="8199438" cy="4114800"/>
          </a:xfrm>
        </p:spPr>
        <p:txBody>
          <a:bodyPr/>
          <a:lstStyle/>
          <a:p>
            <a:pPr eaLnBrk="1" hangingPunct="1"/>
            <a:r>
              <a:rPr lang="tr-TR" sz="2800" smtClean="0"/>
              <a:t>İnternet gibi “ele avucu sığması” zor olan varlığın doğuracağı riskleri tek bir aktörle (çoğu zaman devlet eliyle) yönetilemez.  </a:t>
            </a:r>
          </a:p>
          <a:p>
            <a:pPr eaLnBrk="1" hangingPunct="1"/>
            <a:r>
              <a:rPr lang="tr-TR" sz="2800" smtClean="0"/>
              <a:t>Çözüm, kurumlarıyla beraber başta devlet olmak üzere diğer tüm aktörlerin </a:t>
            </a:r>
            <a:r>
              <a:rPr lang="tr-TR" sz="2400" smtClean="0"/>
              <a:t>(aile, ilgili sivil toplum kuruluşları, özel kuruluşlar –bilişim sektörü- ve okul / üniversite)</a:t>
            </a:r>
            <a:r>
              <a:rPr lang="tr-TR" sz="2800" smtClean="0"/>
              <a:t> internetin doğurduğu online riskleri yönetmede sorumluluk alması ve katkıda bulunmasıyla olanaklı görünmektedir.</a:t>
            </a:r>
            <a:r>
              <a:rPr lang="en-US" sz="2800" smtClean="0"/>
              <a:t>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tr-TR" smtClean="0"/>
              <a:t>İnternet ve Aile İlişkilerinin Yönetimi</a:t>
            </a:r>
            <a:endParaRPr lang="en-US" smtClean="0"/>
          </a:p>
        </p:txBody>
      </p:sp>
      <p:sp>
        <p:nvSpPr>
          <p:cNvPr id="61443" name="Rectangle 3"/>
          <p:cNvSpPr>
            <a:spLocks noGrp="1" noChangeArrowheads="1"/>
          </p:cNvSpPr>
          <p:nvPr>
            <p:ph type="body" idx="1"/>
          </p:nvPr>
        </p:nvSpPr>
        <p:spPr/>
        <p:txBody>
          <a:bodyPr/>
          <a:lstStyle/>
          <a:p>
            <a:pPr eaLnBrk="1" hangingPunct="1"/>
            <a:r>
              <a:rPr lang="tr-TR" sz="2800" smtClean="0"/>
              <a:t>İnternet ve aile ilişkilerinin yönetiminde yapılması gerekenleri birbirini tamamlayan iki başlıkta toplayabiliriz. Bunlardan </a:t>
            </a:r>
          </a:p>
          <a:p>
            <a:pPr eaLnBrk="1" hangingPunct="1"/>
            <a:r>
              <a:rPr lang="tr-TR" sz="2800" smtClean="0"/>
              <a:t>birincisi, </a:t>
            </a:r>
          </a:p>
          <a:p>
            <a:pPr lvl="1" eaLnBrk="1" hangingPunct="1"/>
            <a:r>
              <a:rPr lang="tr-TR" sz="2400" smtClean="0"/>
              <a:t>konuyla ilgili tüm aktörlerin katılımını olanaklı kılan kurumsal yapılanma modeli geliştirmek. </a:t>
            </a:r>
          </a:p>
          <a:p>
            <a:pPr eaLnBrk="1" hangingPunct="1"/>
            <a:r>
              <a:rPr lang="tr-TR" sz="2800" smtClean="0"/>
              <a:t>İkincisi, </a:t>
            </a:r>
          </a:p>
          <a:p>
            <a:pPr lvl="1" eaLnBrk="1" hangingPunct="1"/>
            <a:r>
              <a:rPr lang="tr-TR" sz="2400" smtClean="0"/>
              <a:t>tek tek tüm aktörlerin alabilecekleri fiziksel önlemleri ortaya koymak ve bunları paylaşmak.</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tr-TR" sz="3200" smtClean="0"/>
              <a:t>ÖNERİ:</a:t>
            </a:r>
            <a:br>
              <a:rPr lang="tr-TR" sz="3200" smtClean="0"/>
            </a:br>
            <a:r>
              <a:rPr lang="tr-TR" sz="3200" smtClean="0"/>
              <a:t>İnternet ve Aile İlişkilerinin Yönetimi</a:t>
            </a:r>
          </a:p>
        </p:txBody>
      </p:sp>
      <p:sp>
        <p:nvSpPr>
          <p:cNvPr id="62467" name="Rectangle 3"/>
          <p:cNvSpPr>
            <a:spLocks noGrp="1" noChangeArrowheads="1"/>
          </p:cNvSpPr>
          <p:nvPr>
            <p:ph type="body" idx="1"/>
          </p:nvPr>
        </p:nvSpPr>
        <p:spPr>
          <a:xfrm>
            <a:off x="827088" y="1916113"/>
            <a:ext cx="7493000" cy="4114800"/>
          </a:xfrm>
        </p:spPr>
        <p:txBody>
          <a:bodyPr/>
          <a:lstStyle/>
          <a:p>
            <a:pPr eaLnBrk="1" hangingPunct="1"/>
            <a:r>
              <a:rPr lang="tr-TR" dirty="0" smtClean="0"/>
              <a:t> D</a:t>
            </a:r>
            <a:r>
              <a:rPr lang="tr-TR" sz="2400" dirty="0" smtClean="0"/>
              <a:t>evlet kurum ve kuruluşları ile özel kuruluşlar</a:t>
            </a:r>
            <a:endParaRPr lang="tr-TR" sz="2800" dirty="0" smtClean="0"/>
          </a:p>
          <a:p>
            <a:pPr lvl="2" eaLnBrk="1" hangingPunct="1"/>
            <a:r>
              <a:rPr lang="tr-TR" sz="2000" dirty="0" smtClean="0"/>
              <a:t>konuyla ilgili strateji geliştirme, politika belirleme ve kaynak sağlamakla sorumlu olmalı aynı zamanda bu alanda toplumun tüm kesimlerine rehber olma, yönlendirme ve bilgilendirmede katkı sağlayıcı roller üstlenmelidir. </a:t>
            </a:r>
            <a:endParaRPr lang="tr-TR" sz="2000" dirty="0" smtClean="0"/>
          </a:p>
          <a:p>
            <a:pPr marL="914400" lvl="2" indent="0" eaLnBrk="1" hangingPunct="1">
              <a:buNone/>
            </a:pPr>
            <a:endParaRPr lang="tr-TR" sz="2000" dirty="0" smtClean="0"/>
          </a:p>
          <a:p>
            <a:pPr lvl="1" eaLnBrk="1" hangingPunct="1"/>
            <a:r>
              <a:rPr lang="tr-TR" sz="2400" dirty="0" smtClean="0"/>
              <a:t>Aile, STK’lar, okul-üniversite gibi aktörler de</a:t>
            </a:r>
          </a:p>
          <a:p>
            <a:pPr lvl="2" eaLnBrk="1" hangingPunct="1"/>
            <a:r>
              <a:rPr lang="tr-TR" sz="2000" dirty="0" smtClean="0"/>
              <a:t>rehber olma, yönlendirme ve bilgilendirmede katkı sağlayıcı roller üstlenmelidir.  </a:t>
            </a:r>
          </a:p>
          <a:p>
            <a:pPr lvl="2" eaLnBrk="1" hangingPunct="1"/>
            <a:endParaRPr lang="tr-TR" sz="2000" dirty="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tr-TR" sz="2800" b="1" smtClean="0"/>
              <a:t>İnternet ve Aile ilişkilerini Yönetiminde Yer Alabilecek Aktörler ve Rolleri</a:t>
            </a:r>
          </a:p>
        </p:txBody>
      </p:sp>
      <p:graphicFrame>
        <p:nvGraphicFramePr>
          <p:cNvPr id="158723" name="Group 3"/>
          <p:cNvGraphicFramePr>
            <a:graphicFrameLocks noGrp="1"/>
          </p:cNvGraphicFramePr>
          <p:nvPr>
            <p:ph idx="1"/>
          </p:nvPr>
        </p:nvGraphicFramePr>
        <p:xfrm>
          <a:off x="250825" y="2060575"/>
          <a:ext cx="8569325" cy="3599181"/>
        </p:xfrm>
        <a:graphic>
          <a:graphicData uri="http://schemas.openxmlformats.org/drawingml/2006/table">
            <a:tbl>
              <a:tblPr/>
              <a:tblGrid>
                <a:gridCol w="1847850"/>
                <a:gridCol w="1771650"/>
                <a:gridCol w="1552575"/>
                <a:gridCol w="1549400"/>
                <a:gridCol w="1847850"/>
              </a:tblGrid>
              <a:tr h="6477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Rol/görev</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Aktör/(taraf)</a:t>
                      </a:r>
                      <a:endParaRPr kumimoji="0" lang="en-US"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Politika strateji</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geliştirme</a:t>
                      </a:r>
                      <a:endParaRPr kumimoji="0" lang="en-US"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Rehber olma/</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yönlendirme</a:t>
                      </a:r>
                      <a:endParaRPr kumimoji="0" lang="en-US"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Bilgilendirme/</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eğitim</a:t>
                      </a:r>
                      <a:endParaRPr kumimoji="0" lang="en-US"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Kaynak sağlama</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(mali, yazılım,vb.</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donanım</a:t>
                      </a:r>
                      <a:endParaRPr kumimoji="0" lang="en-US"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858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Devlet</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(kurum/kuruluş)</a:t>
                      </a:r>
                      <a:endParaRPr kumimoji="0" lang="en-US"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    (K)</a:t>
                      </a: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(K)</a:t>
                      </a: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(S) (K)</a:t>
                      </a: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11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Özel (Bilişim Sektörü)</a:t>
                      </a:r>
                      <a:endParaRPr kumimoji="0" lang="en-US"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(K)</a:t>
                      </a: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(K)</a:t>
                      </a: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(S)</a:t>
                      </a: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(S) (K)</a:t>
                      </a: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873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Okul/</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Üniversite</a:t>
                      </a:r>
                      <a:endParaRPr kumimoji="0" lang="en-US"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(K)</a:t>
                      </a: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(K)</a:t>
                      </a: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(K)</a:t>
                      </a: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(K)</a:t>
                      </a: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11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STK’lar</a:t>
                      </a:r>
                      <a:endParaRPr kumimoji="0" lang="en-US"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(K)</a:t>
                      </a: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(K)</a:t>
                      </a: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(K)</a:t>
                      </a: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(K)</a:t>
                      </a: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27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Aile</a:t>
                      </a:r>
                      <a:endParaRPr kumimoji="0" lang="en-US"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(K)</a:t>
                      </a: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(K)</a:t>
                      </a: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(K)</a:t>
                      </a: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tr-TR" smtClean="0"/>
              <a:t>ÖNERi</a:t>
            </a:r>
            <a:endParaRPr lang="en-US" smtClean="0"/>
          </a:p>
        </p:txBody>
      </p:sp>
      <p:sp>
        <p:nvSpPr>
          <p:cNvPr id="64515" name="Rectangle 3"/>
          <p:cNvSpPr>
            <a:spLocks noGrp="1" noChangeArrowheads="1"/>
          </p:cNvSpPr>
          <p:nvPr>
            <p:ph type="body" idx="1"/>
          </p:nvPr>
        </p:nvSpPr>
        <p:spPr>
          <a:xfrm>
            <a:off x="827088" y="2017713"/>
            <a:ext cx="8128000" cy="4114800"/>
          </a:xfrm>
        </p:spPr>
        <p:txBody>
          <a:bodyPr/>
          <a:lstStyle/>
          <a:p>
            <a:pPr eaLnBrk="1" hangingPunct="1"/>
            <a:r>
              <a:rPr lang="tr-TR" sz="2800" smtClean="0"/>
              <a:t>Aktörlerin </a:t>
            </a:r>
            <a:r>
              <a:rPr lang="tr-TR" sz="2800" smtClean="0">
                <a:solidFill>
                  <a:schemeClr val="hlink"/>
                </a:solidFill>
              </a:rPr>
              <a:t>“ağ yapılanma</a:t>
            </a:r>
            <a:r>
              <a:rPr lang="tr-TR" sz="2800" smtClean="0"/>
              <a:t>” modeli içinde taraf olmaları sağlanmalıdır. </a:t>
            </a:r>
          </a:p>
          <a:p>
            <a:pPr eaLnBrk="1" hangingPunct="1"/>
            <a:r>
              <a:rPr lang="tr-TR" sz="2800" smtClean="0"/>
              <a:t>Öte yandan, önerilen bu örgütlenme modelinin sağlıklı işlemesi de tek tek aktörlerin online riskleri algılama ve çözüm üretmeye dönük öğrenme süreçlerini uygulamaları “</a:t>
            </a:r>
            <a:r>
              <a:rPr lang="tr-TR" sz="2800" smtClean="0">
                <a:solidFill>
                  <a:schemeClr val="hlink"/>
                </a:solidFill>
              </a:rPr>
              <a:t>sosyal yapılandırmacı</a:t>
            </a:r>
            <a:r>
              <a:rPr lang="tr-TR" sz="2800" smtClean="0"/>
              <a:t>” (social constructive) kuramına dayalı bir yaklaşımla gerçekleştirmesine bağlıdır.</a:t>
            </a:r>
            <a:r>
              <a:rPr lang="en-US" sz="2800" smtClean="0"/>
              <a:t> </a:t>
            </a:r>
            <a:endParaRPr lang="tr-TR" sz="2800" smtClean="0"/>
          </a:p>
          <a:p>
            <a:pPr eaLnBrk="1" hangingPunct="1"/>
            <a:endParaRPr lang="en-US" sz="280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tr-TR" smtClean="0"/>
              <a:t>Bu yaklaşım,</a:t>
            </a:r>
            <a:endParaRPr lang="en-US" smtClean="0"/>
          </a:p>
        </p:txBody>
      </p:sp>
      <p:sp>
        <p:nvSpPr>
          <p:cNvPr id="65539" name="Rectangle 3"/>
          <p:cNvSpPr>
            <a:spLocks noGrp="1" noChangeArrowheads="1"/>
          </p:cNvSpPr>
          <p:nvPr>
            <p:ph type="body" idx="1"/>
          </p:nvPr>
        </p:nvSpPr>
        <p:spPr>
          <a:xfrm>
            <a:off x="755650" y="2017713"/>
            <a:ext cx="8199438" cy="4114800"/>
          </a:xfrm>
        </p:spPr>
        <p:txBody>
          <a:bodyPr/>
          <a:lstStyle/>
          <a:p>
            <a:pPr eaLnBrk="1" hangingPunct="1">
              <a:lnSpc>
                <a:spcPct val="90000"/>
              </a:lnSpc>
            </a:pPr>
            <a:r>
              <a:rPr lang="tr-TR" sz="2400" smtClean="0"/>
              <a:t>bizi toplumun tüm bireylerinin online riskleri algılama ve yönetmelerindeki başarısının farklı aktörlerin tek tek kurallar, kısıtlamalar, yasaklar ve sınırlar koymasıyla değil; </a:t>
            </a:r>
          </a:p>
          <a:p>
            <a:pPr eaLnBrk="1" hangingPunct="1">
              <a:lnSpc>
                <a:spcPct val="90000"/>
              </a:lnSpc>
            </a:pPr>
            <a:r>
              <a:rPr lang="tr-TR" sz="2400" smtClean="0"/>
              <a:t>bireylerin toplum içinde </a:t>
            </a:r>
            <a:r>
              <a:rPr lang="tr-TR" sz="2800" smtClean="0">
                <a:solidFill>
                  <a:schemeClr val="hlink"/>
                </a:solidFill>
              </a:rPr>
              <a:t>“sosyal etkileşim”</a:t>
            </a:r>
            <a:r>
              <a:rPr lang="tr-TR" sz="2400" smtClean="0"/>
              <a:t> (social interaction) yaratarak siber dünyanın gerçeklerini algılayarak öğrenme sürecini yaşamasıyla olanaklı olabileceği düşüncesine götürmektedir. </a:t>
            </a:r>
          </a:p>
          <a:p>
            <a:pPr eaLnBrk="1" hangingPunct="1">
              <a:lnSpc>
                <a:spcPct val="90000"/>
              </a:lnSpc>
            </a:pPr>
            <a:r>
              <a:rPr lang="tr-TR" sz="2400" smtClean="0"/>
              <a:t>Bu öneri, online risklere çözüm bulmada taraf olan aktörlerin tek tek </a:t>
            </a:r>
            <a:r>
              <a:rPr lang="tr-TR" sz="2800" smtClean="0">
                <a:solidFill>
                  <a:schemeClr val="hlink"/>
                </a:solidFill>
              </a:rPr>
              <a:t>“big brother”</a:t>
            </a:r>
            <a:r>
              <a:rPr lang="tr-TR" sz="2400" smtClean="0"/>
              <a:t> olmasını gereksiz kılacaktır. </a:t>
            </a:r>
            <a:endParaRPr lang="en-US" sz="240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tr-TR" sz="3600" b="1" smtClean="0"/>
              <a:t>ÖNERi:</a:t>
            </a:r>
            <a:br>
              <a:rPr lang="tr-TR" sz="3600" b="1" smtClean="0"/>
            </a:br>
            <a:r>
              <a:rPr lang="tr-TR" sz="3600" b="1" smtClean="0"/>
              <a:t>Devletin Alabileceği Önlemler</a:t>
            </a:r>
            <a:r>
              <a:rPr lang="en-US" smtClean="0"/>
              <a:t> </a:t>
            </a:r>
          </a:p>
        </p:txBody>
      </p:sp>
      <p:sp>
        <p:nvSpPr>
          <p:cNvPr id="66563" name="Rectangle 3"/>
          <p:cNvSpPr>
            <a:spLocks noGrp="1" noChangeArrowheads="1"/>
          </p:cNvSpPr>
          <p:nvPr>
            <p:ph type="body" idx="1"/>
          </p:nvPr>
        </p:nvSpPr>
        <p:spPr/>
        <p:txBody>
          <a:bodyPr/>
          <a:lstStyle/>
          <a:p>
            <a:pPr eaLnBrk="1" hangingPunct="1"/>
            <a:r>
              <a:rPr lang="tr-TR" sz="2800" smtClean="0"/>
              <a:t>Kurumsal bir yapılanmaya gidilerek, aileyle ilgili görevli mevcut kurumlarda  konu ile ilgili bir birim oluşturulabilir. </a:t>
            </a:r>
          </a:p>
          <a:p>
            <a:pPr eaLnBrk="1" hangingPunct="1"/>
            <a:r>
              <a:rPr lang="tr-TR" sz="2800" smtClean="0"/>
              <a:t>Böylece, hem yazılı materyal üreterek, hem de hazırlanacak bir aile ve internet portalı ile ebeveynlerin zararlı internet içeriği ile ilgili sorularına interaktif cevap verecek ve onları yönlendirebilecek bir yapı oluşturulabilir,</a:t>
            </a:r>
          </a:p>
          <a:p>
            <a:pPr eaLnBrk="1" hangingPunct="1">
              <a:buFont typeface="Wingdings" pitchFamily="2" charset="2"/>
              <a:buNone/>
            </a:pPr>
            <a:r>
              <a:rPr lang="tr-TR" sz="2800" smtClean="0"/>
              <a:t>. </a:t>
            </a:r>
            <a:endParaRPr lang="en-US" sz="28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tr-TR" sz="3200" smtClean="0"/>
              <a:t>1995 yılında ülke çapında yapılan “Aile ve Televizyon” araştırmasında,</a:t>
            </a:r>
            <a:endParaRPr lang="en-US" sz="3200" smtClean="0"/>
          </a:p>
        </p:txBody>
      </p:sp>
      <p:sp>
        <p:nvSpPr>
          <p:cNvPr id="10243" name="Rectangle 3"/>
          <p:cNvSpPr>
            <a:spLocks noGrp="1" noChangeArrowheads="1"/>
          </p:cNvSpPr>
          <p:nvPr>
            <p:ph type="body" idx="1"/>
          </p:nvPr>
        </p:nvSpPr>
        <p:spPr/>
        <p:txBody>
          <a:bodyPr/>
          <a:lstStyle/>
          <a:p>
            <a:pPr eaLnBrk="1" hangingPunct="1">
              <a:lnSpc>
                <a:spcPct val="90000"/>
              </a:lnSpc>
            </a:pPr>
            <a:r>
              <a:rPr lang="tr-TR" sz="2800" smtClean="0"/>
              <a:t>evlerdeki  televizyon penetrasyon oranın %90 olduğu ve </a:t>
            </a:r>
          </a:p>
          <a:p>
            <a:pPr eaLnBrk="1" hangingPunct="1">
              <a:lnSpc>
                <a:spcPct val="90000"/>
              </a:lnSpc>
            </a:pPr>
            <a:r>
              <a:rPr lang="tr-TR" sz="2800" smtClean="0"/>
              <a:t>TV’nin son on yılda Türkiye’de aile ilişkilerini etkileyen önemli faktörden birisi olduğu tespit edilmişti.</a:t>
            </a:r>
          </a:p>
          <a:p>
            <a:pPr eaLnBrk="1" hangingPunct="1">
              <a:lnSpc>
                <a:spcPct val="90000"/>
              </a:lnSpc>
            </a:pPr>
            <a:r>
              <a:rPr lang="tr-TR" sz="2800" smtClean="0"/>
              <a:t>Bu araştırma ile</a:t>
            </a:r>
          </a:p>
          <a:p>
            <a:pPr lvl="1" eaLnBrk="1" hangingPunct="1">
              <a:lnSpc>
                <a:spcPct val="90000"/>
              </a:lnSpc>
            </a:pPr>
            <a:r>
              <a:rPr lang="tr-TR" sz="2400" smtClean="0"/>
              <a:t>televizyonun artık bir aile bireyi olarak algılandığı ve ülkemizde evlerin </a:t>
            </a:r>
            <a:r>
              <a:rPr lang="tr-TR" smtClean="0">
                <a:solidFill>
                  <a:schemeClr val="hlink"/>
                </a:solidFill>
              </a:rPr>
              <a:t>“elektronik hane”</a:t>
            </a:r>
            <a:r>
              <a:rPr lang="tr-TR" sz="2400" smtClean="0"/>
              <a:t> haline geldiği sonucuna ulaşılmıştı.</a:t>
            </a:r>
            <a:r>
              <a:rPr lang="tr-TR" sz="800" smtClean="0"/>
              <a:t>.</a:t>
            </a:r>
            <a:r>
              <a:rPr lang="tr-TR" sz="800" smtClean="0">
                <a:hlinkClick r:id="" action="ppaction://noaction"/>
              </a:rPr>
              <a:t>[1]</a:t>
            </a:r>
            <a:r>
              <a:rPr lang="en-US" sz="2400" smtClean="0"/>
              <a:t> </a:t>
            </a:r>
            <a:br>
              <a:rPr lang="en-US" sz="2400" smtClean="0"/>
            </a:br>
            <a:r>
              <a:rPr lang="tr-TR" sz="900" smtClean="0">
                <a:hlinkClick r:id="" action="ppaction://noaction"/>
              </a:rPr>
              <a:t>[1]</a:t>
            </a:r>
            <a:r>
              <a:rPr lang="tr-TR" sz="900" smtClean="0"/>
              <a:t> Batmaz Veysel, Aksoy Asu T.C Başbakanlık, Aile Araştırma Kurumu, Türkiye’de Televizyon ve Aile, 1995, Ankara</a:t>
            </a:r>
            <a:r>
              <a:rPr lang="tr-TR" sz="2400" smtClean="0"/>
              <a:t> </a:t>
            </a:r>
            <a:endParaRPr lang="en-US" sz="240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hangingPunct="1"/>
            <a:r>
              <a:rPr lang="tr-TR" smtClean="0"/>
              <a:t>Öneri:</a:t>
            </a:r>
            <a:br>
              <a:rPr lang="tr-TR" smtClean="0"/>
            </a:br>
            <a:r>
              <a:rPr lang="tr-TR" smtClean="0"/>
              <a:t>Ailelerin alabileceği önlemler-1</a:t>
            </a:r>
            <a:endParaRPr lang="en-US" smtClean="0"/>
          </a:p>
        </p:txBody>
      </p:sp>
      <p:sp>
        <p:nvSpPr>
          <p:cNvPr id="67587" name="Rectangle 3"/>
          <p:cNvSpPr>
            <a:spLocks noGrp="1" noChangeArrowheads="1"/>
          </p:cNvSpPr>
          <p:nvPr>
            <p:ph type="body" idx="1"/>
          </p:nvPr>
        </p:nvSpPr>
        <p:spPr>
          <a:xfrm>
            <a:off x="395288" y="2017713"/>
            <a:ext cx="8559800" cy="4114800"/>
          </a:xfrm>
        </p:spPr>
        <p:txBody>
          <a:bodyPr/>
          <a:lstStyle/>
          <a:p>
            <a:pPr eaLnBrk="1" hangingPunct="1">
              <a:lnSpc>
                <a:spcPct val="90000"/>
              </a:lnSpc>
            </a:pPr>
            <a:r>
              <a:rPr lang="tr-TR" sz="2400" dirty="0" smtClean="0"/>
              <a:t>Öncelikle ebeveynlerin, özellikle internetin getireceği risk unsurları ve bunlara karşı alınacak teknik tedbirler (donanım, yazılım </a:t>
            </a:r>
            <a:r>
              <a:rPr lang="tr-TR" sz="2400" dirty="0" err="1" smtClean="0"/>
              <a:t>vb</a:t>
            </a:r>
            <a:r>
              <a:rPr lang="tr-TR" sz="2400" dirty="0" smtClean="0"/>
              <a:t>) konularında bilinçlenmeli ve bilgilenmelidir. </a:t>
            </a:r>
            <a:r>
              <a:rPr lang="tr-TR" sz="2400" dirty="0" smtClean="0"/>
              <a:t> </a:t>
            </a:r>
            <a:endParaRPr lang="tr-TR" sz="2400" dirty="0" smtClean="0"/>
          </a:p>
          <a:p>
            <a:pPr eaLnBrk="1" hangingPunct="1">
              <a:lnSpc>
                <a:spcPct val="90000"/>
              </a:lnSpc>
            </a:pPr>
            <a:r>
              <a:rPr lang="tr-TR" sz="2400" dirty="0" smtClean="0"/>
              <a:t>Ailelerinde internetin taşıdığı risk unsurları konusunda fikirlerini, çocuklarla samimi bir ilişki kurarak ve ikna edici bir şekilde paylaşmalarında yarar vardır.  </a:t>
            </a:r>
          </a:p>
          <a:p>
            <a:pPr eaLnBrk="1" hangingPunct="1">
              <a:lnSpc>
                <a:spcPct val="90000"/>
              </a:lnSpc>
            </a:pPr>
            <a:r>
              <a:rPr lang="tr-TR" sz="2400" dirty="0" smtClean="0"/>
              <a:t>Çocuğa güvenilmediğini ima edecek tarzda yasakçı bir yaklaşım yerine, riskli olan içeriğin neden riskli olduğu çocuğa şimdi veya gelecekte ne gibi tehditler taşıdığını izah ederek inandırmak en etkili metot olacaktır. </a:t>
            </a:r>
            <a:endParaRPr lang="en-US" sz="2400" dirty="0" smtClean="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r>
              <a:rPr lang="tr-TR" smtClean="0"/>
              <a:t>Öneri: Ailelerin alabileceği önlemler_2</a:t>
            </a:r>
            <a:endParaRPr lang="en-US" smtClean="0"/>
          </a:p>
        </p:txBody>
      </p:sp>
      <p:sp>
        <p:nvSpPr>
          <p:cNvPr id="68611" name="Rectangle 3"/>
          <p:cNvSpPr>
            <a:spLocks noGrp="1" noChangeArrowheads="1"/>
          </p:cNvSpPr>
          <p:nvPr>
            <p:ph type="body" idx="1"/>
          </p:nvPr>
        </p:nvSpPr>
        <p:spPr/>
        <p:txBody>
          <a:bodyPr/>
          <a:lstStyle/>
          <a:p>
            <a:pPr eaLnBrk="1" hangingPunct="1"/>
            <a:r>
              <a:rPr lang="tr-TR" smtClean="0"/>
              <a:t>Çocukların bilgisayarlarının çocuk odalarına değil, salona kurularak hem aile bireyleriyle iletişimi kesmemeleri sağlanabilir hem de zaman zaman çocuğa eşlik ederek zararsız ve faydalı kullanım konusunda yol gösterici rolü oynanabilir. </a:t>
            </a:r>
            <a:endParaRPr lang="en-US" smtClean="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tr-TR" smtClean="0"/>
              <a:t>Öneri: Ailelerin alabileceği önlemler_3</a:t>
            </a:r>
            <a:endParaRPr lang="en-US" smtClean="0"/>
          </a:p>
        </p:txBody>
      </p:sp>
      <p:sp>
        <p:nvSpPr>
          <p:cNvPr id="69635" name="Rectangle 3"/>
          <p:cNvSpPr>
            <a:spLocks noGrp="1" noChangeArrowheads="1"/>
          </p:cNvSpPr>
          <p:nvPr>
            <p:ph type="body" idx="1"/>
          </p:nvPr>
        </p:nvSpPr>
        <p:spPr/>
        <p:txBody>
          <a:bodyPr/>
          <a:lstStyle/>
          <a:p>
            <a:pPr eaLnBrk="1" hangingPunct="1"/>
            <a:r>
              <a:rPr lang="tr-TR" smtClean="0"/>
              <a:t>Pop-up ve banner’ların sürüklediği zararlı web sitelerinden korunmak üzere “family filter” türü özel programlar kullanılabilir. </a:t>
            </a:r>
          </a:p>
          <a:p>
            <a:pPr eaLnBrk="1" hangingPunct="1"/>
            <a:r>
              <a:rPr lang="tr-TR" smtClean="0"/>
              <a:t>İşletim sistemi ve web tarayıcılarla gelen güvenlik ayarlarını kullanarak da belli ölçüde zararlı içeriğin kontrol altına alınabilir.</a:t>
            </a:r>
            <a:r>
              <a:rPr lang="en-US" smtClean="0"/>
              <a:t> </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Bu gün neler söylenebilir?</a:t>
            </a:r>
            <a:r>
              <a:rPr lang="tr-TR" sz="2800" dirty="0" smtClean="0"/>
              <a:t> Öncelikle neler oluyor buna  bir bakalım….</a:t>
            </a:r>
            <a:endParaRPr lang="tr-TR" sz="2800" dirty="0"/>
          </a:p>
        </p:txBody>
      </p:sp>
      <p:sp>
        <p:nvSpPr>
          <p:cNvPr id="3" name="2 İçerik Yer Tutucusu"/>
          <p:cNvSpPr>
            <a:spLocks noGrp="1"/>
          </p:cNvSpPr>
          <p:nvPr>
            <p:ph idx="1"/>
          </p:nvPr>
        </p:nvSpPr>
        <p:spPr>
          <a:xfrm>
            <a:off x="1043608" y="1988840"/>
            <a:ext cx="7772400" cy="4680520"/>
          </a:xfrm>
        </p:spPr>
        <p:txBody>
          <a:bodyPr/>
          <a:lstStyle/>
          <a:p>
            <a:pPr lvl="1"/>
            <a:r>
              <a:rPr lang="tr-TR" sz="2400" dirty="0" smtClean="0"/>
              <a:t>Giderek dijital nesil (</a:t>
            </a:r>
            <a:r>
              <a:rPr lang="tr-TR" sz="2400" dirty="0" err="1" smtClean="0"/>
              <a:t>digital</a:t>
            </a:r>
            <a:r>
              <a:rPr lang="tr-TR" sz="2400" dirty="0" smtClean="0"/>
              <a:t> </a:t>
            </a:r>
            <a:r>
              <a:rPr lang="tr-TR" sz="2400" dirty="0" err="1" smtClean="0"/>
              <a:t>native</a:t>
            </a:r>
            <a:r>
              <a:rPr lang="tr-TR" sz="2400" dirty="0" smtClean="0"/>
              <a:t>) artıyor, ciddi kuşak farkı yaşanıyor.</a:t>
            </a:r>
          </a:p>
          <a:p>
            <a:pPr lvl="1"/>
            <a:r>
              <a:rPr lang="tr-TR" sz="2400" dirty="0" smtClean="0"/>
              <a:t>Y nesli iş ortamlarında  ve karar merciinde giderek daha fazla yer alıyor.</a:t>
            </a:r>
          </a:p>
          <a:p>
            <a:pPr lvl="1"/>
            <a:r>
              <a:rPr lang="tr-TR" sz="2400" dirty="0" smtClean="0"/>
              <a:t>Ağ toplumu tüm bireyleri, kurumları içine alıyor, ağın gücü hissediliyor.</a:t>
            </a:r>
          </a:p>
          <a:p>
            <a:pPr lvl="1"/>
            <a:r>
              <a:rPr lang="tr-TR" sz="2400" dirty="0" err="1" smtClean="0"/>
              <a:t>Baudrillard</a:t>
            </a:r>
            <a:r>
              <a:rPr lang="tr-TR" sz="2400" dirty="0" smtClean="0"/>
              <a:t> </a:t>
            </a:r>
            <a:r>
              <a:rPr lang="tr-TR" sz="2400" dirty="0" err="1" smtClean="0"/>
              <a:t>belirtiği</a:t>
            </a:r>
            <a:r>
              <a:rPr lang="tr-TR" sz="2400" dirty="0" smtClean="0"/>
              <a:t> gibi, “gerçek” suretlerini-</a:t>
            </a:r>
            <a:r>
              <a:rPr lang="tr-TR" sz="2400" dirty="0" err="1" smtClean="0"/>
              <a:t>simulakr</a:t>
            </a:r>
            <a:r>
              <a:rPr lang="tr-TR" sz="2400" dirty="0" smtClean="0"/>
              <a:t>- yaratmaya devam ettiğimiz sürece, elimizden kayıp gidiyor. </a:t>
            </a:r>
          </a:p>
          <a:p>
            <a:pPr lvl="1"/>
            <a:r>
              <a:rPr lang="tr-TR" sz="2400" dirty="0" smtClean="0"/>
              <a:t>“Gerçek artık sürekli üretilen bir şey var olan şey değildir”-</a:t>
            </a:r>
            <a:r>
              <a:rPr lang="tr-TR" sz="2400" dirty="0" err="1" smtClean="0"/>
              <a:t>hipergerçeklik</a:t>
            </a:r>
            <a:endParaRPr lang="tr-TR" sz="2400" dirty="0" smtClean="0"/>
          </a:p>
          <a:p>
            <a:pPr lvl="1"/>
            <a:endParaRPr lang="tr-TR" dirty="0" smtClean="0"/>
          </a:p>
          <a:p>
            <a:pPr lvl="1"/>
            <a:endParaRPr lang="tr-TR" dirty="0" smtClean="0"/>
          </a:p>
          <a:p>
            <a:pPr lvl="1"/>
            <a:endParaRPr lang="tr-TR" dirty="0" smtClean="0"/>
          </a:p>
          <a:p>
            <a:pPr lvl="1">
              <a:buNone/>
            </a:pPr>
            <a:endParaRPr lang="tr-TR" dirty="0" smtClean="0"/>
          </a:p>
          <a:p>
            <a:pPr lvl="1"/>
            <a:endParaRPr lang="tr-TR" dirty="0" smtClean="0"/>
          </a:p>
          <a:p>
            <a:pPr lvl="2"/>
            <a:endParaRPr lang="tr-TR" dirty="0" smtClean="0"/>
          </a:p>
          <a:p>
            <a:pPr lvl="1"/>
            <a:endParaRPr lang="tr-TR"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Y neslinin tipik özellikleri nedir?</a:t>
            </a:r>
            <a:endParaRPr lang="tr-TR" dirty="0"/>
          </a:p>
        </p:txBody>
      </p:sp>
      <p:sp>
        <p:nvSpPr>
          <p:cNvPr id="3" name="2 İçerik Yer Tutucusu"/>
          <p:cNvSpPr>
            <a:spLocks noGrp="1"/>
          </p:cNvSpPr>
          <p:nvPr>
            <p:ph idx="1"/>
          </p:nvPr>
        </p:nvSpPr>
        <p:spPr/>
        <p:txBody>
          <a:bodyPr/>
          <a:lstStyle/>
          <a:p>
            <a:r>
              <a:rPr lang="tr-TR" sz="2400" dirty="0" smtClean="0"/>
              <a:t>Yaşamdan yüksek beklentilere sahip,</a:t>
            </a:r>
          </a:p>
          <a:p>
            <a:r>
              <a:rPr lang="tr-TR" sz="2400" dirty="0" smtClean="0"/>
              <a:t>Hızlı ve daha iyi yaşam beklentisinde,</a:t>
            </a:r>
          </a:p>
          <a:p>
            <a:r>
              <a:rPr lang="tr-TR" sz="2400" dirty="0" smtClean="0"/>
              <a:t>Kişisel gelişimine çok önem veriyor,</a:t>
            </a:r>
          </a:p>
          <a:p>
            <a:r>
              <a:rPr lang="tr-TR" sz="2400" dirty="0" smtClean="0"/>
              <a:t>Sürekli öğrenme ve yaratıcı olma peşinde,</a:t>
            </a:r>
          </a:p>
          <a:p>
            <a:r>
              <a:rPr lang="tr-TR" sz="2400" dirty="0" smtClean="0"/>
              <a:t>Çok çabuk yol kat etmek istiyor.</a:t>
            </a:r>
          </a:p>
          <a:p>
            <a:r>
              <a:rPr lang="tr-TR" sz="2400" dirty="0" smtClean="0"/>
              <a:t>X nesline göre daha </a:t>
            </a:r>
            <a:r>
              <a:rPr lang="tr-TR" sz="2400" dirty="0" err="1" smtClean="0"/>
              <a:t>yoğunbir</a:t>
            </a:r>
            <a:r>
              <a:rPr lang="tr-TR" sz="2400" dirty="0" smtClean="0"/>
              <a:t> teknolojik ortamda doğduğu için teknoloji ile yukarıdaki özelliklere daha kolay erişebiliyor.</a:t>
            </a:r>
          </a:p>
          <a:p>
            <a:endParaRPr lang="tr-TR" dirty="0" smtClean="0"/>
          </a:p>
          <a:p>
            <a:endParaRPr lang="tr-T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sz="2000" dirty="0"/>
          </a:p>
        </p:txBody>
      </p:sp>
      <p:sp>
        <p:nvSpPr>
          <p:cNvPr id="3" name="2 İçerik Yer Tutucusu"/>
          <p:cNvSpPr>
            <a:spLocks noGrp="1"/>
          </p:cNvSpPr>
          <p:nvPr>
            <p:ph idx="1"/>
          </p:nvPr>
        </p:nvSpPr>
        <p:spPr/>
        <p:txBody>
          <a:bodyPr/>
          <a:lstStyle/>
          <a:p>
            <a:r>
              <a:rPr lang="tr-TR" dirty="0" smtClean="0"/>
              <a:t>Bu gerçekler bizi internet ve aile ilişkilerini sorgulamada çözüm yollarının</a:t>
            </a:r>
          </a:p>
          <a:p>
            <a:pPr lvl="1"/>
            <a:r>
              <a:rPr lang="tr-TR" dirty="0" smtClean="0"/>
              <a:t>Yasakçı, kontrol edici yaklaşımla değil;</a:t>
            </a:r>
          </a:p>
          <a:p>
            <a:pPr lvl="1"/>
            <a:r>
              <a:rPr lang="tr-TR" dirty="0" smtClean="0"/>
              <a:t>Ağ toplumu dediğimiz bu dünyanın gerçeklerini, </a:t>
            </a:r>
            <a:r>
              <a:rPr lang="tr-TR" dirty="0" err="1" smtClean="0"/>
              <a:t>simulakr</a:t>
            </a:r>
            <a:r>
              <a:rPr lang="tr-TR" dirty="0" smtClean="0"/>
              <a:t> tuzağına düşmeden tüm bireylerin anlamasına yardımcı olacak politika ve stratejilerden geçtiği söylenebilir. </a:t>
            </a:r>
          </a:p>
          <a:p>
            <a:pPr lvl="1">
              <a:buNone/>
            </a:pPr>
            <a:r>
              <a:rPr lang="tr-TR" dirty="0" smtClean="0"/>
              <a:t> </a:t>
            </a:r>
            <a:endParaRPr lang="tr-TR"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3"/>
          <p:cNvSpPr>
            <a:spLocks noGrp="1" noChangeArrowheads="1"/>
          </p:cNvSpPr>
          <p:nvPr>
            <p:ph type="body" idx="4294967295"/>
          </p:nvPr>
        </p:nvSpPr>
        <p:spPr>
          <a:xfrm>
            <a:off x="1371600" y="2060575"/>
            <a:ext cx="7772400" cy="4114800"/>
          </a:xfrm>
        </p:spPr>
        <p:txBody>
          <a:bodyPr/>
          <a:lstStyle/>
          <a:p>
            <a:pPr eaLnBrk="1" hangingPunct="1"/>
            <a:endParaRPr lang="tr-TR" dirty="0" smtClean="0"/>
          </a:p>
          <a:p>
            <a:pPr algn="ctr" eaLnBrk="1" hangingPunct="1">
              <a:buFont typeface="Wingdings" pitchFamily="2" charset="2"/>
              <a:buNone/>
            </a:pPr>
            <a:endParaRPr lang="tr-TR" sz="4400" i="1" dirty="0" smtClean="0">
              <a:solidFill>
                <a:schemeClr val="tx2"/>
              </a:solidFill>
            </a:endParaRPr>
          </a:p>
          <a:p>
            <a:pPr algn="r" eaLnBrk="1" hangingPunct="1">
              <a:buFont typeface="Wingdings" pitchFamily="2" charset="2"/>
              <a:buNone/>
            </a:pPr>
            <a:r>
              <a:rPr lang="tr-TR" sz="4400" i="1" smtClean="0">
                <a:solidFill>
                  <a:schemeClr val="tx2"/>
                </a:solidFill>
              </a:rPr>
              <a:t>Teşekkür Ederim</a:t>
            </a:r>
            <a:r>
              <a:rPr lang="tr-TR" sz="4400" smtClean="0">
                <a:solidFill>
                  <a:schemeClr val="tx2"/>
                </a:solidFill>
              </a:rPr>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tr-TR" smtClean="0"/>
              <a:t>Günümüzde</a:t>
            </a:r>
            <a:endParaRPr lang="en-US" smtClean="0"/>
          </a:p>
        </p:txBody>
      </p:sp>
      <p:sp>
        <p:nvSpPr>
          <p:cNvPr id="11267" name="Rectangle 3"/>
          <p:cNvSpPr>
            <a:spLocks noGrp="1" noChangeArrowheads="1"/>
          </p:cNvSpPr>
          <p:nvPr>
            <p:ph type="body" idx="1"/>
          </p:nvPr>
        </p:nvSpPr>
        <p:spPr/>
        <p:txBody>
          <a:bodyPr/>
          <a:lstStyle/>
          <a:p>
            <a:pPr eaLnBrk="1" hangingPunct="1">
              <a:lnSpc>
                <a:spcPct val="90000"/>
              </a:lnSpc>
            </a:pPr>
            <a:r>
              <a:rPr lang="tr-TR" sz="2800" dirty="0" smtClean="0"/>
              <a:t>Bugün ise, televizyonun evlerimize ilk defa girmesiyle yaşanan süreci andırır bir süreç yaşanmaktadır. </a:t>
            </a:r>
          </a:p>
          <a:p>
            <a:pPr eaLnBrk="1" hangingPunct="1">
              <a:lnSpc>
                <a:spcPct val="90000"/>
              </a:lnSpc>
            </a:pPr>
            <a:r>
              <a:rPr lang="tr-TR" sz="2800" dirty="0" smtClean="0"/>
              <a:t>Ancak, İnternetin televizyon gibi tek yönlü bir iletişim yerine  </a:t>
            </a:r>
            <a:r>
              <a:rPr lang="tr-TR" sz="2800" dirty="0" smtClean="0">
                <a:solidFill>
                  <a:schemeClr val="hlink"/>
                </a:solidFill>
              </a:rPr>
              <a:t>iki yönlü etkileşimli</a:t>
            </a:r>
            <a:r>
              <a:rPr lang="tr-TR" sz="2800" dirty="0" smtClean="0"/>
              <a:t> bir ortam sunması ve üstelik bu </a:t>
            </a:r>
            <a:r>
              <a:rPr lang="tr-TR" sz="2800" dirty="0" smtClean="0">
                <a:solidFill>
                  <a:schemeClr val="hlink"/>
                </a:solidFill>
              </a:rPr>
              <a:t>etkileşimin zaman ve mekan kısıtlığının ortadan kalktığı</a:t>
            </a:r>
            <a:r>
              <a:rPr lang="tr-TR" sz="2800" dirty="0" smtClean="0"/>
              <a:t> bir zeminde gerçekleşmesi sosyal ilişkilerdeki dönüşümü televizyonla kıyaslanamayacak ölçüde hızlı gerçekleşmektedir.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sz="3600" dirty="0" smtClean="0"/>
              <a:t>Nüfus Yüzdesi Olarak </a:t>
            </a:r>
            <a:br>
              <a:rPr lang="tr-TR" sz="3600" dirty="0" smtClean="0"/>
            </a:br>
            <a:r>
              <a:rPr lang="tr-TR" sz="3600" dirty="0" smtClean="0"/>
              <a:t>İnternetin Ülkemizde Gelişimi</a:t>
            </a:r>
            <a:br>
              <a:rPr lang="tr-TR" sz="3600" dirty="0" smtClean="0"/>
            </a:br>
            <a:r>
              <a:rPr lang="tr-TR" sz="900" dirty="0" smtClean="0"/>
              <a:t>http://www.</a:t>
            </a:r>
            <a:r>
              <a:rPr lang="tr-TR" sz="900" dirty="0" err="1" smtClean="0"/>
              <a:t>google</a:t>
            </a:r>
            <a:r>
              <a:rPr lang="tr-TR" sz="900" dirty="0" smtClean="0"/>
              <a:t>.com.tr/</a:t>
            </a:r>
            <a:r>
              <a:rPr lang="tr-TR" sz="900" dirty="0" err="1" smtClean="0"/>
              <a:t>publicdata</a:t>
            </a:r>
            <a:r>
              <a:rPr lang="tr-TR" sz="900" dirty="0" smtClean="0"/>
              <a:t>/</a:t>
            </a:r>
            <a:r>
              <a:rPr lang="tr-TR" sz="900" dirty="0" err="1" smtClean="0"/>
              <a:t>explore</a:t>
            </a:r>
            <a:r>
              <a:rPr lang="tr-TR" sz="900" dirty="0" smtClean="0"/>
              <a:t>?</a:t>
            </a:r>
            <a:r>
              <a:rPr lang="tr-TR" sz="900" dirty="0" err="1" smtClean="0"/>
              <a:t>ds</a:t>
            </a:r>
            <a:r>
              <a:rPr lang="tr-TR" sz="900" dirty="0" smtClean="0"/>
              <a:t>=d5bncppjof8f9_&amp;met_y=it_net_</a:t>
            </a:r>
            <a:r>
              <a:rPr lang="tr-TR" sz="900" dirty="0" err="1" smtClean="0"/>
              <a:t>user</a:t>
            </a:r>
            <a:r>
              <a:rPr lang="tr-TR" sz="900" dirty="0" smtClean="0"/>
              <a:t>_p2&amp;idim=</a:t>
            </a:r>
            <a:r>
              <a:rPr lang="tr-TR" sz="900" dirty="0" err="1" smtClean="0"/>
              <a:t>country</a:t>
            </a:r>
            <a:r>
              <a:rPr lang="tr-TR" sz="900" dirty="0" smtClean="0"/>
              <a:t>:TUR&amp;</a:t>
            </a:r>
            <a:r>
              <a:rPr lang="tr-TR" sz="900" dirty="0" err="1" smtClean="0"/>
              <a:t>dl</a:t>
            </a:r>
            <a:r>
              <a:rPr lang="tr-TR" sz="900" dirty="0" smtClean="0"/>
              <a:t>=tr&amp;</a:t>
            </a:r>
            <a:r>
              <a:rPr lang="tr-TR" sz="900" dirty="0" err="1" smtClean="0"/>
              <a:t>hl</a:t>
            </a:r>
            <a:r>
              <a:rPr lang="tr-TR" sz="900" dirty="0" smtClean="0"/>
              <a:t>=tr&amp;q=internet+kullan%C4%B1m%C4%B1#!</a:t>
            </a:r>
            <a:r>
              <a:rPr lang="tr-TR" sz="900" dirty="0" err="1" smtClean="0"/>
              <a:t>ctype</a:t>
            </a:r>
            <a:r>
              <a:rPr lang="tr-TR" sz="900" dirty="0" smtClean="0"/>
              <a:t>=l&amp;</a:t>
            </a:r>
            <a:r>
              <a:rPr lang="tr-TR" sz="900" dirty="0" err="1" smtClean="0"/>
              <a:t>strail</a:t>
            </a:r>
            <a:r>
              <a:rPr lang="tr-TR" sz="900" dirty="0" smtClean="0"/>
              <a:t>=</a:t>
            </a:r>
            <a:r>
              <a:rPr lang="tr-TR" sz="900" dirty="0" err="1" smtClean="0"/>
              <a:t>false</a:t>
            </a:r>
            <a:r>
              <a:rPr lang="tr-TR" sz="900" dirty="0" smtClean="0"/>
              <a:t>&amp;</a:t>
            </a:r>
            <a:r>
              <a:rPr lang="tr-TR" sz="900" dirty="0" err="1" smtClean="0"/>
              <a:t>bcs</a:t>
            </a:r>
            <a:r>
              <a:rPr lang="tr-TR" sz="900" dirty="0" smtClean="0"/>
              <a:t>=d&amp;</a:t>
            </a:r>
            <a:r>
              <a:rPr lang="tr-TR" sz="900" dirty="0" err="1" smtClean="0"/>
              <a:t>nselm</a:t>
            </a:r>
            <a:r>
              <a:rPr lang="tr-TR" sz="900" dirty="0" smtClean="0"/>
              <a:t>=h&amp;met_y=it_net_</a:t>
            </a:r>
            <a:r>
              <a:rPr lang="tr-TR" sz="900" dirty="0" err="1" smtClean="0"/>
              <a:t>user</a:t>
            </a:r>
            <a:r>
              <a:rPr lang="tr-TR" sz="900" dirty="0" smtClean="0"/>
              <a:t>_p2&amp;</a:t>
            </a:r>
            <a:r>
              <a:rPr lang="tr-TR" sz="900" dirty="0" err="1" smtClean="0"/>
              <a:t>scale</a:t>
            </a:r>
            <a:r>
              <a:rPr lang="tr-TR" sz="900" dirty="0" smtClean="0"/>
              <a:t>_y=</a:t>
            </a:r>
            <a:r>
              <a:rPr lang="tr-TR" sz="900" dirty="0" err="1" smtClean="0"/>
              <a:t>lin</a:t>
            </a:r>
            <a:r>
              <a:rPr lang="tr-TR" sz="900" dirty="0" smtClean="0"/>
              <a:t>&amp;</a:t>
            </a:r>
            <a:r>
              <a:rPr lang="tr-TR" sz="900" dirty="0" err="1" smtClean="0"/>
              <a:t>ind</a:t>
            </a:r>
            <a:r>
              <a:rPr lang="tr-TR" sz="900" dirty="0" smtClean="0"/>
              <a:t>_y=</a:t>
            </a:r>
            <a:r>
              <a:rPr lang="tr-TR" sz="900" dirty="0" err="1" smtClean="0"/>
              <a:t>false</a:t>
            </a:r>
            <a:r>
              <a:rPr lang="tr-TR" sz="900" dirty="0" smtClean="0"/>
              <a:t>&amp;</a:t>
            </a:r>
            <a:r>
              <a:rPr lang="tr-TR" sz="900" dirty="0" err="1" smtClean="0"/>
              <a:t>rdim</a:t>
            </a:r>
            <a:r>
              <a:rPr lang="tr-TR" sz="900" dirty="0" smtClean="0"/>
              <a:t>=</a:t>
            </a:r>
            <a:r>
              <a:rPr lang="tr-TR" sz="900" dirty="0" err="1" smtClean="0"/>
              <a:t>country</a:t>
            </a:r>
            <a:r>
              <a:rPr lang="tr-TR" sz="900" dirty="0" smtClean="0"/>
              <a:t>&amp;idim=</a:t>
            </a:r>
            <a:r>
              <a:rPr lang="tr-TR" sz="900" dirty="0" err="1" smtClean="0"/>
              <a:t>country</a:t>
            </a:r>
            <a:r>
              <a:rPr lang="tr-TR" sz="900" dirty="0" smtClean="0"/>
              <a:t>:TUR&amp;</a:t>
            </a:r>
            <a:r>
              <a:rPr lang="tr-TR" sz="900" dirty="0" err="1" smtClean="0"/>
              <a:t>ifdim</a:t>
            </a:r>
            <a:r>
              <a:rPr lang="tr-TR" sz="900" dirty="0" smtClean="0"/>
              <a:t>=</a:t>
            </a:r>
            <a:r>
              <a:rPr lang="tr-TR" sz="900" dirty="0" err="1" smtClean="0"/>
              <a:t>country</a:t>
            </a:r>
            <a:r>
              <a:rPr lang="tr-TR" sz="900" dirty="0" smtClean="0"/>
              <a:t>&amp;</a:t>
            </a:r>
            <a:r>
              <a:rPr lang="tr-TR" sz="900" dirty="0" err="1" smtClean="0"/>
              <a:t>tstart</a:t>
            </a:r>
            <a:r>
              <a:rPr lang="tr-TR" sz="900" dirty="0" smtClean="0"/>
              <a:t>=639262800000&amp;</a:t>
            </a:r>
            <a:r>
              <a:rPr lang="tr-TR" sz="900" dirty="0" err="1" smtClean="0"/>
              <a:t>tend</a:t>
            </a:r>
            <a:r>
              <a:rPr lang="tr-TR" sz="900" dirty="0" smtClean="0"/>
              <a:t>=1270414800000&amp;</a:t>
            </a:r>
            <a:r>
              <a:rPr lang="tr-TR" sz="900" dirty="0" err="1" smtClean="0"/>
              <a:t>hl</a:t>
            </a:r>
            <a:r>
              <a:rPr lang="tr-TR" sz="900" dirty="0" smtClean="0"/>
              <a:t>=tr&amp;</a:t>
            </a:r>
            <a:r>
              <a:rPr lang="tr-TR" sz="900" dirty="0" err="1" smtClean="0"/>
              <a:t>dl</a:t>
            </a:r>
            <a:r>
              <a:rPr lang="tr-TR" sz="900" dirty="0" smtClean="0"/>
              <a:t>=tr</a:t>
            </a:r>
            <a:endParaRPr lang="tr-TR" sz="900" dirty="0"/>
          </a:p>
        </p:txBody>
      </p:sp>
      <p:pic>
        <p:nvPicPr>
          <p:cNvPr id="89093" name="Picture 5"/>
          <p:cNvPicPr>
            <a:picLocks noGrp="1" noChangeAspect="1" noChangeArrowheads="1"/>
          </p:cNvPicPr>
          <p:nvPr>
            <p:ph idx="1"/>
          </p:nvPr>
        </p:nvPicPr>
        <p:blipFill>
          <a:blip r:embed="rId2" cstate="print"/>
          <a:srcRect/>
          <a:stretch>
            <a:fillRect/>
          </a:stretch>
        </p:blipFill>
        <p:spPr bwMode="auto">
          <a:xfrm>
            <a:off x="1187624" y="2315593"/>
            <a:ext cx="6840238" cy="3057624"/>
          </a:xfrm>
          <a:prstGeom prst="rect">
            <a:avLst/>
          </a:prstGeom>
          <a:solidFill>
            <a:schemeClr val="accent6">
              <a:lumMod val="40000"/>
              <a:lumOff val="60000"/>
            </a:schemeClr>
          </a:solid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116013" y="549275"/>
            <a:ext cx="7793037" cy="1462088"/>
          </a:xfrm>
        </p:spPr>
        <p:txBody>
          <a:bodyPr/>
          <a:lstStyle/>
          <a:p>
            <a:pPr eaLnBrk="1" hangingPunct="1"/>
            <a:r>
              <a:rPr lang="tr-TR" sz="3600" smtClean="0"/>
              <a:t/>
            </a:r>
            <a:br>
              <a:rPr lang="tr-TR" sz="3600" smtClean="0"/>
            </a:br>
            <a:r>
              <a:rPr lang="tr-TR" sz="3600" smtClean="0"/>
              <a:t>“elektronik haneler”den</a:t>
            </a:r>
            <a:br>
              <a:rPr lang="tr-TR" sz="3600" smtClean="0"/>
            </a:br>
            <a:r>
              <a:rPr lang="tr-TR" sz="3600" smtClean="0"/>
              <a:t>				“on-line hane” lere</a:t>
            </a:r>
            <a:endParaRPr lang="en-US" sz="3600" smtClean="0"/>
          </a:p>
        </p:txBody>
      </p:sp>
      <p:sp>
        <p:nvSpPr>
          <p:cNvPr id="14339" name="Rectangle 3"/>
          <p:cNvSpPr>
            <a:spLocks noGrp="1" noChangeArrowheads="1"/>
          </p:cNvSpPr>
          <p:nvPr>
            <p:ph type="body" idx="1"/>
          </p:nvPr>
        </p:nvSpPr>
        <p:spPr/>
        <p:txBody>
          <a:bodyPr/>
          <a:lstStyle/>
          <a:p>
            <a:pPr eaLnBrk="1" hangingPunct="1">
              <a:buFont typeface="Wingdings" pitchFamily="2" charset="2"/>
              <a:buNone/>
            </a:pPr>
            <a:r>
              <a:rPr lang="tr-TR" sz="2800" smtClean="0"/>
              <a:t>Ülkemizde TV ile şekillenen</a:t>
            </a:r>
            <a:r>
              <a:rPr lang="tr-TR" smtClean="0"/>
              <a:t> </a:t>
            </a:r>
          </a:p>
          <a:p>
            <a:pPr lvl="1" eaLnBrk="1" hangingPunct="1"/>
            <a:r>
              <a:rPr lang="tr-TR" smtClean="0">
                <a:solidFill>
                  <a:schemeClr val="hlink"/>
                </a:solidFill>
              </a:rPr>
              <a:t>“elektronik hanelerin</a:t>
            </a:r>
            <a:r>
              <a:rPr lang="tr-TR" smtClean="0"/>
              <a:t>” </a:t>
            </a:r>
          </a:p>
          <a:p>
            <a:pPr lvl="3" eaLnBrk="1" hangingPunct="1">
              <a:buFont typeface="Wingdings" pitchFamily="2" charset="2"/>
              <a:buNone/>
            </a:pPr>
            <a:r>
              <a:rPr lang="tr-TR" sz="2400" smtClean="0"/>
              <a:t>		İnternet ile şimdi de,</a:t>
            </a:r>
          </a:p>
          <a:p>
            <a:pPr lvl="2" eaLnBrk="1" hangingPunct="1">
              <a:buFont typeface="Wingdings" pitchFamily="2" charset="2"/>
              <a:buNone/>
            </a:pPr>
            <a:r>
              <a:rPr lang="tr-TR" sz="3200" smtClean="0">
                <a:solidFill>
                  <a:schemeClr val="hlink"/>
                </a:solidFill>
              </a:rPr>
              <a:t>“</a:t>
            </a:r>
            <a:r>
              <a:rPr lang="tr-TR" sz="3600" smtClean="0">
                <a:solidFill>
                  <a:schemeClr val="hlink"/>
                </a:solidFill>
              </a:rPr>
              <a:t>online</a:t>
            </a:r>
            <a:r>
              <a:rPr lang="tr-TR" sz="3200" smtClean="0">
                <a:solidFill>
                  <a:schemeClr val="hlink"/>
                </a:solidFill>
              </a:rPr>
              <a:t> hane”lere</a:t>
            </a:r>
            <a:r>
              <a:rPr lang="tr-TR" smtClean="0"/>
              <a:t> </a:t>
            </a:r>
          </a:p>
          <a:p>
            <a:pPr eaLnBrk="1" hangingPunct="1">
              <a:buFont typeface="Wingdings" pitchFamily="2" charset="2"/>
              <a:buNone/>
            </a:pPr>
            <a:r>
              <a:rPr lang="tr-TR" sz="2800" smtClean="0"/>
              <a:t>dönüşmekte olduğunu söyleyebiliriz</a:t>
            </a:r>
            <a:r>
              <a:rPr lang="tr-TR" smtClean="0"/>
              <a:t>. </a:t>
            </a:r>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2765</TotalTime>
  <Words>2845</Words>
  <Application>Microsoft Office PowerPoint</Application>
  <PresentationFormat>Ekran Gösterisi (4:3)</PresentationFormat>
  <Paragraphs>522</Paragraphs>
  <Slides>66</Slides>
  <Notes>2</Notes>
  <HiddenSlides>0</HiddenSlides>
  <MMClips>0</MMClips>
  <ScaleCrop>false</ScaleCrop>
  <HeadingPairs>
    <vt:vector size="4" baseType="variant">
      <vt:variant>
        <vt:lpstr>Tema</vt:lpstr>
      </vt:variant>
      <vt:variant>
        <vt:i4>1</vt:i4>
      </vt:variant>
      <vt:variant>
        <vt:lpstr>Slayt Başlıkları</vt:lpstr>
      </vt:variant>
      <vt:variant>
        <vt:i4>66</vt:i4>
      </vt:variant>
    </vt:vector>
  </HeadingPairs>
  <TitlesOfParts>
    <vt:vector size="67" baseType="lpstr">
      <vt:lpstr>Blends</vt:lpstr>
      <vt:lpstr> İNTERNET’İN AİLE İLİŞKİLERİNE ETKİLERİ   </vt:lpstr>
      <vt:lpstr>SUNUM PLANI</vt:lpstr>
      <vt:lpstr>GİRİŞ </vt:lpstr>
      <vt:lpstr>Sosyal Alanda Dönüşüm Ajanı</vt:lpstr>
      <vt:lpstr>PowerPoint Sunusu</vt:lpstr>
      <vt:lpstr>1995 yılında ülke çapında yapılan “Aile ve Televizyon” araştırmasında,</vt:lpstr>
      <vt:lpstr>Günümüzde</vt:lpstr>
      <vt:lpstr>Nüfus Yüzdesi Olarak  İnternetin Ülkemizde Gelişimi http://www.google.com.tr/publicdata/explore?ds=d5bncppjof8f9_&amp;met_y=it_net_user_p2&amp;idim=country:TUR&amp;dl=tr&amp;hl=tr&amp;q=internet+kullan%C4%B1m%C4%B1#!ctype=l&amp;strail=false&amp;bcs=d&amp;nselm=h&amp;met_y=it_net_user_p2&amp;scale_y=lin&amp;ind_y=false&amp;rdim=country&amp;idim=country:TUR&amp;ifdim=country&amp;tstart=639262800000&amp;tend=1270414800000&amp;hl=tr&amp;dl=tr</vt:lpstr>
      <vt:lpstr> “elektronik haneler”den     “on-line hane” lere</vt:lpstr>
      <vt:lpstr>İnternette E-İçerik Artıkça</vt:lpstr>
      <vt:lpstr>İnternet ve Dönüşüm </vt:lpstr>
      <vt:lpstr>Sosyal Alanda Dönüşüm şu olguları beraberinde getirmektedir:</vt:lpstr>
      <vt:lpstr>Sosyal Alanı Tehdit eden Online Risklere Örnekler</vt:lpstr>
      <vt:lpstr>  Aile İlişkilerinde Değişim ile ilgili Görüşler  </vt:lpstr>
      <vt:lpstr>Bütün bu gelişmeler, bizi şu sorulara yöneltmektedir :</vt:lpstr>
      <vt:lpstr>?</vt:lpstr>
      <vt:lpstr>Ebeveynler çocuklarına ne kadar zaman ayırabiliyor?</vt:lpstr>
      <vt:lpstr>Nesillerin, fikri ve ahlaki gelişimleri nasıl etkileniyor?</vt:lpstr>
      <vt:lpstr>  </vt:lpstr>
      <vt:lpstr>Ülkemizde Devletin  Bu Konuda Politikaları Neler?</vt:lpstr>
      <vt:lpstr>Bu Sorulara Yanıt...</vt:lpstr>
      <vt:lpstr>Ülkemizde bu konunun günümüzde gerek devletin ve kurumlarının, gerekse akademik dünyanın ilgisini çekmeye başladığını  görmekteyiz. </vt:lpstr>
      <vt:lpstr>PowerPoint Sunusu</vt:lpstr>
      <vt:lpstr>Çalışmanın amacı, </vt:lpstr>
      <vt:lpstr>METODOLOJİ</vt:lpstr>
      <vt:lpstr>METODOLOJİ – Alan araştırması – Anket</vt:lpstr>
      <vt:lpstr> Araştırmanın Amacı -Alan</vt:lpstr>
      <vt:lpstr>Alan Araştırmasında şu sorulara yanıt aranmıştır:-1</vt:lpstr>
      <vt:lpstr>Alan Araştırmasında şu sorulara yanıt aranmıştır:-2</vt:lpstr>
      <vt:lpstr>Alan Araştırmasında şu sorulara yanıt aranmıştır:-3</vt:lpstr>
      <vt:lpstr>Bulgular: Literatür Araştırmasından Elde Edilen</vt:lpstr>
      <vt:lpstr>Bulgular: Literatür –Ulusal Araştırmasından Elde Edilen</vt:lpstr>
      <vt:lpstr>Bulgular: Literatür –Yabancı Araştırmasından Elde Edilen-1</vt:lpstr>
      <vt:lpstr>Bulgular: Literatür –Yabancı Araştırmasından Elde Edilen-2</vt:lpstr>
      <vt:lpstr>Bulgular: Literatür –Yabancı Araştırmasından Elde Edilen-3</vt:lpstr>
      <vt:lpstr>BULGULAR- İnternetin Aile İlişkilerine Etkileri- Ülkemizde Devletin Yaklaşımı</vt:lpstr>
      <vt:lpstr>Aile ve Sosyal Araştırmalar Genel Müdürlüğünün çalışmaları</vt:lpstr>
      <vt:lpstr>BULGULAR- Alan Araştırmasından Elde Edilen-1 Profil</vt:lpstr>
      <vt:lpstr>BULGULAR- Alan Araştırmasından Elde Edilen-1 Profil</vt:lpstr>
      <vt:lpstr>BULGULAR- Alan Araştırmasından Elde Edilen-2</vt:lpstr>
      <vt:lpstr>BULGULAR- Alan Araştırmasından Elde Edilen-2</vt:lpstr>
      <vt:lpstr>İnternetin Aile Bireylerinin Birbirlerine Ayırdıkları Sürelere Etkisi  %</vt:lpstr>
      <vt:lpstr>İnternetin Ebeynlerinin Çocukları Geleceğe Hazırlama Kapasitelerine Etkisi (%) </vt:lpstr>
      <vt:lpstr>İnternetin Aileye Sağladığı Kazançları (%) </vt:lpstr>
      <vt:lpstr>Aileler evde İnternete bağlı olmanın sağladığı diğer faydaları ise şöyle sıralamışlardır: </vt:lpstr>
      <vt:lpstr>“çocuğu sınama fırsatı” faydası oldukça dikkat çekici,</vt:lpstr>
      <vt:lpstr>“Büyük Birader” bizi izliyor...</vt:lpstr>
      <vt:lpstr>Aile Bireylerinin İnterneti Kullanım Amaçları </vt:lpstr>
      <vt:lpstr>Aileler önem sırasına göre, online tehlike ve riskleri şöyle sıralıyor: </vt:lpstr>
      <vt:lpstr>Aileler, İnternetin istenmeyen negatif içerikler ile ilgili şu tedbirleri almaktadır:</vt:lpstr>
      <vt:lpstr>Aileler İnternet ile yaşadıkları olumsuzluklar olduğunda şu mercilere başvurmaktadır:</vt:lpstr>
      <vt:lpstr>Sonuç</vt:lpstr>
      <vt:lpstr>Sonuç-2</vt:lpstr>
      <vt:lpstr>İnternet ve Aile İlişkilerinin Yönetimi</vt:lpstr>
      <vt:lpstr>ÖNERİ: İnternet ve Aile İlişkilerinin Yönetimi</vt:lpstr>
      <vt:lpstr>İnternet ve Aile ilişkilerini Yönetiminde Yer Alabilecek Aktörler ve Rolleri</vt:lpstr>
      <vt:lpstr>ÖNERi</vt:lpstr>
      <vt:lpstr>Bu yaklaşım,</vt:lpstr>
      <vt:lpstr>ÖNERi: Devletin Alabileceği Önlemler </vt:lpstr>
      <vt:lpstr>Öneri: Ailelerin alabileceği önlemler-1</vt:lpstr>
      <vt:lpstr>Öneri: Ailelerin alabileceği önlemler_2</vt:lpstr>
      <vt:lpstr>Öneri: Ailelerin alabileceği önlemler_3</vt:lpstr>
      <vt:lpstr>Bu gün neler söylenebilir? Öncelikle neler oluyor buna  bir bakalım….</vt:lpstr>
      <vt:lpstr>Y neslinin tipik özellikleri nedir?</vt:lpstr>
      <vt:lpstr>PowerPoint Sunusu</vt:lpstr>
      <vt:lpstr>PowerPoint Sunusu</vt:lpstr>
    </vt:vector>
  </TitlesOfParts>
  <Company>DPT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RAMAZAN</dc:creator>
  <cp:lastModifiedBy>t23</cp:lastModifiedBy>
  <cp:revision>145</cp:revision>
  <cp:lastPrinted>2012-04-05T10:20:52Z</cp:lastPrinted>
  <dcterms:created xsi:type="dcterms:W3CDTF">2005-11-30T18:39:48Z</dcterms:created>
  <dcterms:modified xsi:type="dcterms:W3CDTF">2012-04-05T10:24:12Z</dcterms:modified>
</cp:coreProperties>
</file>