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60" r:id="rId4"/>
    <p:sldId id="292" r:id="rId5"/>
    <p:sldId id="264" r:id="rId6"/>
    <p:sldId id="265" r:id="rId7"/>
    <p:sldId id="288" r:id="rId8"/>
    <p:sldId id="278" r:id="rId9"/>
    <p:sldId id="277" r:id="rId10"/>
    <p:sldId id="279" r:id="rId11"/>
    <p:sldId id="280" r:id="rId12"/>
    <p:sldId id="281" r:id="rId13"/>
    <p:sldId id="282" r:id="rId14"/>
    <p:sldId id="283" r:id="rId15"/>
    <p:sldId id="290" r:id="rId16"/>
    <p:sldId id="295" r:id="rId17"/>
    <p:sldId id="294" r:id="rId18"/>
    <p:sldId id="299" r:id="rId19"/>
    <p:sldId id="276" r:id="rId20"/>
    <p:sldId id="271" r:id="rId21"/>
    <p:sldId id="287" r:id="rId22"/>
    <p:sldId id="284" r:id="rId23"/>
    <p:sldId id="297" r:id="rId24"/>
    <p:sldId id="296" r:id="rId25"/>
    <p:sldId id="285" r:id="rId26"/>
    <p:sldId id="298" r:id="rId27"/>
    <p:sldId id="267" r:id="rId28"/>
    <p:sldId id="268" r:id="rId29"/>
    <p:sldId id="269" r:id="rId30"/>
    <p:sldId id="270" r:id="rId31"/>
    <p:sldId id="289" r:id="rId32"/>
  </p:sldIdLst>
  <p:sldSz cx="9144000" cy="6858000" type="screen4x3"/>
  <p:notesSz cx="6797675" cy="98742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6D9F1"/>
    <a:srgbClr val="E8E8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07" autoAdjust="0"/>
    <p:restoredTop sz="85714" autoAdjust="0"/>
  </p:normalViewPr>
  <p:slideViewPr>
    <p:cSldViewPr>
      <p:cViewPr>
        <p:scale>
          <a:sx n="75" d="100"/>
          <a:sy n="75" d="100"/>
        </p:scale>
        <p:origin x="-1350" y="-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gurcan\Belgelerim\meclis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gurcan\Belgelerim\meclis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gurcan\Belgelerim\meclis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gurcan\Belgelerim\meclis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TD\YATIRIM\2012%20Kamu%20B&#304;T%20Yat&#305;r&#305;mlar&#305;\2012-B&#304;T_YATIRIMLAR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hyerlikaya\Desktop\Copy%20of%20De&#287;erlendirme%20Raporu%20format%20Ocak201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Sayfa1!$A$19</c:f>
              <c:strCache>
                <c:ptCount val="1"/>
                <c:pt idx="0">
                  <c:v>Türkiye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11111111111110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666666666666662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1447483414347778E-2"/>
                  <c:y val="-2.64927463069215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Sayfa1!$B$18:$E$18</c:f>
              <c:numCache>
                <c:formatCode>General</c:formatCod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cat>
          <c:val>
            <c:numRef>
              <c:f>Sayfa1!$B$19:$E$19</c:f>
              <c:numCache>
                <c:formatCode>General</c:formatCode>
                <c:ptCount val="4"/>
                <c:pt idx="0">
                  <c:v>32.200000000000003</c:v>
                </c:pt>
                <c:pt idx="1">
                  <c:v>34</c:v>
                </c:pt>
                <c:pt idx="2" formatCode="0.0">
                  <c:v>37.579985461145355</c:v>
                </c:pt>
                <c:pt idx="3" formatCode="0.0">
                  <c:v>40.4740161952544</c:v>
                </c:pt>
              </c:numCache>
            </c:numRef>
          </c:val>
        </c:ser>
        <c:ser>
          <c:idx val="1"/>
          <c:order val="1"/>
          <c:tx>
            <c:strRef>
              <c:f>Sayfa1!$A$20</c:f>
              <c:strCache>
                <c:ptCount val="1"/>
                <c:pt idx="0">
                  <c:v>Kent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Sayfa1!$B$18:$E$18</c:f>
              <c:numCache>
                <c:formatCode>General</c:formatCod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cat>
          <c:val>
            <c:numRef>
              <c:f>Sayfa1!$B$20:$E$20</c:f>
              <c:numCache>
                <c:formatCode>General</c:formatCode>
                <c:ptCount val="4"/>
                <c:pt idx="0">
                  <c:v>39.1</c:v>
                </c:pt>
                <c:pt idx="1">
                  <c:v>40.9</c:v>
                </c:pt>
                <c:pt idx="2" formatCode="0.0">
                  <c:v>44.722825020026995</c:v>
                </c:pt>
                <c:pt idx="3" formatCode="0.0">
                  <c:v>48.355152799454892</c:v>
                </c:pt>
              </c:numCache>
            </c:numRef>
          </c:val>
        </c:ser>
        <c:ser>
          <c:idx val="2"/>
          <c:order val="2"/>
          <c:tx>
            <c:strRef>
              <c:f>Sayfa1!$A$21</c:f>
              <c:strCache>
                <c:ptCount val="1"/>
                <c:pt idx="0">
                  <c:v>Kır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66666666666669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4444444444444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68627450980392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686274509803921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Sayfa1!$B$18:$E$18</c:f>
              <c:numCache>
                <c:formatCode>General</c:formatCod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cat>
          <c:val>
            <c:numRef>
              <c:f>Sayfa1!$B$21:$E$21</c:f>
              <c:numCache>
                <c:formatCode>General</c:formatCode>
                <c:ptCount val="4"/>
                <c:pt idx="0">
                  <c:v>15.6</c:v>
                </c:pt>
                <c:pt idx="1">
                  <c:v>17.600000000000001</c:v>
                </c:pt>
                <c:pt idx="2" formatCode="0.0">
                  <c:v>20.667565960766826</c:v>
                </c:pt>
                <c:pt idx="3" formatCode="0.0">
                  <c:v>22.036652691437556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3458304"/>
        <c:axId val="83484672"/>
      </c:barChart>
      <c:catAx>
        <c:axId val="83458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tr-TR"/>
          </a:p>
        </c:txPr>
        <c:crossAx val="83484672"/>
        <c:crosses val="autoZero"/>
        <c:auto val="1"/>
        <c:lblAlgn val="ctr"/>
        <c:lblOffset val="100"/>
        <c:noMultiLvlLbl val="0"/>
      </c:catAx>
      <c:valAx>
        <c:axId val="83484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tr-TR"/>
          </a:p>
        </c:txPr>
        <c:crossAx val="834583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tr-TR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929604203430943E-2"/>
          <c:y val="4.5590892464718542E-2"/>
          <c:w val="0.6611813989711427"/>
          <c:h val="0.840623072461633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Sayfa1!$A$26</c:f>
              <c:strCache>
                <c:ptCount val="1"/>
                <c:pt idx="0">
                  <c:v>Tüm bireyler arasında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666666666666667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666666666666667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666666666666667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94444444444444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Sayfa1!$B$25:$E$25</c:f>
              <c:numCache>
                <c:formatCode>General</c:formatCod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cat>
          <c:val>
            <c:numRef>
              <c:f>Sayfa1!$B$26:$E$26</c:f>
              <c:numCache>
                <c:formatCode>0.0</c:formatCode>
                <c:ptCount val="4"/>
                <c:pt idx="0">
                  <c:v>28.497000000000003</c:v>
                </c:pt>
                <c:pt idx="1">
                  <c:v>30.021999999999998</c:v>
                </c:pt>
                <c:pt idx="2">
                  <c:v>33.299999999999997</c:v>
                </c:pt>
                <c:pt idx="3">
                  <c:v>36.200000000000003</c:v>
                </c:pt>
              </c:numCache>
            </c:numRef>
          </c:val>
        </c:ser>
        <c:ser>
          <c:idx val="1"/>
          <c:order val="1"/>
          <c:tx>
            <c:strRef>
              <c:f>Sayfa1!$A$27</c:f>
              <c:strCache>
                <c:ptCount val="1"/>
                <c:pt idx="0">
                  <c:v>İnternet kullananlar arasında </c:v>
                </c:pt>
              </c:strCache>
            </c:strRef>
          </c:tx>
          <c:invertIfNegative val="0"/>
          <c:cat>
            <c:numRef>
              <c:f>Sayfa1!$B$25:$E$25</c:f>
              <c:numCache>
                <c:formatCode>General</c:formatCod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numCache>
            </c:numRef>
          </c:cat>
          <c:val>
            <c:numRef>
              <c:f>Sayfa1!$B$27:$E$27</c:f>
              <c:numCache>
                <c:formatCode>General</c:formatCode>
                <c:ptCount val="4"/>
                <c:pt idx="0">
                  <c:v>88.5</c:v>
                </c:pt>
                <c:pt idx="1">
                  <c:v>88.3</c:v>
                </c:pt>
                <c:pt idx="2" formatCode="0.0">
                  <c:v>88.5</c:v>
                </c:pt>
                <c:pt idx="3" formatCode="0.0">
                  <c:v>89.5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7086848"/>
        <c:axId val="97092736"/>
      </c:barChart>
      <c:catAx>
        <c:axId val="97086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7092736"/>
        <c:crosses val="autoZero"/>
        <c:auto val="1"/>
        <c:lblAlgn val="ctr"/>
        <c:lblOffset val="100"/>
        <c:noMultiLvlLbl val="0"/>
      </c:catAx>
      <c:valAx>
        <c:axId val="97092736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crossAx val="97086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411100317457368"/>
          <c:y val="0.27611476974624471"/>
          <c:w val="0.23785223333090608"/>
          <c:h val="0.46488020885843023"/>
        </c:manualLayout>
      </c:layout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218444361714062E-2"/>
          <c:y val="4.1601783720964541E-2"/>
          <c:w val="0.8936951448165531"/>
          <c:h val="0.854568223802725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Sayfa1!$B$31</c:f>
              <c:strCache>
                <c:ptCount val="1"/>
                <c:pt idx="0">
                  <c:v>Toplam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355086372360844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355086372360868E-2"/>
                  <c:y val="4.42967884828349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12158408475898E-2"/>
                  <c:y val="-2.60214761184317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0729504508553875E-3"/>
                  <c:y val="-2.60214761184317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79590531030070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Sayfa1!$A$32:$A$37</c:f>
              <c:strCache>
                <c:ptCount val="6"/>
                <c:pt idx="0">
                  <c:v>     16 - 24</c:v>
                </c:pt>
                <c:pt idx="1">
                  <c:v>     25 - 34</c:v>
                </c:pt>
                <c:pt idx="2">
                  <c:v>     35 - 44</c:v>
                </c:pt>
                <c:pt idx="3">
                  <c:v>     45 - 54</c:v>
                </c:pt>
                <c:pt idx="4">
                  <c:v>     55 - 64</c:v>
                </c:pt>
                <c:pt idx="5">
                  <c:v>     65 - 74</c:v>
                </c:pt>
              </c:strCache>
            </c:strRef>
          </c:cat>
          <c:val>
            <c:numRef>
              <c:f>Sayfa1!$B$32:$B$37</c:f>
              <c:numCache>
                <c:formatCode>0.0</c:formatCode>
                <c:ptCount val="6"/>
                <c:pt idx="0">
                  <c:v>65.815158141492745</c:v>
                </c:pt>
                <c:pt idx="1">
                  <c:v>55.144726768658629</c:v>
                </c:pt>
                <c:pt idx="2">
                  <c:v>39.694848116792492</c:v>
                </c:pt>
                <c:pt idx="3">
                  <c:v>22.662589797991686</c:v>
                </c:pt>
                <c:pt idx="4">
                  <c:v>10.353336287428991</c:v>
                </c:pt>
                <c:pt idx="5">
                  <c:v>2.7204306750818286</c:v>
                </c:pt>
              </c:numCache>
            </c:numRef>
          </c:val>
        </c:ser>
        <c:ser>
          <c:idx val="1"/>
          <c:order val="1"/>
          <c:tx>
            <c:strRef>
              <c:f>Sayfa1!$C$31</c:f>
              <c:strCache>
                <c:ptCount val="1"/>
                <c:pt idx="0">
                  <c:v>Erkek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9.3835554945867341E-17"/>
                  <c:y val="-2.657807308970100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Sayfa1!$A$32:$A$37</c:f>
              <c:strCache>
                <c:ptCount val="6"/>
                <c:pt idx="0">
                  <c:v>     16 - 24</c:v>
                </c:pt>
                <c:pt idx="1">
                  <c:v>     25 - 34</c:v>
                </c:pt>
                <c:pt idx="2">
                  <c:v>     35 - 44</c:v>
                </c:pt>
                <c:pt idx="3">
                  <c:v>     45 - 54</c:v>
                </c:pt>
                <c:pt idx="4">
                  <c:v>     55 - 64</c:v>
                </c:pt>
                <c:pt idx="5">
                  <c:v>     65 - 74</c:v>
                </c:pt>
              </c:strCache>
            </c:strRef>
          </c:cat>
          <c:val>
            <c:numRef>
              <c:f>Sayfa1!$C$32:$C$37</c:f>
              <c:numCache>
                <c:formatCode>0.0</c:formatCode>
                <c:ptCount val="6"/>
                <c:pt idx="0">
                  <c:v>76.487246942179127</c:v>
                </c:pt>
                <c:pt idx="1">
                  <c:v>65.351070609760981</c:v>
                </c:pt>
                <c:pt idx="2">
                  <c:v>50.397637482292424</c:v>
                </c:pt>
                <c:pt idx="3">
                  <c:v>32.109669142468022</c:v>
                </c:pt>
                <c:pt idx="4">
                  <c:v>15.993926314882501</c:v>
                </c:pt>
                <c:pt idx="5">
                  <c:v>4.4924234221246282</c:v>
                </c:pt>
              </c:numCache>
            </c:numRef>
          </c:val>
        </c:ser>
        <c:ser>
          <c:idx val="2"/>
          <c:order val="2"/>
          <c:tx>
            <c:strRef>
              <c:f>Sayfa1!$D$31</c:f>
              <c:strCache>
                <c:ptCount val="1"/>
                <c:pt idx="0">
                  <c:v>Kadın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355086372360844E-2"/>
                  <c:y val="-2.21483942414174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355086372360844E-2"/>
                  <c:y val="-1.77187153931340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09425676283026E-2"/>
                  <c:y val="-2.60214761184317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355086372360844E-2"/>
                  <c:y val="-1.3289036544850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236724248240472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Sayfa1!$A$32:$A$37</c:f>
              <c:strCache>
                <c:ptCount val="6"/>
                <c:pt idx="0">
                  <c:v>     16 - 24</c:v>
                </c:pt>
                <c:pt idx="1">
                  <c:v>     25 - 34</c:v>
                </c:pt>
                <c:pt idx="2">
                  <c:v>     35 - 44</c:v>
                </c:pt>
                <c:pt idx="3">
                  <c:v>     45 - 54</c:v>
                </c:pt>
                <c:pt idx="4">
                  <c:v>     55 - 64</c:v>
                </c:pt>
                <c:pt idx="5">
                  <c:v>     65 - 74</c:v>
                </c:pt>
              </c:strCache>
            </c:strRef>
          </c:cat>
          <c:val>
            <c:numRef>
              <c:f>Sayfa1!$D$32:$D$37</c:f>
              <c:numCache>
                <c:formatCode>0.0</c:formatCode>
                <c:ptCount val="6"/>
                <c:pt idx="0">
                  <c:v>55.86980819079983</c:v>
                </c:pt>
                <c:pt idx="1">
                  <c:v>44.869303637347159</c:v>
                </c:pt>
                <c:pt idx="2">
                  <c:v>28.910130592982718</c:v>
                </c:pt>
                <c:pt idx="3">
                  <c:v>13.174316996358709</c:v>
                </c:pt>
                <c:pt idx="4">
                  <c:v>4.9606448246069554</c:v>
                </c:pt>
                <c:pt idx="5">
                  <c:v>1.1989763111205476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7793536"/>
        <c:axId val="97795072"/>
      </c:barChart>
      <c:catAx>
        <c:axId val="97793536"/>
        <c:scaling>
          <c:orientation val="minMax"/>
        </c:scaling>
        <c:delete val="0"/>
        <c:axPos val="b"/>
        <c:majorTickMark val="out"/>
        <c:minorTickMark val="none"/>
        <c:tickLblPos val="nextTo"/>
        <c:crossAx val="97795072"/>
        <c:crosses val="autoZero"/>
        <c:auto val="1"/>
        <c:lblAlgn val="ctr"/>
        <c:lblOffset val="100"/>
        <c:noMultiLvlLbl val="0"/>
      </c:catAx>
      <c:valAx>
        <c:axId val="97795072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crossAx val="97793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047956377444746"/>
          <c:y val="0.13405260518003584"/>
          <c:w val="0.12191402105424588"/>
          <c:h val="0.21666935760146736"/>
        </c:manualLayout>
      </c:layout>
      <c:overlay val="0"/>
    </c:legend>
    <c:plotVisOnly val="1"/>
    <c:dispBlanksAs val="gap"/>
    <c:showDLblsOverMax val="0"/>
  </c:chart>
  <c:spPr>
    <a:ln>
      <a:solidFill>
        <a:prstClr val="black"/>
      </a:solidFill>
    </a:ln>
  </c:spPr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2329848738437725"/>
          <c:y val="3.1026781338021267E-2"/>
          <c:w val="0.54619603609741318"/>
          <c:h val="0.875856318252220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Sayfa1!$B$41</c:f>
              <c:strCache>
                <c:ptCount val="1"/>
                <c:pt idx="0">
                  <c:v>Toplam</c:v>
                </c:pt>
              </c:strCache>
            </c:strRef>
          </c:tx>
          <c:invertIfNegative val="0"/>
          <c:cat>
            <c:strRef>
              <c:f>Sayfa1!$A$42:$A$46</c:f>
              <c:strCache>
                <c:ptCount val="5"/>
                <c:pt idx="0">
                  <c:v>     Bir okul bitirmedi</c:v>
                </c:pt>
                <c:pt idx="1">
                  <c:v>     İlkokul</c:v>
                </c:pt>
                <c:pt idx="2">
                  <c:v>     İlköğretim/Ortaokul ve dengi</c:v>
                </c:pt>
                <c:pt idx="3">
                  <c:v>     Lise ve dengi</c:v>
                </c:pt>
                <c:pt idx="4">
                  <c:v>    Yüksekokul, fakülte ve daha üstü</c:v>
                </c:pt>
              </c:strCache>
            </c:strRef>
          </c:cat>
          <c:val>
            <c:numRef>
              <c:f>Sayfa1!$B$42:$B$46</c:f>
              <c:numCache>
                <c:formatCode>0.0</c:formatCode>
                <c:ptCount val="5"/>
                <c:pt idx="0">
                  <c:v>2.8293637975768844</c:v>
                </c:pt>
                <c:pt idx="1">
                  <c:v>15.705609294481581</c:v>
                </c:pt>
                <c:pt idx="2">
                  <c:v>57.679089519893076</c:v>
                </c:pt>
                <c:pt idx="3">
                  <c:v>73.316521273717669</c:v>
                </c:pt>
                <c:pt idx="4">
                  <c:v>91.032827465773096</c:v>
                </c:pt>
              </c:numCache>
            </c:numRef>
          </c:val>
        </c:ser>
        <c:ser>
          <c:idx val="1"/>
          <c:order val="1"/>
          <c:tx>
            <c:strRef>
              <c:f>Sayfa1!$C$41</c:f>
              <c:strCache>
                <c:ptCount val="1"/>
                <c:pt idx="0">
                  <c:v>Erkek</c:v>
                </c:pt>
              </c:strCache>
            </c:strRef>
          </c:tx>
          <c:invertIfNegative val="0"/>
          <c:cat>
            <c:strRef>
              <c:f>Sayfa1!$A$42:$A$46</c:f>
              <c:strCache>
                <c:ptCount val="5"/>
                <c:pt idx="0">
                  <c:v>     Bir okul bitirmedi</c:v>
                </c:pt>
                <c:pt idx="1">
                  <c:v>     İlkokul</c:v>
                </c:pt>
                <c:pt idx="2">
                  <c:v>     İlköğretim/Ortaokul ve dengi</c:v>
                </c:pt>
                <c:pt idx="3">
                  <c:v>     Lise ve dengi</c:v>
                </c:pt>
                <c:pt idx="4">
                  <c:v>    Yüksekokul, fakülte ve daha üstü</c:v>
                </c:pt>
              </c:strCache>
            </c:strRef>
          </c:cat>
          <c:val>
            <c:numRef>
              <c:f>Sayfa1!$C$42:$C$46</c:f>
              <c:numCache>
                <c:formatCode>0.0</c:formatCode>
                <c:ptCount val="5"/>
                <c:pt idx="0">
                  <c:v>6.7914297718123695</c:v>
                </c:pt>
                <c:pt idx="1">
                  <c:v>20.017784002010323</c:v>
                </c:pt>
                <c:pt idx="2">
                  <c:v>63.809217948717077</c:v>
                </c:pt>
                <c:pt idx="3">
                  <c:v>75.588315399391618</c:v>
                </c:pt>
                <c:pt idx="4">
                  <c:v>91.541345995195982</c:v>
                </c:pt>
              </c:numCache>
            </c:numRef>
          </c:val>
        </c:ser>
        <c:ser>
          <c:idx val="2"/>
          <c:order val="2"/>
          <c:tx>
            <c:strRef>
              <c:f>Sayfa1!$D$41</c:f>
              <c:strCache>
                <c:ptCount val="1"/>
                <c:pt idx="0">
                  <c:v>Kadın</c:v>
                </c:pt>
              </c:strCache>
            </c:strRef>
          </c:tx>
          <c:invertIfNegative val="0"/>
          <c:cat>
            <c:strRef>
              <c:f>Sayfa1!$A$42:$A$46</c:f>
              <c:strCache>
                <c:ptCount val="5"/>
                <c:pt idx="0">
                  <c:v>     Bir okul bitirmedi</c:v>
                </c:pt>
                <c:pt idx="1">
                  <c:v>     İlkokul</c:v>
                </c:pt>
                <c:pt idx="2">
                  <c:v>     İlköğretim/Ortaokul ve dengi</c:v>
                </c:pt>
                <c:pt idx="3">
                  <c:v>     Lise ve dengi</c:v>
                </c:pt>
                <c:pt idx="4">
                  <c:v>    Yüksekokul, fakülte ve daha üstü</c:v>
                </c:pt>
              </c:strCache>
            </c:strRef>
          </c:cat>
          <c:val>
            <c:numRef>
              <c:f>Sayfa1!$D$42:$D$46</c:f>
              <c:numCache>
                <c:formatCode>0.0</c:formatCode>
                <c:ptCount val="5"/>
                <c:pt idx="0">
                  <c:v>1.5609722800273624</c:v>
                </c:pt>
                <c:pt idx="1">
                  <c:v>11.524939316264076</c:v>
                </c:pt>
                <c:pt idx="2">
                  <c:v>49.704802062547238</c:v>
                </c:pt>
                <c:pt idx="3">
                  <c:v>70.183057156163969</c:v>
                </c:pt>
                <c:pt idx="4">
                  <c:v>90.294976773621954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4295680"/>
        <c:axId val="84297216"/>
      </c:barChart>
      <c:catAx>
        <c:axId val="84295680"/>
        <c:scaling>
          <c:orientation val="minMax"/>
        </c:scaling>
        <c:delete val="0"/>
        <c:axPos val="l"/>
        <c:majorTickMark val="out"/>
        <c:minorTickMark val="none"/>
        <c:tickLblPos val="nextTo"/>
        <c:crossAx val="84297216"/>
        <c:crosses val="autoZero"/>
        <c:auto val="1"/>
        <c:lblAlgn val="ctr"/>
        <c:lblOffset val="100"/>
        <c:noMultiLvlLbl val="0"/>
      </c:catAx>
      <c:valAx>
        <c:axId val="84297216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crossAx val="84295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844862770437176"/>
          <c:y val="0.6150736111020344"/>
          <c:w val="0.12492347124898094"/>
          <c:h val="0.21596313644889131"/>
        </c:manualLayout>
      </c:layout>
      <c:overlay val="0"/>
    </c:legend>
    <c:plotVisOnly val="1"/>
    <c:dispBlanksAs val="gap"/>
    <c:showDLblsOverMax val="0"/>
  </c:chart>
  <c:spPr>
    <a:ln>
      <a:solidFill>
        <a:prstClr val="black"/>
      </a:solidFill>
    </a:ln>
  </c:spPr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tr-TR" sz="1400" b="1" i="0" baseline="0"/>
              <a:t>                </a:t>
            </a:r>
            <a:r>
              <a:rPr lang="tr-TR" sz="1400" b="0" i="1" baseline="0"/>
              <a:t>2012 Yılı Fiyatlarıyla (Milyon TL)</a:t>
            </a:r>
          </a:p>
        </c:rich>
      </c:tx>
      <c:layout>
        <c:manualLayout>
          <c:xMode val="edge"/>
          <c:yMode val="edge"/>
          <c:x val="0.57269841269841304"/>
          <c:y val="2.908891775138533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dLbls>
            <c:dLbl>
              <c:idx val="0"/>
              <c:layout>
                <c:manualLayout>
                  <c:x val="1.1337868480725603E-2"/>
                  <c:y val="-7.38688612504315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605442176870748E-2"/>
                  <c:y val="-1.1080329187564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0702947845805008E-3"/>
                  <c:y val="-7.38688612504315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337868480725623E-2"/>
                  <c:y val="-3.693443062521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2675736961451387E-3"/>
                  <c:y val="-2.216065837512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-1.8467215312607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702947845805008E-3"/>
                  <c:y val="6.771234059415964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1.1080329187564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"/>
                  <c:y val="-1.1080329187564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GRAFİK!$A$3:$A$13</c:f>
              <c:numCache>
                <c:formatCode>General</c:formatCod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</c:numCache>
            </c:numRef>
          </c:cat>
          <c:val>
            <c:numRef>
              <c:f>GRAFİK!$C$3:$C$13</c:f>
              <c:numCache>
                <c:formatCode>#,##0</c:formatCode>
                <c:ptCount val="11"/>
                <c:pt idx="0">
                  <c:v>576.7357291247697</c:v>
                </c:pt>
                <c:pt idx="1">
                  <c:v>645.60363028868221</c:v>
                </c:pt>
                <c:pt idx="2">
                  <c:v>707.41058501715338</c:v>
                </c:pt>
                <c:pt idx="3">
                  <c:v>972.80107853708864</c:v>
                </c:pt>
                <c:pt idx="4">
                  <c:v>1080.6396074028564</c:v>
                </c:pt>
                <c:pt idx="5">
                  <c:v>1109.8901004209313</c:v>
                </c:pt>
                <c:pt idx="6">
                  <c:v>984.576690745316</c:v>
                </c:pt>
                <c:pt idx="7">
                  <c:v>1001.1823229110936</c:v>
                </c:pt>
                <c:pt idx="8">
                  <c:v>1293.3878541217698</c:v>
                </c:pt>
                <c:pt idx="9">
                  <c:v>2205.3994700000012</c:v>
                </c:pt>
                <c:pt idx="10">
                  <c:v>2026.508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97517568"/>
        <c:axId val="97519104"/>
        <c:axId val="0"/>
      </c:bar3DChart>
      <c:catAx>
        <c:axId val="9751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tr-TR"/>
          </a:p>
        </c:txPr>
        <c:crossAx val="97519104"/>
        <c:crosses val="autoZero"/>
        <c:auto val="1"/>
        <c:lblAlgn val="ctr"/>
        <c:lblOffset val="100"/>
        <c:noMultiLvlLbl val="0"/>
      </c:catAx>
      <c:valAx>
        <c:axId val="97519104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/>
            </a:pPr>
            <a:endParaRPr lang="tr-TR"/>
          </a:p>
        </c:txPr>
        <c:crossAx val="975175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1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title>
      <c:tx>
        <c:rich>
          <a:bodyPr/>
          <a:lstStyle/>
          <a:p>
            <a:pPr>
              <a:defRPr/>
            </a:pPr>
            <a:r>
              <a:rPr lang="tr-TR" dirty="0" smtClean="0"/>
              <a:t>TOPLAM: % 49</a:t>
            </a:r>
          </a:p>
          <a:p>
            <a:pPr>
              <a:defRPr/>
            </a:pPr>
            <a:r>
              <a:rPr lang="tr-TR" dirty="0" smtClean="0"/>
              <a:t>Stratejik </a:t>
            </a:r>
            <a:r>
              <a:rPr lang="tr-TR" dirty="0"/>
              <a:t>Öncelik Alanları İtibarıyla </a:t>
            </a:r>
            <a:r>
              <a:rPr lang="en-US" dirty="0" err="1" smtClean="0"/>
              <a:t>Ağırlıklı</a:t>
            </a:r>
            <a:r>
              <a:rPr lang="en-US" dirty="0" smtClean="0"/>
              <a:t> </a:t>
            </a:r>
            <a:r>
              <a:rPr lang="en-US" dirty="0" err="1"/>
              <a:t>Tamamlanma</a:t>
            </a:r>
            <a:r>
              <a:rPr lang="en-US" dirty="0"/>
              <a:t> </a:t>
            </a:r>
            <a:r>
              <a:rPr lang="en-US" dirty="0" err="1"/>
              <a:t>Yüzde</a:t>
            </a:r>
            <a:r>
              <a:rPr lang="tr-TR" dirty="0" err="1" smtClean="0"/>
              <a:t>leri</a:t>
            </a:r>
            <a:r>
              <a:rPr lang="tr-TR" dirty="0" smtClean="0"/>
              <a:t> </a:t>
            </a:r>
          </a:p>
          <a:p>
            <a:pPr>
              <a:defRPr/>
            </a:pPr>
            <a:r>
              <a:rPr lang="tr-TR" dirty="0" smtClean="0"/>
              <a:t>(2009</a:t>
            </a:r>
            <a:r>
              <a:rPr lang="tr-TR" baseline="0" dirty="0" smtClean="0"/>
              <a:t> </a:t>
            </a:r>
            <a:r>
              <a:rPr lang="tr-TR" dirty="0" smtClean="0"/>
              <a:t>Sonu İtibarıyla) 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Sayfa1!$B$161</c:f>
              <c:strCache>
                <c:ptCount val="1"/>
                <c:pt idx="0">
                  <c:v>Ağırlıklı Tamamlanma Yüzdesi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Sayfa1!$A$162:$A$168</c:f>
              <c:strCache>
                <c:ptCount val="7"/>
                <c:pt idx="0">
                  <c:v>Sosyal Dönüşüm</c:v>
                </c:pt>
                <c:pt idx="1">
                  <c:v>BİT'in İş Dünyasına Nüfuzu</c:v>
                </c:pt>
                <c:pt idx="2">
                  <c:v>Vatandaş Odaklı Hizmet Dönüşümü</c:v>
                </c:pt>
                <c:pt idx="3">
                  <c:v>Kamu Yönetiminde Modernizasyon</c:v>
                </c:pt>
                <c:pt idx="4">
                  <c:v>Küresel Rekabetçi Bilgi Teknolojileri Sektörü</c:v>
                </c:pt>
                <c:pt idx="5">
                  <c:v>Rekabetçi, Yaygın ve Ucuz İletişim Altyapı ve Hizmetleri</c:v>
                </c:pt>
                <c:pt idx="6">
                  <c:v>Ar-Ge ve Yenilikçiliğin Geliştirilmesi</c:v>
                </c:pt>
              </c:strCache>
            </c:strRef>
          </c:cat>
          <c:val>
            <c:numRef>
              <c:f>Sayfa1!$B$162:$B$168</c:f>
              <c:numCache>
                <c:formatCode>General</c:formatCode>
                <c:ptCount val="7"/>
                <c:pt idx="0">
                  <c:v>54.720000000000013</c:v>
                </c:pt>
                <c:pt idx="1">
                  <c:v>59.46</c:v>
                </c:pt>
                <c:pt idx="2">
                  <c:v>46.65</c:v>
                </c:pt>
                <c:pt idx="3">
                  <c:v>36.32</c:v>
                </c:pt>
                <c:pt idx="4">
                  <c:v>47.120000000000012</c:v>
                </c:pt>
                <c:pt idx="5">
                  <c:v>70</c:v>
                </c:pt>
                <c:pt idx="6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669888"/>
        <c:axId val="97671424"/>
      </c:barChart>
      <c:catAx>
        <c:axId val="97669888"/>
        <c:scaling>
          <c:orientation val="minMax"/>
        </c:scaling>
        <c:delete val="0"/>
        <c:axPos val="l"/>
        <c:majorTickMark val="out"/>
        <c:minorTickMark val="none"/>
        <c:tickLblPos val="nextTo"/>
        <c:crossAx val="97671424"/>
        <c:crosses val="autoZero"/>
        <c:auto val="1"/>
        <c:lblAlgn val="ctr"/>
        <c:lblOffset val="100"/>
        <c:noMultiLvlLbl val="0"/>
      </c:catAx>
      <c:valAx>
        <c:axId val="97671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7669888"/>
        <c:crossesAt val="1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+mn-lt"/>
        </a:defRPr>
      </a:pPr>
      <a:endParaRPr lang="tr-T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AB6BF-20CE-450F-85A7-29F2024F8406}" type="datetimeFigureOut">
              <a:rPr lang="tr-TR" smtClean="0"/>
              <a:t>26.04.2012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B5C22-6A6D-4947-A66C-5A4CDD228C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1071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1B4C3-CCB2-47C3-A317-A64B01252D61}" type="datetimeFigureOut">
              <a:rPr lang="tr-TR" smtClean="0"/>
              <a:t>26.04.2012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1A1B9-2DDF-4823-9694-897F3F5DC2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926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tr-TR" dirty="0" smtClean="0"/>
              <a:t>Kaynak: </a:t>
            </a:r>
            <a:r>
              <a:rPr lang="tr-TR" dirty="0" err="1" smtClean="0"/>
              <a:t>McKinsey</a:t>
            </a:r>
            <a:r>
              <a:rPr lang="tr-TR" dirty="0" smtClean="0"/>
              <a:t> «</a:t>
            </a:r>
            <a:r>
              <a:rPr lang="tr-TR" baseline="0" dirty="0" err="1" smtClean="0"/>
              <a:t>The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Internet’s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Impacy</a:t>
            </a:r>
            <a:r>
              <a:rPr lang="tr-TR" baseline="0" dirty="0" smtClean="0"/>
              <a:t> on </a:t>
            </a:r>
            <a:r>
              <a:rPr lang="tr-TR" baseline="0" dirty="0" err="1" smtClean="0"/>
              <a:t>Aspiring</a:t>
            </a:r>
            <a:r>
              <a:rPr lang="tr-TR" baseline="0" dirty="0" smtClean="0"/>
              <a:t> </a:t>
            </a:r>
            <a:r>
              <a:rPr lang="tr-TR" baseline="0" dirty="0" err="1" smtClean="0"/>
              <a:t>Countries</a:t>
            </a:r>
            <a:r>
              <a:rPr lang="tr-TR" dirty="0" smtClean="0"/>
              <a:t>» raporu, Ocak 2012</a:t>
            </a:r>
          </a:p>
          <a:p>
            <a:pPr marL="0" indent="0">
              <a:buNone/>
            </a:pPr>
            <a:r>
              <a:rPr lang="tr-TR" dirty="0" smtClean="0"/>
              <a:t>2, 3) SocialBakers.com</a:t>
            </a:r>
          </a:p>
          <a:p>
            <a:pPr marL="0" indent="0">
              <a:buNone/>
            </a:pPr>
            <a:r>
              <a:rPr lang="tr-TR" dirty="0" smtClean="0"/>
              <a:t>4) Alexa.com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1442E-6FE6-469E-A4D5-D0F31D797EAF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719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tr-TR" dirty="0" smtClean="0"/>
              <a:t>Kaynak: </a:t>
            </a:r>
            <a:r>
              <a:rPr lang="tr-TR" dirty="0" err="1" smtClean="0"/>
              <a:t>McKinsey</a:t>
            </a:r>
            <a:r>
              <a:rPr lang="tr-TR" dirty="0" smtClean="0"/>
              <a:t> «</a:t>
            </a:r>
            <a:r>
              <a:rPr lang="tr-TR" baseline="0" dirty="0" err="1" smtClean="0"/>
              <a:t>The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Internet’s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Impacy</a:t>
            </a:r>
            <a:r>
              <a:rPr lang="tr-TR" baseline="0" dirty="0" smtClean="0"/>
              <a:t> on </a:t>
            </a:r>
            <a:r>
              <a:rPr lang="tr-TR" baseline="0" dirty="0" err="1" smtClean="0"/>
              <a:t>Aspiring</a:t>
            </a:r>
            <a:r>
              <a:rPr lang="tr-TR" baseline="0" dirty="0" smtClean="0"/>
              <a:t> </a:t>
            </a:r>
            <a:r>
              <a:rPr lang="tr-TR" baseline="0" dirty="0" err="1" smtClean="0"/>
              <a:t>Countries</a:t>
            </a:r>
            <a:r>
              <a:rPr lang="tr-TR" dirty="0" smtClean="0"/>
              <a:t>» raporu, Ocak 2012</a:t>
            </a:r>
          </a:p>
          <a:p>
            <a:pPr marL="0" indent="0">
              <a:buNone/>
            </a:pPr>
            <a:r>
              <a:rPr lang="tr-TR" dirty="0" smtClean="0"/>
              <a:t>2, 3) SocialBakers.com</a:t>
            </a:r>
          </a:p>
          <a:p>
            <a:pPr marL="0" indent="0">
              <a:buNone/>
            </a:pPr>
            <a:r>
              <a:rPr lang="tr-TR" dirty="0" smtClean="0"/>
              <a:t>4) Alexa.com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1442E-6FE6-469E-A4D5-D0F31D797EAF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719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tr-TR" dirty="0" smtClean="0"/>
              <a:t>Kaynak: </a:t>
            </a:r>
            <a:r>
              <a:rPr lang="tr-TR" dirty="0" err="1" smtClean="0"/>
              <a:t>McKinsey</a:t>
            </a:r>
            <a:r>
              <a:rPr lang="tr-TR" dirty="0" smtClean="0"/>
              <a:t> «</a:t>
            </a:r>
            <a:r>
              <a:rPr lang="tr-TR" baseline="0" dirty="0" err="1" smtClean="0"/>
              <a:t>The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Internet’s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Impacy</a:t>
            </a:r>
            <a:r>
              <a:rPr lang="tr-TR" baseline="0" dirty="0" smtClean="0"/>
              <a:t> on </a:t>
            </a:r>
            <a:r>
              <a:rPr lang="tr-TR" baseline="0" dirty="0" err="1" smtClean="0"/>
              <a:t>Aspiring</a:t>
            </a:r>
            <a:r>
              <a:rPr lang="tr-TR" baseline="0" dirty="0" smtClean="0"/>
              <a:t> </a:t>
            </a:r>
            <a:r>
              <a:rPr lang="tr-TR" baseline="0" dirty="0" err="1" smtClean="0"/>
              <a:t>Countries</a:t>
            </a:r>
            <a:r>
              <a:rPr lang="tr-TR" dirty="0" smtClean="0"/>
              <a:t>» raporu, Ocak 2012</a:t>
            </a:r>
          </a:p>
          <a:p>
            <a:pPr marL="0" indent="0">
              <a:buNone/>
            </a:pPr>
            <a:r>
              <a:rPr lang="tr-TR" dirty="0" smtClean="0"/>
              <a:t>2, 3) SocialBakers.com</a:t>
            </a:r>
          </a:p>
          <a:p>
            <a:pPr marL="0" indent="0">
              <a:buNone/>
            </a:pPr>
            <a:r>
              <a:rPr lang="tr-TR" dirty="0" smtClean="0"/>
              <a:t>4) Alexa.com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1442E-6FE6-469E-A4D5-D0F31D797EAF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719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12B4-7846-452B-B3B0-A4E9E992F05D}" type="datetime1">
              <a:rPr lang="tr-TR" smtClean="0"/>
              <a:t>26.04.2012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0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4A8-E495-44FA-9CAB-DB368ECEE3B9}" type="datetime1">
              <a:rPr lang="tr-TR" smtClean="0"/>
              <a:t>26.04.2012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58F7-DD4D-47B1-8B6B-CC48FC0A3379}" type="datetime1">
              <a:rPr lang="tr-TR" smtClean="0"/>
              <a:t>26.04.2012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331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085F0-55B6-4E08-87A4-AA6BA00F954B}" type="datetime1">
              <a:rPr lang="tr-TR" smtClean="0"/>
              <a:t>26.04.2012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61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706A-A605-4442-8584-DE4B0430114C}" type="datetime1">
              <a:rPr lang="tr-TR" smtClean="0"/>
              <a:t>26.04.2012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05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0562-2866-4DEC-A069-ABFF823A4D68}" type="datetime1">
              <a:rPr lang="tr-TR" smtClean="0"/>
              <a:t>26.04.2012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53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9224-C191-46B0-883B-45E0281A6301}" type="datetime1">
              <a:rPr lang="tr-TR" smtClean="0"/>
              <a:t>26.04.2012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3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C6B68-AB27-4221-856B-782644B5F38D}" type="datetime1">
              <a:rPr lang="tr-TR" smtClean="0"/>
              <a:t>26.04.2012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260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472E2-59A4-47D0-8ADE-3A9584B6E106}" type="datetime1">
              <a:rPr lang="tr-TR" smtClean="0"/>
              <a:t>26.04.2012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95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63A2A-B797-4E93-898A-17A9C53309D7}" type="datetime1">
              <a:rPr lang="tr-TR" smtClean="0"/>
              <a:t>26.04.2012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778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907C5-554F-47D9-B53A-F7AAF71F8794}" type="datetime1">
              <a:rPr lang="tr-TR" smtClean="0"/>
              <a:t>26.04.2012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48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E2B7B-B2C1-4EE2-8FB5-6C5C6AFE2643}" type="datetime1">
              <a:rPr lang="tr-TR" smtClean="0"/>
              <a:t>26.04.2012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FF50F-3CF2-4A7F-9805-F0E3CD1F3B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61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1484784"/>
            <a:ext cx="8064896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Türkiye’de </a:t>
            </a:r>
            <a: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Bilgi Toplumuna Dönüşüm </a:t>
            </a:r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ve </a:t>
            </a:r>
            <a:b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</a:br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İnternetin Etkileri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n-ea"/>
              <a:cs typeface="+mn-cs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69469" y="4700736"/>
            <a:ext cx="6400800" cy="1752600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Clr>
                <a:schemeClr val="accent2"/>
              </a:buClr>
              <a:buSzPct val="80000"/>
              <a:defRPr/>
            </a:pPr>
            <a:r>
              <a:rPr lang="tr-TR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Kalkınma Bakanlığı</a:t>
            </a:r>
            <a:endParaRPr lang="en-US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>
              <a:spcBef>
                <a:spcPct val="50000"/>
              </a:spcBef>
              <a:buClr>
                <a:schemeClr val="accent2"/>
              </a:buClr>
              <a:buSzPct val="80000"/>
              <a:defRPr/>
            </a:pPr>
            <a:r>
              <a:rPr lang="tr-TR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Bilgi Toplumu Dairesi Başkanlığı</a:t>
            </a:r>
            <a:endParaRPr lang="en-US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>
              <a:spcBef>
                <a:spcPct val="50000"/>
              </a:spcBef>
              <a:buClr>
                <a:schemeClr val="accent2"/>
              </a:buClr>
              <a:buSzPct val="80000"/>
              <a:defRPr/>
            </a:pPr>
            <a:r>
              <a:rPr lang="tr-TR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26 Nisan 2</a:t>
            </a:r>
            <a:r>
              <a:rPr lang="en-US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01</a:t>
            </a:r>
            <a:r>
              <a:rPr lang="tr-TR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2, TBMM Sunumu</a:t>
            </a:r>
            <a:endParaRPr lang="en-US" sz="28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728" y="3356992"/>
            <a:ext cx="1188000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76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afik"/>
          <p:cNvGraphicFramePr/>
          <p:nvPr>
            <p:extLst>
              <p:ext uri="{D42A27DB-BD31-4B8C-83A1-F6EECF244321}">
                <p14:modId xmlns:p14="http://schemas.microsoft.com/office/powerpoint/2010/main" val="1602648376"/>
              </p:ext>
            </p:extLst>
          </p:nvPr>
        </p:nvGraphicFramePr>
        <p:xfrm>
          <a:off x="755576" y="1340768"/>
          <a:ext cx="7765899" cy="4793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71500" y="214313"/>
            <a:ext cx="828675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100" b="1" dirty="0">
                <a:solidFill>
                  <a:schemeClr val="tx2">
                    <a:lumMod val="75000"/>
                  </a:schemeClr>
                </a:solidFill>
              </a:rPr>
              <a:t>Son 3 Ay İçinde İnternet Kullanımı, </a:t>
            </a: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Kent-Kır </a:t>
            </a:r>
            <a:r>
              <a:rPr lang="tr-TR" sz="3100" b="1" dirty="0" smtClean="0"/>
              <a:t>(%)</a:t>
            </a:r>
            <a:endParaRPr lang="en-US" sz="3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668144" y="6186790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TÜİK Hanehalkı Bilişim Teknolojileri Kullanım Araştırması Anketleri, 2008-2011</a:t>
            </a:r>
            <a:endParaRPr lang="tr-TR" sz="1600" dirty="0"/>
          </a:p>
        </p:txBody>
      </p:sp>
      <p:sp>
        <p:nvSpPr>
          <p:cNvPr id="8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10</a:t>
            </a:fld>
            <a:endParaRPr lang="tr-TR" dirty="0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67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3 Grafik"/>
          <p:cNvGraphicFramePr/>
          <p:nvPr>
            <p:extLst>
              <p:ext uri="{D42A27DB-BD31-4B8C-83A1-F6EECF244321}">
                <p14:modId xmlns:p14="http://schemas.microsoft.com/office/powerpoint/2010/main" val="2636697228"/>
              </p:ext>
            </p:extLst>
          </p:nvPr>
        </p:nvGraphicFramePr>
        <p:xfrm>
          <a:off x="755576" y="1340768"/>
          <a:ext cx="7745292" cy="4453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71500" y="214313"/>
            <a:ext cx="828675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Düzenli </a:t>
            </a:r>
            <a:r>
              <a:rPr lang="tr-TR" sz="3100" b="1" dirty="0">
                <a:solidFill>
                  <a:schemeClr val="tx2">
                    <a:lumMod val="75000"/>
                  </a:schemeClr>
                </a:solidFill>
              </a:rPr>
              <a:t>İnternet Kullanımı (%)</a:t>
            </a:r>
            <a:endParaRPr lang="en-US" sz="3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710719" y="5939011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TÜİK Hanehalkı Bilişim Teknolojileri Kullanım Araştırması Anketleri, 2008-2011</a:t>
            </a:r>
            <a:endParaRPr lang="tr-TR" sz="1600" dirty="0"/>
          </a:p>
        </p:txBody>
      </p:sp>
      <p:sp>
        <p:nvSpPr>
          <p:cNvPr id="9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11</a:t>
            </a:fld>
            <a:endParaRPr lang="tr-TR" dirty="0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04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332657"/>
            <a:ext cx="8352928" cy="50405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tr-TR" sz="3100" b="1" dirty="0">
                <a:solidFill>
                  <a:schemeClr val="tx2">
                    <a:lumMod val="75000"/>
                  </a:schemeClr>
                </a:solidFill>
              </a:rPr>
              <a:t>Yaş Grupları İtibarıyla İnternet Kullanımı, 2011 (%)</a:t>
            </a:r>
          </a:p>
        </p:txBody>
      </p:sp>
      <p:graphicFrame>
        <p:nvGraphicFramePr>
          <p:cNvPr id="4" name="5 Grafik"/>
          <p:cNvGraphicFramePr/>
          <p:nvPr>
            <p:extLst>
              <p:ext uri="{D42A27DB-BD31-4B8C-83A1-F6EECF244321}">
                <p14:modId xmlns:p14="http://schemas.microsoft.com/office/powerpoint/2010/main" val="819358891"/>
              </p:ext>
            </p:extLst>
          </p:nvPr>
        </p:nvGraphicFramePr>
        <p:xfrm>
          <a:off x="395536" y="1340768"/>
          <a:ext cx="8398591" cy="4880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91344" y="6309320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TÜİK Hanehalkı Bilişim Teknolojileri Kullanım Araştırması, 2011</a:t>
            </a:r>
            <a:endParaRPr lang="tr-TR" sz="1600" dirty="0"/>
          </a:p>
        </p:txBody>
      </p:sp>
      <p:sp>
        <p:nvSpPr>
          <p:cNvPr id="6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12</a:t>
            </a:fld>
            <a:endParaRPr lang="tr-TR" dirty="0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06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3856" y="332657"/>
            <a:ext cx="8870632" cy="50405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tr-TR" sz="3100" b="1" dirty="0">
                <a:solidFill>
                  <a:schemeClr val="tx2">
                    <a:lumMod val="75000"/>
                  </a:schemeClr>
                </a:solidFill>
              </a:rPr>
              <a:t>Eğitim Durumu İtibarıyla İnternet Kullanımı, 2011 (%)</a:t>
            </a:r>
          </a:p>
        </p:txBody>
      </p:sp>
      <p:graphicFrame>
        <p:nvGraphicFramePr>
          <p:cNvPr id="4" name="7 Grafik"/>
          <p:cNvGraphicFramePr/>
          <p:nvPr>
            <p:extLst>
              <p:ext uri="{D42A27DB-BD31-4B8C-83A1-F6EECF244321}">
                <p14:modId xmlns:p14="http://schemas.microsoft.com/office/powerpoint/2010/main" val="3099485109"/>
              </p:ext>
            </p:extLst>
          </p:nvPr>
        </p:nvGraphicFramePr>
        <p:xfrm>
          <a:off x="467544" y="1412776"/>
          <a:ext cx="819626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467544" y="6309320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TÜİK Hanehalkı Bilişim Teknolojileri Kullanım Araştırması, 2011</a:t>
            </a:r>
            <a:endParaRPr lang="tr-TR" sz="160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13</a:t>
            </a:fld>
            <a:endParaRPr lang="tr-TR" dirty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36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50405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İnternetin </a:t>
            </a:r>
            <a:r>
              <a:rPr lang="tr-TR" sz="3100" b="1" dirty="0">
                <a:solidFill>
                  <a:schemeClr val="tx2">
                    <a:lumMod val="75000"/>
                  </a:schemeClr>
                </a:solidFill>
              </a:rPr>
              <a:t>Kişisel </a:t>
            </a: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Kullanım </a:t>
            </a:r>
            <a:r>
              <a:rPr lang="tr-TR" sz="3100" b="1" dirty="0">
                <a:solidFill>
                  <a:schemeClr val="tx2">
                    <a:lumMod val="75000"/>
                  </a:schemeClr>
                </a:solidFill>
              </a:rPr>
              <a:t>Amaçları (%)</a:t>
            </a: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630718"/>
              </p:ext>
            </p:extLst>
          </p:nvPr>
        </p:nvGraphicFramePr>
        <p:xfrm>
          <a:off x="574804" y="929928"/>
          <a:ext cx="8029644" cy="5545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6987"/>
                <a:gridCol w="1592657"/>
              </a:tblGrid>
              <a:tr h="32469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+mn-lt"/>
                        </a:rPr>
                        <a:t>Kullanım Amacı</a:t>
                      </a:r>
                      <a:endParaRPr lang="tr-TR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6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Türkiye</a:t>
                      </a:r>
                    </a:p>
                  </a:txBody>
                  <a:tcPr marL="0" marR="0" marT="0" marB="0" anchor="ctr"/>
                </a:tc>
              </a:tr>
              <a:tr h="279759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Çevrimiçi haber, gazete ya da dergi okuma, haber indirme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72,7</a:t>
                      </a:r>
                    </a:p>
                  </a:txBody>
                  <a:tcPr marL="9525" marR="9525" marT="9525" marB="0"/>
                </a:tc>
              </a:tr>
              <a:tr h="229683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Sağlıkla ilgili bilgi arama (yaralanma, hastalık, beslenme, vb.)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54,1</a:t>
                      </a:r>
                    </a:p>
                  </a:txBody>
                  <a:tcPr marL="9525" marR="9525" marT="9525" marB="0"/>
                </a:tc>
              </a:tr>
              <a:tr h="201867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Web siteleri aracılığıyla (Blog siteleri, facebook, twitter) toplumsal veya                                                   siyasal konular ile ilgili görüşleri okuma veya paylaşma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50,8</a:t>
                      </a:r>
                    </a:p>
                  </a:txBody>
                  <a:tcPr marL="9525" marR="9525" marT="9525" marB="0"/>
                </a:tc>
              </a:tr>
              <a:tr h="279759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İnternet üzerindeki sosyal gruplara (facebook, twitter) katılma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50,5</a:t>
                      </a:r>
                    </a:p>
                  </a:txBody>
                  <a:tcPr marL="9525" marR="9525" marT="9525" marB="0"/>
                </a:tc>
              </a:tr>
              <a:tr h="279759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 ve hizmetler hakkında bilgi arama (satın almayı kapsamıyor)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46,6</a:t>
                      </a:r>
                    </a:p>
                  </a:txBody>
                  <a:tcPr marL="9525" marR="9525" marT="9525" marB="0"/>
                </a:tc>
              </a:tr>
              <a:tr h="279759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Okul, üniversite, mesleki kurslar ile ilgili bilgi arama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36,1</a:t>
                      </a:r>
                    </a:p>
                  </a:txBody>
                  <a:tcPr marL="9525" marR="9525" marT="9525" marB="0"/>
                </a:tc>
              </a:tr>
              <a:tr h="279759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Herhangi bir konu ile ilgili bilgi almak için Wikipedia, On-line ansiklopedi,                                      ekşi sözlük vb. kullanma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25,4</a:t>
                      </a:r>
                    </a:p>
                  </a:txBody>
                  <a:tcPr marL="9525" marR="9525" marT="9525" marB="0"/>
                </a:tc>
              </a:tr>
              <a:tr h="250237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İnternet üzerinden telefonla görüşme (</a:t>
                      </a:r>
                      <a:r>
                        <a:rPr lang="tr-T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VoIP</a:t>
                      </a:r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/ video görüşmesi (</a:t>
                      </a:r>
                      <a:r>
                        <a:rPr lang="tr-T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webcam</a:t>
                      </a:r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ile</a:t>
                      </a:r>
                      <a:r>
                        <a:rPr lang="tr-T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20,6</a:t>
                      </a:r>
                    </a:p>
                  </a:txBody>
                  <a:tcPr marL="9525" marR="9525" marT="9525" marB="0"/>
                </a:tc>
              </a:tr>
              <a:tr h="279759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Seyahat ve konaklama ile ilgili hizmetleri kullanma (otel rezervasyon, bilet satış, vb.)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17,7</a:t>
                      </a:r>
                    </a:p>
                  </a:txBody>
                  <a:tcPr marL="9525" marR="9525" marT="9525" marB="0"/>
                </a:tc>
              </a:tr>
              <a:tr h="240143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İnternet bankacılığı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15,8</a:t>
                      </a:r>
                    </a:p>
                  </a:txBody>
                  <a:tcPr marL="9525" marR="9525" marT="9525" marB="0"/>
                </a:tc>
              </a:tr>
              <a:tr h="279759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Yazılım indirmme (oyun yazılımları hariç)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14,1</a:t>
                      </a:r>
                    </a:p>
                  </a:txBody>
                  <a:tcPr marL="9525" marR="9525" marT="9525" marB="0"/>
                </a:tc>
              </a:tr>
              <a:tr h="227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Düzenli olarak bilgi almak için haber servis ya da ürünlerine abone olma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13,5</a:t>
                      </a:r>
                    </a:p>
                  </a:txBody>
                  <a:tcPr marL="9525" marR="9525" marT="9525" marB="0"/>
                </a:tc>
              </a:tr>
              <a:tr h="266158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Toplumsal veya siyasal bir konuda online bir oylamaya katılma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10,8</a:t>
                      </a:r>
                    </a:p>
                  </a:txBody>
                  <a:tcPr marL="9525" marR="9525" marT="9525" marB="0"/>
                </a:tc>
              </a:tr>
              <a:tr h="214410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İş arama ya da iş başvurusu yapma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10,8</a:t>
                      </a:r>
                    </a:p>
                  </a:txBody>
                  <a:tcPr marL="9525" marR="9525" marT="9525" marB="0"/>
                </a:tc>
              </a:tr>
              <a:tr h="227283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 veya hizmet satışı (iş ile ilgili olmayan, açık artırma ile satış, vb.)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7,2</a:t>
                      </a:r>
                    </a:p>
                  </a:txBody>
                  <a:tcPr marL="9525" marR="9525" marT="9525" marB="0"/>
                </a:tc>
              </a:tr>
              <a:tr h="243035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Herhangi bir konuda çevrimiçi eğitim alma (yabancı dil, bilgisayar vb.)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5,4</a:t>
                      </a:r>
                    </a:p>
                  </a:txBody>
                  <a:tcPr marL="9525" marR="9525" marT="9525" marB="0"/>
                </a:tc>
              </a:tr>
              <a:tr h="279759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Profesyonel bir gruba katılma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505644" y="6474420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TÜİK Hanehalkı Bilişim Teknolojileri Kullanım Araştırması, 2011</a:t>
            </a:r>
            <a:endParaRPr lang="tr-TR" sz="1600" dirty="0"/>
          </a:p>
        </p:txBody>
      </p:sp>
      <p:sp>
        <p:nvSpPr>
          <p:cNvPr id="6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14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352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942640" cy="9989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tr-TR" sz="3200" b="1" dirty="0">
                <a:solidFill>
                  <a:srgbClr val="002060"/>
                </a:solidFill>
              </a:rPr>
              <a:t>Türkiye’de </a:t>
            </a:r>
            <a:r>
              <a:rPr lang="tr-TR" sz="3200" b="1" dirty="0" smtClean="0">
                <a:solidFill>
                  <a:srgbClr val="002060"/>
                </a:solidFill>
              </a:rPr>
              <a:t>İnternetin </a:t>
            </a:r>
            <a:r>
              <a:rPr lang="tr-TR" sz="3200" b="1" dirty="0">
                <a:solidFill>
                  <a:srgbClr val="002060"/>
                </a:solidFill>
              </a:rPr>
              <a:t>Sosyal </a:t>
            </a:r>
            <a:r>
              <a:rPr lang="tr-TR" sz="3200" b="1" dirty="0" smtClean="0">
                <a:solidFill>
                  <a:srgbClr val="002060"/>
                </a:solidFill>
              </a:rPr>
              <a:t>Kullanımı (Nisan 2012)</a:t>
            </a:r>
            <a:endParaRPr lang="tr-TR" sz="3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071389"/>
            <a:ext cx="8435280" cy="4525963"/>
          </a:xfrm>
        </p:spPr>
        <p:txBody>
          <a:bodyPr/>
          <a:lstStyle/>
          <a:p>
            <a:r>
              <a:rPr lang="tr-TR" dirty="0" smtClean="0"/>
              <a:t>31 </a:t>
            </a:r>
            <a:r>
              <a:rPr lang="tr-TR" dirty="0"/>
              <a:t>m</a:t>
            </a:r>
            <a:r>
              <a:rPr lang="tr-TR" dirty="0" smtClean="0"/>
              <a:t>ilyon </a:t>
            </a:r>
            <a:r>
              <a:rPr lang="tr-TR" dirty="0"/>
              <a:t>F</a:t>
            </a:r>
            <a:r>
              <a:rPr lang="tr-TR" dirty="0" smtClean="0"/>
              <a:t>acebook hesabı (Dünyada 6. sırada)</a:t>
            </a:r>
          </a:p>
          <a:p>
            <a:r>
              <a:rPr lang="tr-TR" dirty="0" smtClean="0"/>
              <a:t>7 milyon </a:t>
            </a:r>
            <a:r>
              <a:rPr lang="tr-TR" dirty="0" err="1" smtClean="0"/>
              <a:t>Twitter</a:t>
            </a:r>
            <a:r>
              <a:rPr lang="tr-TR" dirty="0" smtClean="0"/>
              <a:t> hesabı (Dünyada 11. sırada)</a:t>
            </a:r>
          </a:p>
          <a:p>
            <a:r>
              <a:rPr lang="tr-TR" dirty="0" smtClean="0"/>
              <a:t>Çevrimiçi süre: 28 saat/hafta </a:t>
            </a:r>
          </a:p>
          <a:p>
            <a:r>
              <a:rPr lang="tr-TR" dirty="0" smtClean="0"/>
              <a:t>Türkiye’de en çok ziyaret edilen 25 siteden 15 tanesi sosyal medya içeriği sunuyor.</a:t>
            </a:r>
            <a:endParaRPr lang="tr-TR" i="1" dirty="0" smtClean="0">
              <a:solidFill>
                <a:schemeClr val="accent1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80700" y="4858730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SocialBakers.com, SemioCast.com, Alexa.com</a:t>
            </a:r>
            <a:endParaRPr lang="tr-TR" sz="1600" dirty="0"/>
          </a:p>
        </p:txBody>
      </p:sp>
      <p:sp>
        <p:nvSpPr>
          <p:cNvPr id="6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15</a:t>
            </a:fld>
            <a:endParaRPr lang="tr-TR" dirty="0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16</a:t>
            </a:fld>
            <a:endParaRPr lang="tr-TR"/>
          </a:p>
        </p:txBody>
      </p:sp>
      <p:pic>
        <p:nvPicPr>
          <p:cNvPr id="3074" name="Picture 2" descr="C:\Users\hyerlikaya\AppData\Local\Microsoft\Windows\Temporary Internet Files\Content.IE5\95E42008\youtub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425278"/>
            <a:ext cx="8864600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67544" y="175940"/>
            <a:ext cx="813690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200" b="1" dirty="0" smtClean="0">
                <a:solidFill>
                  <a:srgbClr val="002060"/>
                </a:solidFill>
              </a:rPr>
              <a:t>Türkiye’de </a:t>
            </a:r>
            <a:r>
              <a:rPr lang="tr-TR" sz="3200" b="1" dirty="0" err="1" smtClean="0">
                <a:solidFill>
                  <a:srgbClr val="002060"/>
                </a:solidFill>
              </a:rPr>
              <a:t>YouTube</a:t>
            </a:r>
            <a:r>
              <a:rPr lang="tr-TR" sz="3200" b="1" dirty="0" smtClean="0">
                <a:solidFill>
                  <a:srgbClr val="002060"/>
                </a:solidFill>
              </a:rPr>
              <a:t> Kullanım Oranı</a:t>
            </a:r>
            <a:endParaRPr lang="tr-TR" sz="3200" b="1" dirty="0">
              <a:solidFill>
                <a:srgbClr val="002060"/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280700" y="5877272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Google.com</a:t>
            </a:r>
            <a:endParaRPr lang="tr-TR" sz="1600" dirty="0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539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716" y="188640"/>
            <a:ext cx="8611780" cy="8689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Kamuda e-Dönüşüm</a:t>
            </a:r>
            <a:r>
              <a:rPr lang="tr-TR" sz="3100" b="1" dirty="0">
                <a:solidFill>
                  <a:srgbClr val="002060"/>
                </a:solidFill>
              </a:rPr>
              <a:t>: e</a:t>
            </a:r>
            <a:r>
              <a:rPr lang="tr-TR" sz="3100" b="1" dirty="0" smtClean="0">
                <a:solidFill>
                  <a:srgbClr val="002060"/>
                </a:solidFill>
              </a:rPr>
              <a:t>-Devlet</a:t>
            </a:r>
            <a:endParaRPr lang="tr-TR" sz="3100" b="1" dirty="0">
              <a:solidFill>
                <a:srgbClr val="002060"/>
              </a:solidFill>
            </a:endParaRPr>
          </a:p>
        </p:txBody>
      </p:sp>
      <p:sp>
        <p:nvSpPr>
          <p:cNvPr id="6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17</a:t>
            </a:fld>
            <a:endParaRPr lang="tr-TR" dirty="0"/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512238" y="1700808"/>
            <a:ext cx="8092210" cy="44644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60"/>
              </a:spcBef>
              <a:spcAft>
                <a:spcPts val="600"/>
              </a:spcAft>
            </a:pPr>
            <a:r>
              <a:rPr lang="tr-TR" sz="2400" dirty="0" smtClean="0">
                <a:cs typeface="Times New Roman" pitchFamily="18" charset="0"/>
              </a:rPr>
              <a:t>e-Devlet Kapısı </a:t>
            </a:r>
            <a:r>
              <a:rPr lang="tr-TR" sz="2400" b="1" dirty="0" smtClean="0">
                <a:cs typeface="Times New Roman" pitchFamily="18" charset="0"/>
              </a:rPr>
              <a:t>2008 yılı sonunda </a:t>
            </a:r>
            <a:r>
              <a:rPr lang="tr-TR" sz="2400" dirty="0" smtClean="0">
                <a:cs typeface="Times New Roman" pitchFamily="18" charset="0"/>
              </a:rPr>
              <a:t>açıldı (yaklaşık 40 kurumun 300’den fazla hizmeti entegre edildi.) </a:t>
            </a:r>
          </a:p>
          <a:p>
            <a:pPr>
              <a:spcBef>
                <a:spcPts val="360"/>
              </a:spcBef>
              <a:spcAft>
                <a:spcPts val="600"/>
              </a:spcAft>
            </a:pPr>
            <a:r>
              <a:rPr lang="tr-TR" sz="2400" dirty="0" smtClean="0">
                <a:cs typeface="Times New Roman" pitchFamily="18" charset="0"/>
              </a:rPr>
              <a:t>Kamu hizmetlerinde vatandaş beyanının esas olması ilke olarak benimsendi</a:t>
            </a:r>
          </a:p>
          <a:p>
            <a:pPr>
              <a:spcBef>
                <a:spcPts val="360"/>
              </a:spcBef>
              <a:spcAft>
                <a:spcPts val="600"/>
              </a:spcAft>
            </a:pPr>
            <a:r>
              <a:rPr lang="tr-TR" sz="2400" dirty="0">
                <a:cs typeface="Times New Roman" pitchFamily="18" charset="0"/>
              </a:rPr>
              <a:t>Sosyal Güvenlik Uygulamaları, </a:t>
            </a:r>
            <a:r>
              <a:rPr lang="tr-TR" sz="2400" dirty="0" smtClean="0">
                <a:cs typeface="Times New Roman" pitchFamily="18" charset="0"/>
              </a:rPr>
              <a:t>MERNİS, AKS, UYAP, GİMOP, SOYBİS, VEDOP, EKAP, ASBİS gibi projeler hayata geçirildi</a:t>
            </a:r>
          </a:p>
          <a:p>
            <a:pPr>
              <a:spcBef>
                <a:spcPts val="360"/>
              </a:spcBef>
              <a:spcAft>
                <a:spcPts val="600"/>
              </a:spcAft>
            </a:pPr>
            <a:r>
              <a:rPr lang="tr-TR" sz="2400" dirty="0" smtClean="0">
                <a:cs typeface="Times New Roman" pitchFamily="18" charset="0"/>
              </a:rPr>
              <a:t>MERSİS, T.C. Kimlik Kartı, TAKBİS, e-Yazışma gibi projeler devam ediyor</a:t>
            </a:r>
          </a:p>
          <a:p>
            <a:pPr>
              <a:spcBef>
                <a:spcPts val="360"/>
              </a:spcBef>
              <a:spcAft>
                <a:spcPts val="600"/>
              </a:spcAft>
            </a:pPr>
            <a:r>
              <a:rPr lang="tr-TR" sz="2400" dirty="0" smtClean="0">
                <a:cs typeface="Times New Roman" pitchFamily="18" charset="0"/>
              </a:rPr>
              <a:t>Aralık 2011 itibarıyla yaklaşık 450.000 adet nitelikli </a:t>
            </a:r>
            <a:r>
              <a:rPr lang="tr-TR" sz="2400" b="1" dirty="0" smtClean="0">
                <a:cs typeface="Times New Roman" pitchFamily="18" charset="0"/>
              </a:rPr>
              <a:t>elektronik sertifika </a:t>
            </a:r>
            <a:r>
              <a:rPr lang="tr-TR" sz="2400" dirty="0" smtClean="0">
                <a:cs typeface="Times New Roman" pitchFamily="18" charset="0"/>
              </a:rPr>
              <a:t>üretildi (300.000 elektronik imza, 150.000 mobil imza)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16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716" y="188640"/>
            <a:ext cx="8611780" cy="8689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Kamu BİT Yatırımları (2002-2012)</a:t>
            </a:r>
            <a:endParaRPr lang="tr-TR" sz="3100" b="1" dirty="0">
              <a:solidFill>
                <a:srgbClr val="002060"/>
              </a:solidFill>
            </a:endParaRPr>
          </a:p>
        </p:txBody>
      </p:sp>
      <p:sp>
        <p:nvSpPr>
          <p:cNvPr id="6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18</a:t>
            </a:fld>
            <a:endParaRPr lang="tr-TR" dirty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  <p:graphicFrame>
        <p:nvGraphicFramePr>
          <p:cNvPr id="9" name="Grafik 8"/>
          <p:cNvGraphicFramePr/>
          <p:nvPr>
            <p:extLst>
              <p:ext uri="{D42A27DB-BD31-4B8C-83A1-F6EECF244321}">
                <p14:modId xmlns:p14="http://schemas.microsoft.com/office/powerpoint/2010/main" val="1844289860"/>
              </p:ext>
            </p:extLst>
          </p:nvPr>
        </p:nvGraphicFramePr>
        <p:xfrm>
          <a:off x="467544" y="1412776"/>
          <a:ext cx="820891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Metin kutusu 9"/>
          <p:cNvSpPr txBox="1"/>
          <p:nvPr/>
        </p:nvSpPr>
        <p:spPr>
          <a:xfrm>
            <a:off x="524128" y="6258798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Yatırım Programları, 2002-2012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14719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14313"/>
            <a:ext cx="8352928" cy="838200"/>
          </a:xfrm>
        </p:spPr>
        <p:txBody>
          <a:bodyPr>
            <a:noAutofit/>
          </a:bodyPr>
          <a:lstStyle/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Türkiye’de e-Devlet Hizmetlerinin </a:t>
            </a:r>
            <a:b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Sunum Düzeyi ve Kullanımı</a:t>
            </a:r>
            <a:endParaRPr lang="en-US" sz="31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19</a:t>
            </a:fld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553160"/>
              </p:ext>
            </p:extLst>
          </p:nvPr>
        </p:nvGraphicFramePr>
        <p:xfrm>
          <a:off x="323528" y="1412776"/>
          <a:ext cx="842493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0"/>
                <a:gridCol w="1224136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Gösterge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Düzey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smtClean="0"/>
                        <a:t>e-Devlet Kapısı kullanıcı sayısı (milyon), Nisan 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12,5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smtClean="0"/>
                        <a:t>e-Devlet hizmetleri kullanıcı oranı (%), 2011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38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 smtClean="0"/>
                        <a:t>e-Devlet hizmetlerinden memnuniyet (%), 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95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Hizmetlerin</a:t>
                      </a:r>
                      <a:r>
                        <a:rPr lang="tr-TR" sz="2400" baseline="0" dirty="0" smtClean="0"/>
                        <a:t> çevrimiçi sunum düzeyi </a:t>
                      </a:r>
                      <a:r>
                        <a:rPr lang="tr-TR" sz="2400" dirty="0" smtClean="0"/>
                        <a:t>(%)</a:t>
                      </a:r>
                      <a:r>
                        <a:rPr lang="tr-TR" sz="2400" baseline="0" dirty="0" smtClean="0"/>
                        <a:t>, 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55600" indent="0"/>
                      <a:r>
                        <a:rPr lang="tr-TR" sz="2400" dirty="0" smtClean="0"/>
                        <a:t>AB 27+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82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55600" indent="0"/>
                      <a:r>
                        <a:rPr lang="tr-TR" sz="2400" dirty="0" smtClean="0"/>
                        <a:t>Türkiye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89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Hizmetlerin çevrimiçi olgunluk düzeyi (%), 2010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55600" indent="0"/>
                      <a:r>
                        <a:rPr lang="tr-TR" sz="2400" dirty="0" smtClean="0"/>
                        <a:t>AB 27+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90</a:t>
                      </a:r>
                      <a:endParaRPr lang="tr-T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55600" indent="0"/>
                      <a:r>
                        <a:rPr lang="tr-TR" sz="2400" dirty="0" smtClean="0"/>
                        <a:t>Türkiye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/>
                        <a:t>91</a:t>
                      </a:r>
                      <a:endParaRPr lang="tr-T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710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Gündem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71832"/>
            <a:ext cx="8229600" cy="4721464"/>
          </a:xfrm>
        </p:spPr>
        <p:txBody>
          <a:bodyPr>
            <a:noAutofit/>
          </a:bodyPr>
          <a:lstStyle/>
          <a:p>
            <a:pPr lvl="0"/>
            <a:r>
              <a:rPr lang="tr-TR" dirty="0" smtClean="0"/>
              <a:t>Kalkınma </a:t>
            </a:r>
            <a:r>
              <a:rPr lang="tr-TR" dirty="0"/>
              <a:t>Bakanlığı Bilgi Toplumu Dairesi</a:t>
            </a:r>
          </a:p>
          <a:p>
            <a:pPr lvl="0"/>
            <a:r>
              <a:rPr lang="tr-TR" dirty="0" smtClean="0"/>
              <a:t>e-Dönüşüm </a:t>
            </a:r>
            <a:r>
              <a:rPr lang="tr-TR" dirty="0"/>
              <a:t>Türkiye Projesi</a:t>
            </a:r>
          </a:p>
          <a:p>
            <a:pPr lvl="0"/>
            <a:r>
              <a:rPr lang="tr-TR" dirty="0" smtClean="0"/>
              <a:t>Bilgi </a:t>
            </a:r>
            <a:r>
              <a:rPr lang="tr-TR" dirty="0"/>
              <a:t>Toplumu Göstergeleri</a:t>
            </a:r>
          </a:p>
          <a:p>
            <a:pPr lvl="0"/>
            <a:r>
              <a:rPr lang="tr-TR" dirty="0" smtClean="0"/>
              <a:t>Sosyal </a:t>
            </a:r>
            <a:r>
              <a:rPr lang="tr-TR" dirty="0"/>
              <a:t>Dönüşüm</a:t>
            </a:r>
          </a:p>
          <a:p>
            <a:pPr lvl="0"/>
            <a:r>
              <a:rPr lang="tr-TR" dirty="0" smtClean="0"/>
              <a:t>İnternetin </a:t>
            </a:r>
            <a:r>
              <a:rPr lang="tr-TR" dirty="0"/>
              <a:t>Ekonomik Potansiyeli</a:t>
            </a:r>
          </a:p>
          <a:p>
            <a:pPr lvl="0"/>
            <a:r>
              <a:rPr lang="tr-TR" dirty="0" smtClean="0"/>
              <a:t>Yeni </a:t>
            </a:r>
            <a:r>
              <a:rPr lang="tr-TR" dirty="0"/>
              <a:t>Bilgi Toplumu Stratejisi </a:t>
            </a:r>
            <a:r>
              <a:rPr lang="tr-TR" dirty="0" smtClean="0"/>
              <a:t>Hazırlıkları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2</a:t>
            </a:fld>
            <a:endParaRPr lang="tr-TR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0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36504"/>
          </a:xfrm>
        </p:spPr>
        <p:txBody>
          <a:bodyPr>
            <a:noAutofit/>
          </a:bodyPr>
          <a:lstStyle/>
          <a:p>
            <a:pPr marL="342900" lvl="2" indent="-342900">
              <a:buFont typeface="Arial" charset="0"/>
              <a:buChar char="•"/>
            </a:pPr>
            <a:r>
              <a:rPr lang="tr-TR" sz="2600" dirty="0" smtClean="0"/>
              <a:t>FATİH Projesi, içinde pek çok fırsatları içeren dev bir proje olarak ülkemizin internet teknolojileri alanındaki yakın gelecekteki konumunu önemli ölçüde değiştirecek.</a:t>
            </a:r>
          </a:p>
          <a:p>
            <a:pPr marL="800100" lvl="3" indent="-342900">
              <a:buFontTx/>
              <a:buChar char="-"/>
            </a:pPr>
            <a:r>
              <a:rPr lang="tr-TR" dirty="0"/>
              <a:t>Ö</a:t>
            </a:r>
            <a:r>
              <a:rPr lang="tr-TR" dirty="0" smtClean="0"/>
              <a:t>ğrencilerin internet teknolojilerine daha erken yaşta adapte olması</a:t>
            </a:r>
          </a:p>
          <a:p>
            <a:pPr marL="800100" lvl="3" indent="-342900">
              <a:buFontTx/>
              <a:buChar char="-"/>
            </a:pPr>
            <a:r>
              <a:rPr lang="tr-TR" dirty="0" smtClean="0"/>
              <a:t>Toplumun sayısal beceri seviyesinin artması</a:t>
            </a:r>
          </a:p>
          <a:p>
            <a:pPr marL="800100" lvl="3" indent="-342900">
              <a:buFontTx/>
              <a:buChar char="-"/>
            </a:pPr>
            <a:r>
              <a:rPr lang="tr-TR" dirty="0" smtClean="0"/>
              <a:t>İnternetin sosyal ve ekonomik yaşamdaki öneminin artması</a:t>
            </a:r>
          </a:p>
          <a:p>
            <a:pPr marL="800100" lvl="3" indent="-342900">
              <a:buFontTx/>
              <a:buChar char="-"/>
            </a:pPr>
            <a:r>
              <a:rPr lang="tr-TR" dirty="0" smtClean="0"/>
              <a:t>Ülke genelinde fiber genişbant altyapısının yaygınlaşması</a:t>
            </a:r>
          </a:p>
          <a:p>
            <a:pPr marL="800100" lvl="3" indent="-342900">
              <a:buFontTx/>
              <a:buChar char="-"/>
            </a:pPr>
            <a:r>
              <a:rPr lang="tr-TR" dirty="0" smtClean="0"/>
              <a:t>Ülkemizin ileri teknolojili cihaz üretim merkezi haline gelmesi</a:t>
            </a:r>
          </a:p>
          <a:p>
            <a:pPr marL="800100" lvl="3" indent="-342900">
              <a:buFontTx/>
              <a:buChar char="-"/>
            </a:pPr>
            <a:r>
              <a:rPr lang="tr-TR" dirty="0" smtClean="0"/>
              <a:t>Elektronik içerik sektörünün gelişmesi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Eğitimde Dönüşüm: FATİH Projesi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20</a:t>
            </a:fld>
            <a:endParaRPr lang="tr-TR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59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Uluslararası Kıyaslamalar</a:t>
            </a:r>
            <a:endParaRPr lang="en-US" sz="31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21</a:t>
            </a:fld>
            <a:endParaRPr lang="tr-TR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19560" y="1285845"/>
            <a:ext cx="67484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000" dirty="0">
                <a:solidFill>
                  <a:schemeClr val="tx2">
                    <a:lumMod val="75000"/>
                  </a:schemeClr>
                </a:solidFill>
              </a:rPr>
              <a:t>Dünya</a:t>
            </a:r>
            <a:r>
              <a:rPr lang="tr-TR" sz="2000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</a:rPr>
              <a:t>Ekonomi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Forumu: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</a:rPr>
              <a:t>Ağ Hazırlık Endeksi</a:t>
            </a: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987823" y="3143220"/>
            <a:ext cx="34842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Economist: e-Hazırlık Sıralaması</a:t>
            </a:r>
            <a:endParaRPr lang="tr-TR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0" name="Group 1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24827"/>
              </p:ext>
            </p:extLst>
          </p:nvPr>
        </p:nvGraphicFramePr>
        <p:xfrm>
          <a:off x="1024335" y="1690688"/>
          <a:ext cx="7000874" cy="1249608"/>
        </p:xfrm>
        <a:graphic>
          <a:graphicData uri="http://schemas.openxmlformats.org/drawingml/2006/table">
            <a:tbl>
              <a:tblPr/>
              <a:tblGrid>
                <a:gridCol w="2566472"/>
                <a:gridCol w="793279"/>
                <a:gridCol w="760125"/>
                <a:gridCol w="742932"/>
                <a:gridCol w="698630"/>
                <a:gridCol w="719718"/>
                <a:gridCol w="719718"/>
              </a:tblGrid>
              <a:tr h="5789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2005-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2006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-2007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2007-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2008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2008-2009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2009-2010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35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Ülke Sayısı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22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127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134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134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142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</a:tr>
              <a:tr h="335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ürkiye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48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52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52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Group 2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158082"/>
              </p:ext>
            </p:extLst>
          </p:nvPr>
        </p:nvGraphicFramePr>
        <p:xfrm>
          <a:off x="1076723" y="3514724"/>
          <a:ext cx="6868815" cy="1138411"/>
        </p:xfrm>
        <a:graphic>
          <a:graphicData uri="http://schemas.openxmlformats.org/drawingml/2006/table">
            <a:tbl>
              <a:tblPr/>
              <a:tblGrid>
                <a:gridCol w="2843553"/>
                <a:gridCol w="847424"/>
                <a:gridCol w="847424"/>
                <a:gridCol w="847424"/>
                <a:gridCol w="706185"/>
                <a:gridCol w="776805"/>
              </a:tblGrid>
              <a:tr h="420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B9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5975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Ülke Sayısı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70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</a:tr>
              <a:tr h="3581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ürkiye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36"/>
          <p:cNvSpPr>
            <a:spLocks noChangeArrowheads="1"/>
          </p:cNvSpPr>
          <p:nvPr/>
        </p:nvSpPr>
        <p:spPr bwMode="auto">
          <a:xfrm>
            <a:off x="990998" y="4886295"/>
            <a:ext cx="35732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</a:rPr>
              <a:t>BM: e-Devlet Gelişmişlik Endeksi</a:t>
            </a:r>
            <a:endParaRPr lang="tr-TR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3" name="Group 2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939179"/>
              </p:ext>
            </p:extLst>
          </p:nvPr>
        </p:nvGraphicFramePr>
        <p:xfrm>
          <a:off x="1079898" y="5257800"/>
          <a:ext cx="6948486" cy="1100138"/>
        </p:xfrm>
        <a:graphic>
          <a:graphicData uri="http://schemas.openxmlformats.org/drawingml/2006/table">
            <a:tbl>
              <a:tblPr/>
              <a:tblGrid>
                <a:gridCol w="2584276"/>
                <a:gridCol w="770155"/>
                <a:gridCol w="770155"/>
                <a:gridCol w="770155"/>
                <a:gridCol w="641795"/>
                <a:gridCol w="705975"/>
                <a:gridCol w="70597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2DB9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Ülke Sayısı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173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178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179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182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183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190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ürkiye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57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76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80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F6"/>
                    </a:solidFill>
                  </a:tcPr>
                </a:tc>
              </a:tr>
            </a:tbl>
          </a:graphicData>
        </a:graphic>
      </p:graphicFrame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99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Bilgi Toplumu Stratejisi (2006-2010)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40296" y="1345457"/>
            <a:ext cx="7863408" cy="5369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tr-TR" sz="2000" dirty="0" smtClean="0"/>
              <a:t>Yürürlük (Temmuz 2006-YPK Kararı)</a:t>
            </a:r>
          </a:p>
          <a:p>
            <a:pPr>
              <a:lnSpc>
                <a:spcPct val="90000"/>
              </a:lnSpc>
            </a:pPr>
            <a:r>
              <a:rPr lang="tr-TR" sz="2000" dirty="0" smtClean="0"/>
              <a:t>Çıktılar: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Strateji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Eylem Planı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Program Tanımlama Dokümanı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Ölçümleme Dokümanı</a:t>
            </a:r>
          </a:p>
          <a:p>
            <a:pPr>
              <a:lnSpc>
                <a:spcPct val="90000"/>
              </a:lnSpc>
            </a:pPr>
            <a:r>
              <a:rPr lang="tr-TR" sz="2000" dirty="0" smtClean="0"/>
              <a:t>Bileşenler ve Eylem Sayıları: 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Sosyal Dönüşüm (14)</a:t>
            </a:r>
          </a:p>
          <a:p>
            <a:pPr lvl="1">
              <a:lnSpc>
                <a:spcPct val="90000"/>
              </a:lnSpc>
            </a:pPr>
            <a:r>
              <a:rPr lang="tr-TR" sz="2000" dirty="0" err="1" smtClean="0"/>
              <a:t>BİT’in</a:t>
            </a:r>
            <a:r>
              <a:rPr lang="tr-TR" sz="2000" dirty="0" smtClean="0"/>
              <a:t> İş Dünyasına Nüfuzu (12)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Vatandaş Odaklı Hizmet Dönüşümü (41)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Kamu Yönetiminde Modernizasyon (21)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Küresel Rekabetçi Bilgi Teknolojileri Sektörü (13)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Rekabetçi, Yaygın ve Ucuz İletişim Altyapı ve Hizmetleri (7)</a:t>
            </a:r>
          </a:p>
          <a:p>
            <a:pPr lvl="1">
              <a:lnSpc>
                <a:spcPct val="90000"/>
              </a:lnSpc>
            </a:pPr>
            <a:r>
              <a:rPr lang="tr-TR" sz="2000" dirty="0" smtClean="0"/>
              <a:t>Ar-Ge ve Yenilikçiliğin Geliştirilmesi (3)</a:t>
            </a:r>
            <a:endParaRPr lang="tr-TR" sz="2000" dirty="0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39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Stratejide Bütüncül Yaklaşım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pPr/>
              <a:t>23</a:t>
            </a:fld>
            <a:endParaRPr lang="tr-TR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3002" y="1520744"/>
            <a:ext cx="7363414" cy="4898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1132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453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30000"/>
              </a:lnSpc>
            </a:pPr>
            <a:r>
              <a:rPr lang="tr-TR" dirty="0" smtClean="0"/>
              <a:t>“Herkes için bilgi ve iletişim teknolojileri fırsatı”</a:t>
            </a:r>
          </a:p>
          <a:p>
            <a:pPr>
              <a:lnSpc>
                <a:spcPct val="130000"/>
              </a:lnSpc>
            </a:pPr>
            <a:r>
              <a:rPr lang="tr-TR" dirty="0" smtClean="0"/>
              <a:t>Bilgi ve iletişim teknolojileri kullanımını ekonomik ve sosyal faydaya dönüştürme amacıyla;</a:t>
            </a:r>
          </a:p>
          <a:p>
            <a:pPr lvl="1">
              <a:lnSpc>
                <a:spcPct val="130000"/>
              </a:lnSpc>
            </a:pPr>
            <a:r>
              <a:rPr lang="tr-TR" b="1" dirty="0" smtClean="0"/>
              <a:t>Çalışma hayatı</a:t>
            </a:r>
            <a:r>
              <a:rPr lang="tr-TR" dirty="0" smtClean="0"/>
              <a:t>nda</a:t>
            </a:r>
            <a:r>
              <a:rPr lang="tr-TR" b="1" dirty="0" smtClean="0"/>
              <a:t> </a:t>
            </a:r>
            <a:r>
              <a:rPr lang="tr-TR" dirty="0" err="1" smtClean="0"/>
              <a:t>BİT’in</a:t>
            </a:r>
            <a:r>
              <a:rPr lang="tr-TR" dirty="0" smtClean="0"/>
              <a:t> etkin ve yoğun kullanımı, </a:t>
            </a:r>
          </a:p>
          <a:p>
            <a:pPr lvl="1">
              <a:lnSpc>
                <a:spcPct val="130000"/>
              </a:lnSpc>
            </a:pPr>
            <a:r>
              <a:rPr lang="tr-TR" dirty="0" smtClean="0"/>
              <a:t>Bilgiye </a:t>
            </a:r>
            <a:r>
              <a:rPr lang="tr-TR" b="1" dirty="0" smtClean="0"/>
              <a:t>erişim imkânları</a:t>
            </a:r>
            <a:r>
              <a:rPr lang="tr-TR" dirty="0" smtClean="0"/>
              <a:t>nın geliştirilmesi suretiyle bireylerin potansiyellerinin ve yaşam kalitelerinin artırması, </a:t>
            </a:r>
          </a:p>
          <a:p>
            <a:pPr lvl="1">
              <a:lnSpc>
                <a:spcPct val="130000"/>
              </a:lnSpc>
            </a:pPr>
            <a:r>
              <a:rPr lang="tr-TR" b="1" dirty="0" smtClean="0"/>
              <a:t>Eğitim süreçleri</a:t>
            </a:r>
            <a:r>
              <a:rPr lang="tr-TR" dirty="0" smtClean="0"/>
              <a:t>nin BİT ile teknolojilerle desteklenmesi </a:t>
            </a:r>
          </a:p>
          <a:p>
            <a:pPr lvl="1">
              <a:lnSpc>
                <a:spcPct val="130000"/>
              </a:lnSpc>
            </a:pPr>
            <a:r>
              <a:rPr lang="tr-TR" b="1" dirty="0" err="1" smtClean="0"/>
              <a:t>Yaşamboyu</a:t>
            </a:r>
            <a:r>
              <a:rPr lang="tr-TR" b="1" dirty="0" smtClean="0"/>
              <a:t> öğrenim</a:t>
            </a:r>
            <a:r>
              <a:rPr lang="tr-TR" dirty="0" smtClean="0"/>
              <a:t> yaklaşımı ve e-öğrenme yoluyla bireylerin kendilerini geliştirebilmeleri için uygun yapıların oluşumu ve sayısal içeriğin geliştirilmesi,</a:t>
            </a:r>
          </a:p>
          <a:p>
            <a:pPr lvl="1">
              <a:lnSpc>
                <a:spcPct val="130000"/>
              </a:lnSpc>
            </a:pPr>
            <a:r>
              <a:rPr lang="tr-TR" dirty="0" smtClean="0"/>
              <a:t>Toplumdaki çeşitli sosyal kesimlerin </a:t>
            </a:r>
            <a:r>
              <a:rPr lang="tr-TR" dirty="0" err="1" smtClean="0"/>
              <a:t>BİT’e</a:t>
            </a:r>
            <a:r>
              <a:rPr lang="tr-TR" dirty="0" smtClean="0"/>
              <a:t> erişim ve kullanımında ortaya çıkan farklılıklar azaltılarak </a:t>
            </a:r>
            <a:r>
              <a:rPr lang="tr-TR" b="1" dirty="0" smtClean="0"/>
              <a:t>sayısal uçurum</a:t>
            </a:r>
            <a:r>
              <a:rPr lang="tr-TR" dirty="0" smtClean="0"/>
              <a:t>un azaltılması,</a:t>
            </a:r>
          </a:p>
          <a:p>
            <a:pPr lvl="1">
              <a:lnSpc>
                <a:spcPct val="130000"/>
              </a:lnSpc>
            </a:pPr>
            <a:r>
              <a:rPr lang="tr-TR" dirty="0" err="1" smtClean="0"/>
              <a:t>BİT’in</a:t>
            </a:r>
            <a:r>
              <a:rPr lang="tr-TR" dirty="0" smtClean="0"/>
              <a:t> engelli vatandaşların </a:t>
            </a:r>
            <a:r>
              <a:rPr lang="tr-TR" b="1" dirty="0" smtClean="0"/>
              <a:t>sosyal hayata entegrasyon</a:t>
            </a:r>
            <a:r>
              <a:rPr lang="tr-TR" dirty="0" smtClean="0"/>
              <a:t>u için kullanılması planlanmıştır.</a:t>
            </a:r>
          </a:p>
          <a:p>
            <a:pPr marL="742950" lvl="2" indent="-342900">
              <a:lnSpc>
                <a:spcPct val="130000"/>
              </a:lnSpc>
            </a:pPr>
            <a:endParaRPr lang="tr-TR" sz="2400" dirty="0"/>
          </a:p>
          <a:p>
            <a:pPr lvl="1">
              <a:lnSpc>
                <a:spcPct val="130000"/>
              </a:lnSpc>
            </a:pPr>
            <a:endParaRPr lang="tr-TR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Bilgi Toplumu Stratejisinde </a:t>
            </a:r>
            <a:r>
              <a:rPr lang="tr-TR" sz="3100" b="1" dirty="0">
                <a:solidFill>
                  <a:schemeClr val="tx2">
                    <a:lumMod val="75000"/>
                  </a:schemeClr>
                </a:solidFill>
              </a:rPr>
              <a:t>Sosyal</a:t>
            </a:r>
            <a:r>
              <a:rPr lang="tr-TR" sz="3100" b="1" dirty="0" smtClean="0">
                <a:solidFill>
                  <a:srgbClr val="002060"/>
                </a:solidFill>
              </a:rPr>
              <a:t> Dönüşüm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34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96544"/>
          </a:xfrm>
        </p:spPr>
        <p:txBody>
          <a:bodyPr>
            <a:noAutofit/>
          </a:bodyPr>
          <a:lstStyle/>
          <a:p>
            <a:r>
              <a:rPr lang="tr-TR" sz="2000" dirty="0" smtClean="0"/>
              <a:t>Strateji dönemi sonunda, belirlenen stratejik yön doğrultusunda;</a:t>
            </a:r>
          </a:p>
          <a:p>
            <a:pPr lvl="1"/>
            <a:r>
              <a:rPr lang="tr-TR" sz="1800" dirty="0" err="1" smtClean="0"/>
              <a:t>BİT’in</a:t>
            </a:r>
            <a:r>
              <a:rPr lang="tr-TR" sz="1800" dirty="0" smtClean="0"/>
              <a:t> </a:t>
            </a:r>
            <a:r>
              <a:rPr lang="tr-TR" sz="1800" b="1" dirty="0" smtClean="0"/>
              <a:t>etkin kullanım</a:t>
            </a:r>
            <a:r>
              <a:rPr lang="tr-TR" sz="1800" dirty="0" smtClean="0"/>
              <a:t>ıyla ekonomik ve sosyal faydanın artırılması ve 2010 yılında İnternet kullanım oranının </a:t>
            </a:r>
            <a:r>
              <a:rPr lang="tr-TR" sz="1800" b="1" dirty="0" smtClean="0"/>
              <a:t>yüzde 50</a:t>
            </a:r>
            <a:r>
              <a:rPr lang="tr-TR" sz="1800" dirty="0" smtClean="0"/>
              <a:t>’nin üzerine çıkarılması,</a:t>
            </a:r>
          </a:p>
          <a:p>
            <a:pPr lvl="1"/>
            <a:r>
              <a:rPr lang="tr-TR" sz="1800" dirty="0" smtClean="0"/>
              <a:t>Etkin kullanım için öncelikli kesim seçilen </a:t>
            </a:r>
            <a:r>
              <a:rPr lang="tr-TR" sz="1800" b="1" dirty="0" smtClean="0"/>
              <a:t>öğrenci, çalışan ve işsizler</a:t>
            </a:r>
            <a:r>
              <a:rPr lang="tr-TR" sz="1800" dirty="0" smtClean="0"/>
              <a:t>in bilgi ve iletişim teknolojileri kullanım yetkinliklerini, e-iş olanakları da dâhil olmak üzere bireysel gelişimlerinin kolaylaştırılması, </a:t>
            </a:r>
          </a:p>
          <a:p>
            <a:pPr lvl="1"/>
            <a:r>
              <a:rPr lang="tr-TR" sz="1800" dirty="0" smtClean="0"/>
              <a:t>Bireylerin, Bilgi Toplumu Stratejisinin arz yönlü politikaları ile geliştirilecek olan e-devlet, e-eğitim, e-sağlık, e-bankacılık, e-alışveriş gibi </a:t>
            </a:r>
            <a:r>
              <a:rPr lang="tr-TR" sz="1800" b="1" dirty="0" smtClean="0"/>
              <a:t>çevrimiçi hizmetler</a:t>
            </a:r>
            <a:r>
              <a:rPr lang="tr-TR" sz="1800" dirty="0" smtClean="0"/>
              <a:t>i faydalanmak üzere kullanmaları,</a:t>
            </a:r>
          </a:p>
          <a:p>
            <a:pPr lvl="1"/>
            <a:r>
              <a:rPr lang="tr-TR" sz="1800" dirty="0" smtClean="0"/>
              <a:t>Bireylerin </a:t>
            </a:r>
            <a:r>
              <a:rPr lang="tr-TR" sz="1800" dirty="0" err="1" smtClean="0"/>
              <a:t>BİT’e</a:t>
            </a:r>
            <a:r>
              <a:rPr lang="tr-TR" sz="1800" dirty="0" smtClean="0"/>
              <a:t> erişiminin artırılmasına yönelik </a:t>
            </a:r>
            <a:r>
              <a:rPr lang="tr-TR" sz="1800" b="1" dirty="0" smtClean="0"/>
              <a:t>bilgisayar sahipliği ve </a:t>
            </a:r>
            <a:r>
              <a:rPr lang="tr-TR" sz="1800" b="1" dirty="0" err="1" smtClean="0"/>
              <a:t>genişbant</a:t>
            </a:r>
            <a:r>
              <a:rPr lang="tr-TR" sz="1800" b="1" dirty="0" smtClean="0"/>
              <a:t> internet erişim maliyeti</a:t>
            </a:r>
            <a:r>
              <a:rPr lang="tr-TR" sz="1800" dirty="0" smtClean="0"/>
              <a:t>nin makul seviyelere çekilmesi, </a:t>
            </a:r>
          </a:p>
          <a:p>
            <a:pPr lvl="1"/>
            <a:r>
              <a:rPr lang="tr-TR" sz="1800" dirty="0" smtClean="0"/>
              <a:t>Kamu internet erişim merkezleri oluşturularak, hanelerinde bu teknolojilere sahip olamayan bireylere </a:t>
            </a:r>
            <a:r>
              <a:rPr lang="tr-TR" sz="1800" b="1" dirty="0" smtClean="0"/>
              <a:t>internet erişim imkânı </a:t>
            </a:r>
            <a:r>
              <a:rPr lang="tr-TR" sz="1800" dirty="0" smtClean="0"/>
              <a:t>sağlanması,</a:t>
            </a:r>
          </a:p>
          <a:p>
            <a:pPr lvl="1"/>
            <a:r>
              <a:rPr lang="tr-TR" sz="1800" dirty="0" smtClean="0"/>
              <a:t>Bireylerin </a:t>
            </a:r>
            <a:r>
              <a:rPr lang="tr-TR" sz="1800" dirty="0" err="1" smtClean="0"/>
              <a:t>BİT’i</a:t>
            </a:r>
            <a:r>
              <a:rPr lang="tr-TR" sz="1800" dirty="0" smtClean="0"/>
              <a:t> kullanmalarına önemli bir engel teşkil eden güvenlik endişesinin giderilmesi ve </a:t>
            </a:r>
            <a:r>
              <a:rPr lang="tr-TR" sz="1800" b="1" dirty="0" smtClean="0"/>
              <a:t>güvenli bir internet ortamı</a:t>
            </a:r>
            <a:r>
              <a:rPr lang="tr-TR" sz="1800" dirty="0" smtClean="0"/>
              <a:t>nın yaratılması hedeflenmiştir.</a:t>
            </a:r>
          </a:p>
          <a:p>
            <a:endParaRPr lang="tr-TR" sz="2400" dirty="0" smtClean="0"/>
          </a:p>
          <a:p>
            <a:pPr marL="742950" lvl="2" indent="-342900"/>
            <a:endParaRPr lang="tr-TR" sz="1600" dirty="0"/>
          </a:p>
          <a:p>
            <a:pPr lvl="1"/>
            <a:endParaRPr lang="tr-TR" sz="18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Bilgi Toplumu Stratejisinde Sosyal Dönüşüm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55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26</a:t>
            </a:fld>
            <a:endParaRPr 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724499"/>
              </p:ext>
            </p:extLst>
          </p:nvPr>
        </p:nvGraphicFramePr>
        <p:xfrm>
          <a:off x="611561" y="1414932"/>
          <a:ext cx="7848871" cy="525888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4358048"/>
                <a:gridCol w="1042551"/>
                <a:gridCol w="1296144"/>
                <a:gridCol w="1152128"/>
              </a:tblGrid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Temel Göstergeler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2005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Değeri </a:t>
                      </a:r>
                      <a:r>
                        <a:rPr lang="tr-TR" sz="1600" dirty="0">
                          <a:effectLst/>
                        </a:rPr>
                        <a:t>(%)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2010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Hedefi </a:t>
                      </a:r>
                      <a:r>
                        <a:rPr lang="tr-TR" sz="1600" dirty="0">
                          <a:effectLst/>
                        </a:rPr>
                        <a:t>(%)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2011 </a:t>
                      </a:r>
                      <a:endParaRPr lang="tr-TR" sz="16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Değeri (%)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effectLst/>
                        </a:rPr>
                        <a:t>İnternet Kullanıcısı Bireyler</a:t>
                      </a:r>
                      <a:endParaRPr lang="tr-TR" sz="2400" b="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14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51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40,5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effectLst/>
                        </a:rPr>
                        <a:t>- Öğrenciler</a:t>
                      </a:r>
                      <a:endParaRPr lang="tr-TR" sz="2400" b="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53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96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88,3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effectLst/>
                        </a:rPr>
                        <a:t>- Çalışanlar</a:t>
                      </a:r>
                      <a:endParaRPr lang="tr-TR" sz="2400" b="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17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77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53,1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effectLst/>
                        </a:rPr>
                        <a:t>- İşsizler</a:t>
                      </a:r>
                      <a:endParaRPr lang="tr-TR" sz="2400" b="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21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56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53,9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effectLst/>
                        </a:rPr>
                        <a:t>Genişbant</a:t>
                      </a:r>
                      <a:r>
                        <a:rPr lang="tr-TR" sz="1600" b="0" dirty="0">
                          <a:effectLst/>
                        </a:rPr>
                        <a:t> İnternet Abone Yoğunluğu</a:t>
                      </a:r>
                      <a:endParaRPr lang="tr-TR" sz="2400" b="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12,5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17,3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effectLst/>
                        </a:rPr>
                        <a:t>Eğitim Amaçlı İnternet Kullanan Çalışanlar ve İşsizler</a:t>
                      </a:r>
                      <a:endParaRPr lang="tr-TR" sz="2400" b="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1,2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39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effectLst/>
                        </a:rPr>
                        <a:t>Eğitim Amaçlı İnternet Kullanan Öğrenciler</a:t>
                      </a:r>
                      <a:endParaRPr lang="tr-TR" sz="2400" b="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34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78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effectLst/>
                        </a:rPr>
                        <a:t>Çevrimiçi Bankacılık Yapan Bireyler</a:t>
                      </a:r>
                      <a:endParaRPr lang="tr-TR" sz="2400" b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2,1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33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15,8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effectLst/>
                        </a:rPr>
                        <a:t>Çevrimiçi Alışveriş Yapan Bireyler </a:t>
                      </a:r>
                      <a:endParaRPr lang="tr-TR" sz="2400" b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2,2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30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18,6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effectLst/>
                        </a:rPr>
                        <a:t>e-Devlet Hizmetlerini Kullanan Bireyler</a:t>
                      </a:r>
                      <a:endParaRPr lang="tr-TR" sz="2400" b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5,9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35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38,9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effectLst/>
                        </a:rPr>
                        <a:t>İnternete Bağlı Bilgisayar Bulunan Haneler</a:t>
                      </a:r>
                      <a:endParaRPr lang="tr-TR" sz="2400" b="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7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48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42,9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effectLst/>
                        </a:rPr>
                        <a:t>KİEM’den İnternete Erişen Bireyler</a:t>
                      </a:r>
                      <a:endParaRPr lang="tr-TR" sz="2400" b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0,2</a:t>
                      </a:r>
                      <a:endParaRPr lang="tr-TR" sz="24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5,1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-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effectLst/>
                        </a:rPr>
                        <a:t>Güvenlik Problemi Yaşayan Kullanıcılar</a:t>
                      </a:r>
                      <a:endParaRPr lang="tr-TR" sz="2400" b="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24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24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40,8</a:t>
                      </a:r>
                      <a:endParaRPr lang="tr-TR" sz="24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44005" marR="440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71500" y="214313"/>
            <a:ext cx="828675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Sosyal Dönüşüm: Temel Göstergeler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596136" y="6237312"/>
            <a:ext cx="80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Kaynak: Bilgi Toplumu Stratejisi, TÜİK Hanehalkı Bilişim Teknolojileri Kullanım Araştırması Anketleri, 2008-2011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10851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3896" y="214313"/>
            <a:ext cx="8942640" cy="838200"/>
          </a:xfrm>
        </p:spPr>
        <p:txBody>
          <a:bodyPr>
            <a:noAutofit/>
          </a:bodyPr>
          <a:lstStyle/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Bilgi Toplumu Stratejisi Eylem Planı </a:t>
            </a:r>
            <a:b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Tamamlanma Durumu</a:t>
            </a:r>
            <a:endParaRPr lang="en-US" sz="31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27</a:t>
            </a:fld>
            <a:endParaRPr lang="tr-TR" dirty="0"/>
          </a:p>
        </p:txBody>
      </p:sp>
      <p:graphicFrame>
        <p:nvGraphicFramePr>
          <p:cNvPr id="65" name="Chart 6"/>
          <p:cNvGraphicFramePr/>
          <p:nvPr>
            <p:extLst>
              <p:ext uri="{D42A27DB-BD31-4B8C-83A1-F6EECF244321}">
                <p14:modId xmlns:p14="http://schemas.microsoft.com/office/powerpoint/2010/main" val="4133474112"/>
              </p:ext>
            </p:extLst>
          </p:nvPr>
        </p:nvGraphicFramePr>
        <p:xfrm>
          <a:off x="93856" y="1268760"/>
          <a:ext cx="8650485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452120" y="6234052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Bilgi Toplumu Stratejisi Eylem Planı 5. Değerlendirme Raporu, Mart 2010</a:t>
            </a:r>
            <a:endParaRPr lang="tr-TR" sz="1600" dirty="0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75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1000" y="1287016"/>
            <a:ext cx="8305800" cy="4806280"/>
          </a:xfrm>
        </p:spPr>
        <p:txBody>
          <a:bodyPr>
            <a:noAutofit/>
          </a:bodyPr>
          <a:lstStyle/>
          <a:p>
            <a:pPr marL="457200" lvl="2" indent="-457200">
              <a:buFont typeface="Arial" charset="0"/>
              <a:buChar char="•"/>
            </a:pPr>
            <a:r>
              <a:rPr lang="tr-TR" sz="2000" dirty="0" smtClean="0"/>
              <a:t>İnternet ekonomisinin Türkiye’nin milli geliri içindeki payı yüzde 1,2 seviyesinde. (Kaynak: OECD, 2012, BCG, 2011)</a:t>
            </a:r>
          </a:p>
          <a:p>
            <a:pPr marL="457200" lvl="2" indent="-457200">
              <a:buFont typeface="Arial" charset="0"/>
              <a:buChar char="•"/>
            </a:pPr>
            <a:r>
              <a:rPr lang="tr-TR" sz="2000" dirty="0" smtClean="0"/>
              <a:t>İnternetin Birleşik Krallık ekonomisine katkısı 2009 yılı için 100 milyar pound (287 milyar TL) veya milli gelir içinde yüzde 7,2 olarak hesaplanıyor. (Kaynak: BCG, 2010)</a:t>
            </a:r>
          </a:p>
          <a:p>
            <a:pPr marL="742950" lvl="2" indent="-342900">
              <a:buFontTx/>
              <a:buChar char="-"/>
            </a:pPr>
            <a:r>
              <a:rPr lang="tr-TR" sz="1600" dirty="0" smtClean="0"/>
              <a:t>Bu miktar, inşaat, ulaştırma ve kamu hizmetlerinin ekonomiye olan katkısından daha büyük.</a:t>
            </a:r>
          </a:p>
          <a:p>
            <a:pPr marL="742950" lvl="2" indent="-342900">
              <a:buFontTx/>
              <a:buChar char="-"/>
            </a:pPr>
            <a:r>
              <a:rPr lang="tr-TR" sz="1600" dirty="0" smtClean="0"/>
              <a:t>Bu katkının yaklaşık yüzde 60’ı e-ticaretten kaynaklanıyor.</a:t>
            </a:r>
          </a:p>
          <a:p>
            <a:pPr marL="457200" lvl="2" indent="-457200">
              <a:buFont typeface="Arial" charset="0"/>
              <a:buChar char="•"/>
            </a:pPr>
            <a:r>
              <a:rPr lang="tr-TR" sz="2000" dirty="0" smtClean="0"/>
              <a:t>İnternet, ekonominin lokomotif sektörleri arasında yer alıyor. (Kaynak: </a:t>
            </a:r>
            <a:r>
              <a:rPr lang="tr-TR" sz="2000" dirty="0" err="1" smtClean="0"/>
              <a:t>McKinsey</a:t>
            </a:r>
            <a:r>
              <a:rPr lang="tr-TR" sz="2000" dirty="0" smtClean="0"/>
              <a:t>, 2011)</a:t>
            </a:r>
          </a:p>
          <a:p>
            <a:pPr marL="742950" lvl="2" indent="-342900">
              <a:buFontTx/>
              <a:buChar char="-"/>
            </a:pPr>
            <a:r>
              <a:rPr lang="tr-TR" sz="1600" dirty="0" smtClean="0"/>
              <a:t>İnternet, seçilen 13 ülkenin* milli gelirlerinin ortalama olarak yüzde 3,4’ünü oluşturuyor. İnternetin katkısı, madencilik ve tarım gibi sektörlerden daha büyük.</a:t>
            </a:r>
          </a:p>
          <a:p>
            <a:pPr marL="742950" lvl="2" indent="-342900">
              <a:buFontTx/>
              <a:buChar char="-"/>
            </a:pPr>
            <a:r>
              <a:rPr lang="tr-TR" sz="1600" dirty="0" smtClean="0"/>
              <a:t>İnternetin milli gelir içindeki payına bakıldığında, kişisel tüketimin (e-ticaret) payı ortalama olarak yüzde 53 seviyesinde. (Rusya</a:t>
            </a:r>
            <a:r>
              <a:rPr lang="tr-TR" sz="1600" dirty="0"/>
              <a:t>:</a:t>
            </a:r>
            <a:r>
              <a:rPr lang="tr-TR" sz="1600" dirty="0" smtClean="0"/>
              <a:t> yüzde 74, Hindistan: yüzde 20) </a:t>
            </a:r>
          </a:p>
          <a:p>
            <a:pPr marL="742950" lvl="2" indent="-342900">
              <a:buFontTx/>
              <a:buChar char="-"/>
            </a:pPr>
            <a:r>
              <a:rPr lang="tr-TR" sz="1600" dirty="0" smtClean="0"/>
              <a:t>İnternet, bu ülkelerin son beş yıldaki ekonomik büyümelerinin yüzde 23’ünü tek başına sağladı.</a:t>
            </a:r>
          </a:p>
          <a:p>
            <a:pPr marL="400050" lvl="2" indent="0">
              <a:buNone/>
            </a:pPr>
            <a:endParaRPr lang="tr-TR" sz="1100" dirty="0" smtClean="0"/>
          </a:p>
          <a:p>
            <a:pPr marL="0" lvl="2" indent="0">
              <a:buNone/>
            </a:pPr>
            <a:r>
              <a:rPr lang="tr-TR" sz="1400" dirty="0" smtClean="0"/>
              <a:t>(*) İsveç, Birleşik Krallık, Güney Kore, Japonya, ABD, Almanya, Hindistan, Fransa, Kanada, Çin Halk Cumhuriyeti, İtalya, Brezilya, Rusya</a:t>
            </a:r>
            <a:endParaRPr lang="tr-TR" sz="14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İnternetin Ekonomik Potansiyeli – I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28</a:t>
            </a:fld>
            <a:endParaRPr lang="tr-TR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16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56184"/>
            <a:ext cx="8229600" cy="4277072"/>
          </a:xfrm>
        </p:spPr>
        <p:txBody>
          <a:bodyPr>
            <a:normAutofit/>
          </a:bodyPr>
          <a:lstStyle/>
          <a:p>
            <a:pPr marL="342900" lvl="2" indent="-342900">
              <a:buFont typeface="Arial" charset="0"/>
              <a:buChar char="•"/>
            </a:pPr>
            <a:r>
              <a:rPr lang="tr-TR" sz="2400" dirty="0" smtClean="0"/>
              <a:t>İnternet, istihdam yaratabilen bir sektördür.</a:t>
            </a:r>
          </a:p>
          <a:p>
            <a:pPr marL="800100" lvl="3" indent="-342900">
              <a:buFontTx/>
              <a:buChar char="-"/>
            </a:pPr>
            <a:r>
              <a:rPr lang="tr-TR" dirty="0" smtClean="0"/>
              <a:t>Fransa’da yapılan bir çalışmada, son 15 yılda internet sonucunda 500 bin iş ortadan kalkarken 1,2 milyon iş yaratıldı. (Net, 700 bin iş) (Kaynak: </a:t>
            </a:r>
            <a:r>
              <a:rPr lang="tr-TR" dirty="0" err="1"/>
              <a:t>McKinsey</a:t>
            </a:r>
            <a:r>
              <a:rPr lang="tr-TR" dirty="0"/>
              <a:t>, 2011</a:t>
            </a:r>
            <a:r>
              <a:rPr lang="tr-TR" dirty="0" smtClean="0"/>
              <a:t>)</a:t>
            </a:r>
          </a:p>
          <a:p>
            <a:pPr marL="800100" lvl="3" indent="-342900">
              <a:buFontTx/>
              <a:buChar char="-"/>
            </a:pPr>
            <a:r>
              <a:rPr lang="tr-TR" dirty="0" smtClean="0"/>
              <a:t>İnternet, «yeşil meslek» konusunda önemli potansiyeller içeren bir alan. </a:t>
            </a:r>
          </a:p>
          <a:p>
            <a:pPr marL="1257300" lvl="4" indent="-342900">
              <a:buFontTx/>
              <a:buChar char="-"/>
            </a:pPr>
            <a:r>
              <a:rPr lang="tr-TR" dirty="0" smtClean="0"/>
              <a:t>Yenilikçi çözümler, çevreye negatif etkisi fazla olan sektörlerin (örneğin, enerji, ulaştırma, inşaat, tarım vb.) enerji verimliliğinde artış sağlar.</a:t>
            </a:r>
          </a:p>
          <a:p>
            <a:pPr marL="1257300" lvl="4" indent="-342900">
              <a:buFontTx/>
              <a:buChar char="-"/>
            </a:pPr>
            <a:r>
              <a:rPr lang="tr-TR" dirty="0" smtClean="0"/>
              <a:t>Bu sektörlerden internet sektörüne istihdam kaymasını sağlayarak, çevreye olan zarar azaltılabilir.</a:t>
            </a:r>
            <a:endParaRPr lang="tr-TR" dirty="0"/>
          </a:p>
          <a:p>
            <a:pPr lvl="1"/>
            <a:endParaRPr lang="tr-TR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İnternetin Ekonomik Potansiyeli - II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2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Kalkınma Bakanlığı - Bilgi Toplumu Dairesi (I)</a:t>
            </a:r>
            <a:endParaRPr lang="en-US" sz="31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tr-TR" sz="2800" b="1" dirty="0" smtClean="0"/>
              <a:t>Bilgi Toplumu Dairesinin Kuruluşu: </a:t>
            </a:r>
          </a:p>
          <a:p>
            <a:pPr lvl="0" defTabSz="327025">
              <a:buFontTx/>
              <a:buChar char="-"/>
            </a:pPr>
            <a:r>
              <a:rPr lang="tr-TR" sz="2400" b="1" dirty="0" smtClean="0"/>
              <a:t>Mart 2003</a:t>
            </a:r>
            <a:r>
              <a:rPr lang="tr-TR" sz="2400" dirty="0" smtClean="0"/>
              <a:t>: Bakan Oluru ile DPT bünyesinde Müsteşar Yardımcılığına bağlı Daire Başkanlığı</a:t>
            </a:r>
            <a:endParaRPr lang="tr-TR" sz="2400" dirty="0"/>
          </a:p>
          <a:p>
            <a:pPr lvl="0">
              <a:buFontTx/>
              <a:buChar char="-"/>
            </a:pPr>
            <a:r>
              <a:rPr lang="tr-TR" sz="2400" b="1" dirty="0" smtClean="0"/>
              <a:t>Haziran 2011</a:t>
            </a:r>
            <a:r>
              <a:rPr lang="tr-TR" sz="2400" dirty="0" smtClean="0"/>
              <a:t>: 641 sayılı KHK ile DPT’nin Kalkınma Bakanlığı olarak örgütlenmesi, </a:t>
            </a:r>
            <a:r>
              <a:rPr lang="tr-TR" sz="2400" dirty="0" err="1" smtClean="0"/>
              <a:t>BTD’nin</a:t>
            </a:r>
            <a:r>
              <a:rPr lang="tr-TR" sz="2400" dirty="0" smtClean="0"/>
              <a:t> statüsünün muhafazası</a:t>
            </a:r>
          </a:p>
          <a:p>
            <a:pPr lvl="0">
              <a:buFontTx/>
              <a:buChar char="-"/>
            </a:pPr>
            <a:endParaRPr lang="tr-TR" sz="900" dirty="0"/>
          </a:p>
          <a:p>
            <a:pPr marL="0" lvl="0" indent="0">
              <a:buNone/>
            </a:pPr>
            <a:r>
              <a:rPr lang="tr-TR" sz="2800" b="1" dirty="0" smtClean="0"/>
              <a:t>Görevleri (641 sayılı KHK):</a:t>
            </a:r>
          </a:p>
          <a:p>
            <a:pPr lvl="0">
              <a:buFontTx/>
              <a:buChar char="-"/>
            </a:pPr>
            <a:r>
              <a:rPr lang="tr-TR" sz="2400" dirty="0" smtClean="0"/>
              <a:t>Bilgi </a:t>
            </a:r>
            <a:r>
              <a:rPr lang="tr-TR" sz="2400" dirty="0"/>
              <a:t>toplumuna ilişkin politika, hedef ve stratejileri hazırlamak, </a:t>
            </a:r>
            <a:endParaRPr lang="tr-TR" sz="2400" dirty="0" smtClean="0"/>
          </a:p>
          <a:p>
            <a:pPr lvl="0">
              <a:buFontTx/>
              <a:buChar char="-"/>
            </a:pPr>
            <a:r>
              <a:rPr lang="tr-TR" sz="2400" dirty="0"/>
              <a:t>B</a:t>
            </a:r>
            <a:r>
              <a:rPr lang="tr-TR" sz="2400" dirty="0" smtClean="0"/>
              <a:t>u </a:t>
            </a:r>
            <a:r>
              <a:rPr lang="tr-TR" sz="2400" dirty="0"/>
              <a:t>alanda kamu kurum ve kuruluşları, sivil toplum örgütleri ve özel sektör arasındaki koordinasyonu sağlamak ve </a:t>
            </a:r>
            <a:endParaRPr lang="tr-TR" sz="2400" dirty="0" smtClean="0"/>
          </a:p>
          <a:p>
            <a:pPr lvl="0">
              <a:buFontTx/>
              <a:buChar char="-"/>
            </a:pPr>
            <a:r>
              <a:rPr lang="tr-TR" sz="2400" dirty="0" smtClean="0"/>
              <a:t>Uygulamayı </a:t>
            </a:r>
            <a:r>
              <a:rPr lang="tr-TR" sz="2400" dirty="0"/>
              <a:t>etkin bir biçimde yönlendirmek. 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3</a:t>
            </a:fld>
            <a:endParaRPr lang="tr-TR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53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680520"/>
          </a:xfrm>
        </p:spPr>
        <p:txBody>
          <a:bodyPr>
            <a:noAutofit/>
          </a:bodyPr>
          <a:lstStyle/>
          <a:p>
            <a:pPr marL="342900" lvl="2" indent="-360000">
              <a:lnSpc>
                <a:spcPct val="120000"/>
              </a:lnSpc>
              <a:buFont typeface="Arial" charset="0"/>
              <a:buChar char="•"/>
            </a:pPr>
            <a:r>
              <a:rPr lang="tr-TR" sz="2000" dirty="0" smtClean="0"/>
              <a:t>Bulut bilişim, kurumsal kullanıcıların yatırım anlayışını kökten değiştiriyor.</a:t>
            </a:r>
          </a:p>
          <a:p>
            <a:pPr marL="800100" lvl="3" indent="-360000">
              <a:lnSpc>
                <a:spcPct val="120000"/>
              </a:lnSpc>
              <a:buFont typeface="Arial" charset="0"/>
              <a:buChar char="•"/>
            </a:pPr>
            <a:r>
              <a:rPr lang="tr-TR" sz="1600" dirty="0" smtClean="0"/>
              <a:t>Kullandıkça öde, kullandığın kadar öde yaklaşımı</a:t>
            </a:r>
          </a:p>
          <a:p>
            <a:pPr marL="800100" lvl="3" indent="-360000">
              <a:lnSpc>
                <a:spcPct val="120000"/>
              </a:lnSpc>
              <a:buFont typeface="Arial" charset="0"/>
              <a:buChar char="•"/>
            </a:pPr>
            <a:r>
              <a:rPr lang="tr-TR" sz="1600" dirty="0" smtClean="0"/>
              <a:t>Kuruluşların sermaye yatırımları yerine cari harcamalara yönelmeleri</a:t>
            </a:r>
          </a:p>
          <a:p>
            <a:pPr marL="342900" lvl="2" indent="-360000">
              <a:lnSpc>
                <a:spcPct val="120000"/>
              </a:lnSpc>
              <a:buFont typeface="Arial" charset="0"/>
              <a:buChar char="•"/>
            </a:pPr>
            <a:r>
              <a:rPr lang="tr-TR" sz="2000" dirty="0" smtClean="0"/>
              <a:t>Akıllı </a:t>
            </a:r>
            <a:r>
              <a:rPr lang="tr-TR" sz="2000" dirty="0"/>
              <a:t>cihazlar ve mobil </a:t>
            </a:r>
            <a:r>
              <a:rPr lang="tr-TR" sz="2000" dirty="0" smtClean="0"/>
              <a:t>uygulamalar</a:t>
            </a:r>
            <a:endParaRPr lang="tr-TR" sz="1600" dirty="0" smtClean="0"/>
          </a:p>
          <a:p>
            <a:pPr marL="342900" lvl="2" indent="-360000">
              <a:lnSpc>
                <a:spcPct val="120000"/>
              </a:lnSpc>
              <a:buFont typeface="Arial" charset="0"/>
              <a:buChar char="•"/>
            </a:pPr>
            <a:r>
              <a:rPr lang="tr-TR" sz="2000" dirty="0" smtClean="0"/>
              <a:t>İnternet, sosyal hayata daha fazla entegre olacak</a:t>
            </a:r>
          </a:p>
          <a:p>
            <a:pPr marL="800100" lvl="3" indent="-360000">
              <a:lnSpc>
                <a:spcPct val="120000"/>
              </a:lnSpc>
              <a:buFont typeface="Arial" charset="0"/>
              <a:buChar char="•"/>
            </a:pPr>
            <a:r>
              <a:rPr lang="tr-TR" sz="1600" dirty="0" smtClean="0"/>
              <a:t>Kamu hizmetleri, sağlık, içerik, ulaştırma ve lojistik hizmetleri, enerji yönetimi vb. konular akıllı uygulamalar ile daha ucuz, daha erişilebilir ve daha hızlı olacak. </a:t>
            </a:r>
          </a:p>
          <a:p>
            <a:pPr marL="800100" lvl="3" indent="-360000">
              <a:lnSpc>
                <a:spcPct val="120000"/>
              </a:lnSpc>
              <a:buFont typeface="Arial" charset="0"/>
              <a:buChar char="•"/>
            </a:pPr>
            <a:r>
              <a:rPr lang="tr-TR" sz="1600" dirty="0" smtClean="0"/>
              <a:t>Akıllı ulaştırma sistemleri, akıllı binalar, akıllı enerji sistemleri, akıllı üretim sistemleri, akıllı kentler, yaşayan laboratuvarlar </a:t>
            </a:r>
          </a:p>
          <a:p>
            <a:pPr marL="342900" lvl="2" indent="-360000">
              <a:lnSpc>
                <a:spcPct val="120000"/>
              </a:lnSpc>
              <a:buFont typeface="Arial" charset="0"/>
              <a:buChar char="•"/>
            </a:pPr>
            <a:r>
              <a:rPr lang="tr-TR" sz="2000" dirty="0" smtClean="0"/>
              <a:t>Nesnelerin interneti</a:t>
            </a:r>
          </a:p>
          <a:p>
            <a:pPr marL="800100" lvl="3" indent="-360000">
              <a:lnSpc>
                <a:spcPct val="120000"/>
              </a:lnSpc>
              <a:buFont typeface="Arial" charset="0"/>
              <a:buChar char="•"/>
            </a:pPr>
            <a:r>
              <a:rPr lang="tr-TR" sz="1600" dirty="0" smtClean="0"/>
              <a:t>M2M (Cihazlar arası iletişim)</a:t>
            </a:r>
          </a:p>
          <a:p>
            <a:pPr marL="800100" lvl="3" indent="-360000">
              <a:lnSpc>
                <a:spcPct val="120000"/>
              </a:lnSpc>
              <a:buFont typeface="Arial" charset="0"/>
              <a:buChar char="•"/>
            </a:pPr>
            <a:r>
              <a:rPr lang="tr-TR" sz="1600" dirty="0" err="1" smtClean="0"/>
              <a:t>Big</a:t>
            </a:r>
            <a:r>
              <a:rPr lang="tr-TR" sz="1600" dirty="0" smtClean="0"/>
              <a:t> data (Büyük veri)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Yakın Gelecekte İnternet</a:t>
            </a:r>
            <a:endParaRPr lang="en-US" sz="3100" b="1" dirty="0" smtClean="0">
              <a:solidFill>
                <a:srgbClr val="00206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99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72" y="381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tr-TR" sz="3100" b="1" dirty="0" smtClean="0">
                <a:solidFill>
                  <a:srgbClr val="002060"/>
                </a:solidFill>
              </a:rPr>
              <a:t>Yeni Bilgi </a:t>
            </a:r>
            <a:r>
              <a:rPr lang="tr-TR" sz="3100" b="1" dirty="0">
                <a:solidFill>
                  <a:srgbClr val="002060"/>
                </a:solidFill>
              </a:rPr>
              <a:t>T</a:t>
            </a:r>
            <a:r>
              <a:rPr lang="tr-TR" sz="3100" b="1" dirty="0" smtClean="0">
                <a:solidFill>
                  <a:srgbClr val="002060"/>
                </a:solidFill>
              </a:rPr>
              <a:t>oplumu </a:t>
            </a:r>
            <a:r>
              <a:rPr lang="tr-TR" sz="3100" b="1" dirty="0">
                <a:solidFill>
                  <a:srgbClr val="002060"/>
                </a:solidFill>
              </a:rPr>
              <a:t>S</a:t>
            </a:r>
            <a:r>
              <a:rPr lang="tr-TR" sz="3100" b="1" dirty="0" smtClean="0">
                <a:solidFill>
                  <a:srgbClr val="002060"/>
                </a:solidFill>
              </a:rPr>
              <a:t>tratejisi </a:t>
            </a:r>
            <a:r>
              <a:rPr lang="tr-TR" sz="3100" b="1" dirty="0">
                <a:solidFill>
                  <a:srgbClr val="002060"/>
                </a:solidFill>
              </a:rPr>
              <a:t>H</a:t>
            </a:r>
            <a:r>
              <a:rPr lang="tr-TR" sz="3100" b="1" dirty="0" smtClean="0">
                <a:solidFill>
                  <a:srgbClr val="002060"/>
                </a:solidFill>
              </a:rPr>
              <a:t>azırlıkları</a:t>
            </a:r>
            <a:endParaRPr lang="tr-TR" sz="3100" b="1" dirty="0">
              <a:solidFill>
                <a:srgbClr val="00206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95535" y="1268761"/>
            <a:ext cx="8424937" cy="540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79413" lvl="1" indent="-379413">
              <a:buFontTx/>
              <a:buChar char="•"/>
            </a:pPr>
            <a:r>
              <a:rPr lang="tr-TR" sz="2600" b="1" dirty="0" smtClean="0"/>
              <a:t>Vurgu: </a:t>
            </a:r>
            <a:r>
              <a:rPr lang="tr-TR" sz="2600" dirty="0" smtClean="0"/>
              <a:t>Büyüme ve istihdam</a:t>
            </a:r>
          </a:p>
          <a:p>
            <a:pPr marL="379413" lvl="1" indent="-379413">
              <a:buFontTx/>
              <a:buChar char="•"/>
            </a:pPr>
            <a:r>
              <a:rPr lang="tr-TR" sz="2400" b="1" dirty="0" smtClean="0"/>
              <a:t>Ana Eksenler</a:t>
            </a:r>
          </a:p>
          <a:p>
            <a:pPr marL="900112" lvl="2" indent="-457200">
              <a:buFont typeface="+mj-lt"/>
              <a:buAutoNum type="arabicPeriod"/>
            </a:pPr>
            <a:r>
              <a:rPr lang="tr-TR" dirty="0" smtClean="0"/>
              <a:t>Bilgi Teknolojileri Sektörünün Geliştirilmesi </a:t>
            </a:r>
          </a:p>
          <a:p>
            <a:pPr marL="900112" lvl="3" indent="0">
              <a:buNone/>
            </a:pPr>
            <a:r>
              <a:rPr lang="tr-TR" dirty="0" smtClean="0"/>
              <a:t>- Yazılım ve hizmetler, donanım</a:t>
            </a:r>
          </a:p>
          <a:p>
            <a:pPr marL="900112" lvl="2" indent="-457200">
              <a:buFont typeface="+mj-lt"/>
              <a:buAutoNum type="arabicPeriod"/>
            </a:pPr>
            <a:r>
              <a:rPr lang="tr-TR" dirty="0" smtClean="0"/>
              <a:t>Genişbant Altyapısının Geliştirilmesi</a:t>
            </a:r>
          </a:p>
          <a:p>
            <a:pPr marL="900112" lvl="3" indent="0">
              <a:buNone/>
            </a:pPr>
            <a:r>
              <a:rPr lang="tr-TR" dirty="0" smtClean="0"/>
              <a:t>- Fiber altyapı</a:t>
            </a:r>
          </a:p>
          <a:p>
            <a:pPr marL="900112" lvl="2" indent="-457200">
              <a:buFont typeface="+mj-lt"/>
              <a:buAutoNum type="arabicPeriod"/>
            </a:pPr>
            <a:r>
              <a:rPr lang="tr-TR" dirty="0" smtClean="0"/>
              <a:t>Nitelikli İnsan Kaynağının Oluşturulması ve İstihdam</a:t>
            </a:r>
          </a:p>
          <a:p>
            <a:pPr marL="900112" lvl="3" indent="0">
              <a:buNone/>
            </a:pPr>
            <a:r>
              <a:rPr lang="tr-TR" dirty="0" smtClean="0"/>
              <a:t>- BİT sektörü ihtiyacı, sayısal beceriler, BİT yoluyla istihdam </a:t>
            </a:r>
          </a:p>
          <a:p>
            <a:pPr marL="900112" lvl="2" indent="-457200">
              <a:buFont typeface="+mj-lt"/>
              <a:buAutoNum type="arabicPeriod"/>
            </a:pPr>
            <a:r>
              <a:rPr lang="tr-TR" dirty="0" smtClean="0"/>
              <a:t>Toplumsal Dönüşüm </a:t>
            </a:r>
          </a:p>
          <a:p>
            <a:pPr marL="900112" lvl="3" indent="0">
              <a:buNone/>
            </a:pPr>
            <a:r>
              <a:rPr lang="tr-TR" dirty="0" smtClean="0"/>
              <a:t>- Eğitim, sayısal bölünme</a:t>
            </a:r>
          </a:p>
          <a:p>
            <a:pPr marL="900112" lvl="2" indent="-457200">
              <a:buFont typeface="+mj-lt"/>
              <a:buAutoNum type="arabicPeriod"/>
            </a:pPr>
            <a:r>
              <a:rPr lang="tr-TR" dirty="0" smtClean="0"/>
              <a:t>Bilgi Güvenliği, Mahremiyet ve Güvenli İnternet </a:t>
            </a:r>
          </a:p>
          <a:p>
            <a:pPr marL="900112" lvl="3" indent="0">
              <a:buNone/>
            </a:pPr>
            <a:r>
              <a:rPr lang="tr-TR" dirty="0" smtClean="0"/>
              <a:t>- Siber güvenlik, kişisel verilerin korunması</a:t>
            </a:r>
          </a:p>
          <a:p>
            <a:pPr marL="900112" lvl="2" indent="-457200">
              <a:buFont typeface="+mj-lt"/>
              <a:buAutoNum type="arabicPeriod"/>
            </a:pPr>
            <a:r>
              <a:rPr lang="tr-TR" dirty="0" smtClean="0"/>
              <a:t>BİT Destekli Yenilikçi Çözümler</a:t>
            </a:r>
          </a:p>
          <a:p>
            <a:pPr marL="900112" lvl="3" indent="0">
              <a:buNone/>
            </a:pPr>
            <a:r>
              <a:rPr lang="tr-TR" dirty="0" smtClean="0"/>
              <a:t>- Sağlık, enerji verimliliği, akıllı çözümler</a:t>
            </a:r>
          </a:p>
          <a:p>
            <a:pPr marL="900112" lvl="2" indent="-457200">
              <a:buFont typeface="+mj-lt"/>
              <a:buAutoNum type="arabicPeriod"/>
            </a:pPr>
            <a:r>
              <a:rPr lang="tr-TR" dirty="0" smtClean="0"/>
              <a:t>İnternet Girişimciliği ve e-Ticaret</a:t>
            </a:r>
          </a:p>
          <a:p>
            <a:pPr marL="900112" lvl="3" indent="0">
              <a:buNone/>
            </a:pPr>
            <a:r>
              <a:rPr lang="tr-TR" dirty="0" smtClean="0"/>
              <a:t>- Girişim sermayesi, e-Ticaret düzenlemeleri</a:t>
            </a:r>
          </a:p>
          <a:p>
            <a:pPr marL="900112" lvl="2" indent="-457200">
              <a:buFont typeface="+mj-lt"/>
              <a:buAutoNum type="arabicPeriod"/>
            </a:pPr>
            <a:r>
              <a:rPr lang="tr-TR" dirty="0" smtClean="0"/>
              <a:t>Kamu Hizmetlerinde Kullanıcı Odaklılık ve Etkinlik</a:t>
            </a:r>
          </a:p>
          <a:p>
            <a:pPr marL="900112" lvl="3" indent="0">
              <a:buNone/>
            </a:pPr>
            <a:r>
              <a:rPr lang="tr-TR" dirty="0" smtClean="0"/>
              <a:t>- e-Devlet, ortak hizmetler</a:t>
            </a:r>
          </a:p>
          <a:p>
            <a:pPr marL="379413" lvl="1" indent="-379413">
              <a:buFontTx/>
              <a:buChar char="•"/>
            </a:pPr>
            <a:r>
              <a:rPr lang="tr-TR" sz="2600" b="1" dirty="0"/>
              <a:t>Süreç: </a:t>
            </a:r>
            <a:r>
              <a:rPr lang="tr-TR" sz="2600" dirty="0"/>
              <a:t>Halen bilgi toplumu stratejisi danışmanlık hizmet alımı çalışmaları devam etmektedir. </a:t>
            </a:r>
          </a:p>
        </p:txBody>
      </p:sp>
      <p:sp>
        <p:nvSpPr>
          <p:cNvPr id="5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31</a:t>
            </a:fld>
            <a:endParaRPr lang="tr-TR" dirty="0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3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rmAutofit/>
          </a:bodyPr>
          <a:lstStyle/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Kalkınma Bakanlığı - Bilgi Toplumu Dairesi (II)</a:t>
            </a:r>
            <a:endParaRPr lang="en-US" sz="31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4</a:t>
            </a:fld>
            <a:endParaRPr lang="tr-TR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539552" y="1412776"/>
            <a:ext cx="763284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Kalkınma Bakanlığı</a:t>
            </a:r>
          </a:p>
          <a:p>
            <a:pPr marL="342900" indent="-342900">
              <a:buFontTx/>
              <a:buChar char="-"/>
            </a:pPr>
            <a:r>
              <a:rPr lang="tr-TR" sz="2400" dirty="0"/>
              <a:t>8 Genel Müdürlük</a:t>
            </a:r>
          </a:p>
          <a:p>
            <a:pPr marL="342900" indent="-342900">
              <a:buFontTx/>
              <a:buChar char="-"/>
            </a:pPr>
            <a:r>
              <a:rPr lang="tr-TR" sz="2400" dirty="0"/>
              <a:t>40 Daire Başkanlığı</a:t>
            </a:r>
          </a:p>
          <a:p>
            <a:pPr marL="342900" indent="-342900">
              <a:buFontTx/>
              <a:buChar char="-"/>
            </a:pPr>
            <a:r>
              <a:rPr lang="tr-TR" sz="2400" dirty="0"/>
              <a:t>~750 çalışan</a:t>
            </a:r>
          </a:p>
          <a:p>
            <a:r>
              <a:rPr lang="tr-TR" sz="2400" b="1" dirty="0"/>
              <a:t>Bilgi Toplumu Dairesi Başkanlığı</a:t>
            </a:r>
          </a:p>
          <a:p>
            <a:pPr marL="342900" indent="-342900">
              <a:buFontTx/>
              <a:buChar char="-"/>
            </a:pPr>
            <a:r>
              <a:rPr lang="tr-TR" sz="2400" dirty="0"/>
              <a:t>Doğrudan Müsteşar Yardımcısına bağlı Daire Başkanlığı</a:t>
            </a:r>
          </a:p>
          <a:p>
            <a:pPr marL="342900" indent="-342900">
              <a:buFontTx/>
              <a:buChar char="-"/>
            </a:pPr>
            <a:r>
              <a:rPr lang="tr-TR" sz="2400" dirty="0"/>
              <a:t>20 çalışan</a:t>
            </a:r>
          </a:p>
          <a:p>
            <a:pPr marL="342900" indent="-342900">
              <a:buFontTx/>
              <a:buChar char="-"/>
            </a:pPr>
            <a:r>
              <a:rPr lang="tr-TR" sz="2400" dirty="0"/>
              <a:t>Disiplinler (Endüstri Mühendisliği-7, Bilgisayar Mühendisliği-5, Kamu Yönetimi-3, Hukuk-2, Elektrik Elektronik Mühendisliği-1, Harita Mühendisliği-1, Şehir ve Bölge Planlama-1)</a:t>
            </a:r>
          </a:p>
          <a:p>
            <a:pPr marL="342900" indent="-342900">
              <a:buFontTx/>
              <a:buChar char="-"/>
            </a:pPr>
            <a:r>
              <a:rPr lang="tr-TR" sz="2400" dirty="0"/>
              <a:t>Eğitim düzeyi (Lisans-5, Yüksek Lisans-14, Doktora-1)</a:t>
            </a:r>
          </a:p>
        </p:txBody>
      </p:sp>
    </p:spTree>
    <p:extLst>
      <p:ext uri="{BB962C8B-B14F-4D97-AF65-F5344CB8AC3E}">
        <p14:creationId xmlns:p14="http://schemas.microsoft.com/office/powerpoint/2010/main" val="323370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Autofit/>
          </a:bodyPr>
          <a:lstStyle/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Türkiye’de Bilgi Toplumu Çalışmaları </a:t>
            </a:r>
            <a:b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(2003 öncesi)</a:t>
            </a:r>
            <a:endParaRPr lang="en-US" sz="31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5</a:t>
            </a:fld>
            <a:endParaRPr lang="tr-TR" dirty="0"/>
          </a:p>
        </p:txBody>
      </p:sp>
      <p:grpSp>
        <p:nvGrpSpPr>
          <p:cNvPr id="53" name="Grup 52"/>
          <p:cNvGrpSpPr/>
          <p:nvPr/>
        </p:nvGrpSpPr>
        <p:grpSpPr>
          <a:xfrm>
            <a:off x="379032" y="1775496"/>
            <a:ext cx="8225416" cy="3597720"/>
            <a:chOff x="379032" y="1775496"/>
            <a:chExt cx="8225416" cy="3597720"/>
          </a:xfrm>
        </p:grpSpPr>
        <p:grpSp>
          <p:nvGrpSpPr>
            <p:cNvPr id="19" name="Grup 18"/>
            <p:cNvGrpSpPr/>
            <p:nvPr/>
          </p:nvGrpSpPr>
          <p:grpSpPr>
            <a:xfrm>
              <a:off x="1584448" y="1786872"/>
              <a:ext cx="7020000" cy="664137"/>
              <a:chOff x="0" y="1465547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32" name="Yuvarlatılmış Dikdörtgen 31"/>
              <p:cNvSpPr/>
              <p:nvPr/>
            </p:nvSpPr>
            <p:spPr>
              <a:xfrm>
                <a:off x="0" y="1465547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3" name="Yuvarlatılmış Dikdörtgen 8"/>
              <p:cNvSpPr/>
              <p:nvPr/>
            </p:nvSpPr>
            <p:spPr>
              <a:xfrm>
                <a:off x="32420" y="1497967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smtClean="0"/>
                  <a:t>e-Türkiye Girişimi</a:t>
                </a:r>
                <a:endParaRPr lang="tr-TR" sz="2000" kern="1200" dirty="0"/>
              </a:p>
            </p:txBody>
          </p:sp>
        </p:grpSp>
        <p:grpSp>
          <p:nvGrpSpPr>
            <p:cNvPr id="20" name="Grup 19"/>
            <p:cNvGrpSpPr/>
            <p:nvPr/>
          </p:nvGrpSpPr>
          <p:grpSpPr>
            <a:xfrm>
              <a:off x="1584448" y="2517424"/>
              <a:ext cx="6660000" cy="664137"/>
              <a:chOff x="0" y="2196099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30" name="Yuvarlatılmış Dikdörtgen 29"/>
              <p:cNvSpPr/>
              <p:nvPr/>
            </p:nvSpPr>
            <p:spPr>
              <a:xfrm>
                <a:off x="0" y="2196099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1" name="Yuvarlatılmış Dikdörtgen 10"/>
              <p:cNvSpPr/>
              <p:nvPr/>
            </p:nvSpPr>
            <p:spPr>
              <a:xfrm>
                <a:off x="32420" y="2228519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smtClean="0"/>
                  <a:t>e-Ticaret Koordinasyon Kurulu</a:t>
                </a:r>
                <a:endParaRPr lang="tr-TR" sz="2000" kern="1200" dirty="0"/>
              </a:p>
            </p:txBody>
          </p:sp>
        </p:grpSp>
        <p:grpSp>
          <p:nvGrpSpPr>
            <p:cNvPr id="21" name="Grup 20"/>
            <p:cNvGrpSpPr/>
            <p:nvPr/>
          </p:nvGrpSpPr>
          <p:grpSpPr>
            <a:xfrm>
              <a:off x="1584448" y="3247975"/>
              <a:ext cx="6300000" cy="664137"/>
              <a:chOff x="0" y="2926650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28" name="Yuvarlatılmış Dikdörtgen 27"/>
              <p:cNvSpPr/>
              <p:nvPr/>
            </p:nvSpPr>
            <p:spPr>
              <a:xfrm>
                <a:off x="0" y="2926650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9" name="Yuvarlatılmış Dikdörtgen 12"/>
              <p:cNvSpPr/>
              <p:nvPr/>
            </p:nvSpPr>
            <p:spPr>
              <a:xfrm>
                <a:off x="32420" y="2959070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err="1" smtClean="0"/>
                  <a:t>KamuNET</a:t>
                </a:r>
                <a:endParaRPr lang="tr-TR" sz="2000" kern="1200" dirty="0"/>
              </a:p>
            </p:txBody>
          </p:sp>
        </p:grpSp>
        <p:grpSp>
          <p:nvGrpSpPr>
            <p:cNvPr id="22" name="Grup 21"/>
            <p:cNvGrpSpPr/>
            <p:nvPr/>
          </p:nvGrpSpPr>
          <p:grpSpPr>
            <a:xfrm>
              <a:off x="1584448" y="3978527"/>
              <a:ext cx="5940000" cy="664137"/>
              <a:chOff x="0" y="3657202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26" name="Yuvarlatılmış Dikdörtgen 25"/>
              <p:cNvSpPr/>
              <p:nvPr/>
            </p:nvSpPr>
            <p:spPr>
              <a:xfrm>
                <a:off x="0" y="3657202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7" name="Yuvarlatılmış Dikdörtgen 14"/>
              <p:cNvSpPr/>
              <p:nvPr/>
            </p:nvSpPr>
            <p:spPr>
              <a:xfrm>
                <a:off x="32420" y="3689622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smtClean="0"/>
                  <a:t>TUENA Raporu</a:t>
                </a:r>
                <a:endParaRPr lang="tr-TR" sz="2000" kern="1200" dirty="0"/>
              </a:p>
            </p:txBody>
          </p:sp>
        </p:grpSp>
        <p:grpSp>
          <p:nvGrpSpPr>
            <p:cNvPr id="23" name="Grup 22"/>
            <p:cNvGrpSpPr/>
            <p:nvPr/>
          </p:nvGrpSpPr>
          <p:grpSpPr>
            <a:xfrm>
              <a:off x="1584448" y="4709079"/>
              <a:ext cx="5580000" cy="664137"/>
              <a:chOff x="0" y="4387754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24" name="Yuvarlatılmış Dikdörtgen 23"/>
              <p:cNvSpPr/>
              <p:nvPr/>
            </p:nvSpPr>
            <p:spPr>
              <a:xfrm>
                <a:off x="0" y="4387754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5" name="Yuvarlatılmış Dikdörtgen 16"/>
              <p:cNvSpPr/>
              <p:nvPr/>
            </p:nvSpPr>
            <p:spPr>
              <a:xfrm>
                <a:off x="32420" y="4420174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smtClean="0"/>
                  <a:t>Bilişim ve Ekonomik Modernizasyon Raporu</a:t>
                </a:r>
                <a:endParaRPr lang="tr-TR" sz="2000" kern="1200" dirty="0"/>
              </a:p>
            </p:txBody>
          </p:sp>
        </p:grpSp>
        <p:grpSp>
          <p:nvGrpSpPr>
            <p:cNvPr id="38" name="Grup 37"/>
            <p:cNvGrpSpPr/>
            <p:nvPr/>
          </p:nvGrpSpPr>
          <p:grpSpPr>
            <a:xfrm>
              <a:off x="379032" y="1775496"/>
              <a:ext cx="1188000" cy="664137"/>
              <a:chOff x="0" y="1465547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39" name="Yuvarlatılmış Dikdörtgen 38"/>
              <p:cNvSpPr/>
              <p:nvPr/>
            </p:nvSpPr>
            <p:spPr>
              <a:xfrm>
                <a:off x="0" y="1465547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0" name="Yuvarlatılmış Dikdörtgen 8"/>
              <p:cNvSpPr/>
              <p:nvPr/>
            </p:nvSpPr>
            <p:spPr>
              <a:xfrm>
                <a:off x="32420" y="1497967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smtClean="0"/>
                  <a:t>2001</a:t>
                </a:r>
                <a:endParaRPr lang="tr-TR" sz="2000" kern="1200" dirty="0"/>
              </a:p>
            </p:txBody>
          </p:sp>
        </p:grpSp>
        <p:grpSp>
          <p:nvGrpSpPr>
            <p:cNvPr id="41" name="Grup 40"/>
            <p:cNvGrpSpPr/>
            <p:nvPr/>
          </p:nvGrpSpPr>
          <p:grpSpPr>
            <a:xfrm>
              <a:off x="379032" y="2506048"/>
              <a:ext cx="1188000" cy="664137"/>
              <a:chOff x="0" y="2196099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42" name="Yuvarlatılmış Dikdörtgen 41"/>
              <p:cNvSpPr/>
              <p:nvPr/>
            </p:nvSpPr>
            <p:spPr>
              <a:xfrm>
                <a:off x="0" y="2196099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3" name="Yuvarlatılmış Dikdörtgen 10"/>
              <p:cNvSpPr/>
              <p:nvPr/>
            </p:nvSpPr>
            <p:spPr>
              <a:xfrm>
                <a:off x="32420" y="2228519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smtClean="0"/>
                  <a:t>1998</a:t>
                </a:r>
                <a:endParaRPr lang="tr-TR" sz="2000" kern="1200" dirty="0"/>
              </a:p>
            </p:txBody>
          </p:sp>
        </p:grpSp>
        <p:grpSp>
          <p:nvGrpSpPr>
            <p:cNvPr id="44" name="Grup 43"/>
            <p:cNvGrpSpPr/>
            <p:nvPr/>
          </p:nvGrpSpPr>
          <p:grpSpPr>
            <a:xfrm>
              <a:off x="379032" y="3236599"/>
              <a:ext cx="1188000" cy="664137"/>
              <a:chOff x="0" y="2926650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45" name="Yuvarlatılmış Dikdörtgen 44"/>
              <p:cNvSpPr/>
              <p:nvPr/>
            </p:nvSpPr>
            <p:spPr>
              <a:xfrm>
                <a:off x="0" y="2926650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6" name="Yuvarlatılmış Dikdörtgen 12"/>
              <p:cNvSpPr/>
              <p:nvPr/>
            </p:nvSpPr>
            <p:spPr>
              <a:xfrm>
                <a:off x="32421" y="2959070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smtClean="0"/>
                  <a:t>1998 </a:t>
                </a:r>
                <a:endParaRPr lang="tr-TR" sz="2000" kern="1200" dirty="0"/>
              </a:p>
            </p:txBody>
          </p:sp>
        </p:grpSp>
        <p:grpSp>
          <p:nvGrpSpPr>
            <p:cNvPr id="47" name="Grup 46"/>
            <p:cNvGrpSpPr/>
            <p:nvPr/>
          </p:nvGrpSpPr>
          <p:grpSpPr>
            <a:xfrm>
              <a:off x="379032" y="3967151"/>
              <a:ext cx="1188000" cy="664137"/>
              <a:chOff x="0" y="3657202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48" name="Yuvarlatılmış Dikdörtgen 47"/>
              <p:cNvSpPr/>
              <p:nvPr/>
            </p:nvSpPr>
            <p:spPr>
              <a:xfrm>
                <a:off x="0" y="3657202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9" name="Yuvarlatılmış Dikdörtgen 14"/>
              <p:cNvSpPr/>
              <p:nvPr/>
            </p:nvSpPr>
            <p:spPr>
              <a:xfrm>
                <a:off x="32421" y="3689622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smtClean="0"/>
                  <a:t>1998</a:t>
                </a:r>
                <a:endParaRPr lang="tr-TR" sz="2000" kern="1200" dirty="0"/>
              </a:p>
            </p:txBody>
          </p:sp>
        </p:grpSp>
        <p:grpSp>
          <p:nvGrpSpPr>
            <p:cNvPr id="50" name="Grup 49"/>
            <p:cNvGrpSpPr/>
            <p:nvPr/>
          </p:nvGrpSpPr>
          <p:grpSpPr>
            <a:xfrm>
              <a:off x="379032" y="4697703"/>
              <a:ext cx="1188000" cy="664137"/>
              <a:chOff x="0" y="4387754"/>
              <a:chExt cx="3623388" cy="664137"/>
            </a:xfrm>
            <a:scene3d>
              <a:camera prst="orthographicFront"/>
              <a:lightRig rig="flat" dir="t"/>
            </a:scene3d>
          </p:grpSpPr>
          <p:sp>
            <p:nvSpPr>
              <p:cNvPr id="51" name="Yuvarlatılmış Dikdörtgen 50"/>
              <p:cNvSpPr/>
              <p:nvPr/>
            </p:nvSpPr>
            <p:spPr>
              <a:xfrm>
                <a:off x="0" y="4387754"/>
                <a:ext cx="3623388" cy="664137"/>
              </a:xfrm>
              <a:prstGeom prst="roundRect">
                <a:avLst/>
              </a:prstGeom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2" name="Yuvarlatılmış Dikdörtgen 16"/>
              <p:cNvSpPr/>
              <p:nvPr/>
            </p:nvSpPr>
            <p:spPr>
              <a:xfrm>
                <a:off x="32421" y="4420174"/>
                <a:ext cx="3558548" cy="59929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0" tIns="38100" rIns="76200" bIns="38100" numCol="1" spcCol="1270" anchor="ctr" anchorCtr="0">
                <a:noAutofit/>
              </a:bodyPr>
              <a:lstStyle/>
              <a:p>
                <a:pPr lvl="0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tr-TR" sz="2000" kern="1200" dirty="0" smtClean="0"/>
                  <a:t>1993</a:t>
                </a:r>
                <a:endParaRPr lang="tr-TR" sz="2000" kern="1200" dirty="0"/>
              </a:p>
            </p:txBody>
          </p:sp>
        </p:grpSp>
      </p:grpSp>
      <p:sp>
        <p:nvSpPr>
          <p:cNvPr id="36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54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214313"/>
            <a:ext cx="8286750" cy="838200"/>
          </a:xfrm>
        </p:spPr>
        <p:txBody>
          <a:bodyPr>
            <a:noAutofit/>
          </a:bodyPr>
          <a:lstStyle/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Türkiye’de Bilgi Toplumu Çalışmaları </a:t>
            </a:r>
            <a:b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(2003 sonrası)</a:t>
            </a:r>
            <a:endParaRPr lang="en-US" sz="31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F50F-3CF2-4A7F-9805-F0E3CD1F3BCD}" type="slidenum">
              <a:rPr lang="tr-TR" smtClean="0"/>
              <a:t>6</a:t>
            </a:fld>
            <a:endParaRPr lang="tr-TR" dirty="0"/>
          </a:p>
        </p:txBody>
      </p:sp>
      <p:grpSp>
        <p:nvGrpSpPr>
          <p:cNvPr id="17" name="Grup 16"/>
          <p:cNvGrpSpPr/>
          <p:nvPr/>
        </p:nvGrpSpPr>
        <p:grpSpPr>
          <a:xfrm>
            <a:off x="1488872" y="2455845"/>
            <a:ext cx="6251480" cy="576000"/>
            <a:chOff x="0" y="4444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36" name="Yuvarlatılmış Dikdörtgen 35"/>
            <p:cNvSpPr/>
            <p:nvPr/>
          </p:nvSpPr>
          <p:spPr>
            <a:xfrm>
              <a:off x="0" y="4444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Yuvarlatılmış Dikdörtgen 4"/>
            <p:cNvSpPr/>
            <p:nvPr/>
          </p:nvSpPr>
          <p:spPr>
            <a:xfrm>
              <a:off x="32420" y="36864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 Bilgi Toplumu Stratejisi ve Eylem Planı</a:t>
              </a:r>
              <a:endParaRPr lang="tr-TR" kern="1200" dirty="0"/>
            </a:p>
          </p:txBody>
        </p:sp>
      </p:grpSp>
      <p:grpSp>
        <p:nvGrpSpPr>
          <p:cNvPr id="18" name="Grup 17"/>
          <p:cNvGrpSpPr/>
          <p:nvPr/>
        </p:nvGrpSpPr>
        <p:grpSpPr>
          <a:xfrm>
            <a:off x="1488872" y="3077212"/>
            <a:ext cx="5710735" cy="576000"/>
            <a:chOff x="0" y="734995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34" name="Yuvarlatılmış Dikdörtgen 33"/>
            <p:cNvSpPr/>
            <p:nvPr/>
          </p:nvSpPr>
          <p:spPr>
            <a:xfrm>
              <a:off x="0" y="734995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Yuvarlatılmış Dikdörtgen 6"/>
            <p:cNvSpPr/>
            <p:nvPr/>
          </p:nvSpPr>
          <p:spPr>
            <a:xfrm>
              <a:off x="32420" y="767415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 2005 Eylem Planı</a:t>
              </a:r>
              <a:endParaRPr lang="tr-TR" kern="1200" dirty="0"/>
            </a:p>
          </p:txBody>
        </p:sp>
      </p:grpSp>
      <p:grpSp>
        <p:nvGrpSpPr>
          <p:cNvPr id="19" name="Grup 18"/>
          <p:cNvGrpSpPr/>
          <p:nvPr/>
        </p:nvGrpSpPr>
        <p:grpSpPr>
          <a:xfrm>
            <a:off x="1488872" y="3689872"/>
            <a:ext cx="5220000" cy="576000"/>
            <a:chOff x="0" y="1465547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32" name="Yuvarlatılmış Dikdörtgen 31"/>
            <p:cNvSpPr/>
            <p:nvPr/>
          </p:nvSpPr>
          <p:spPr>
            <a:xfrm>
              <a:off x="0" y="1465547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Yuvarlatılmış Dikdörtgen 8"/>
            <p:cNvSpPr/>
            <p:nvPr/>
          </p:nvSpPr>
          <p:spPr>
            <a:xfrm>
              <a:off x="32420" y="1497967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 Kısa Dönem Eylem Planı</a:t>
              </a:r>
              <a:endParaRPr lang="tr-TR" kern="1200" dirty="0"/>
            </a:p>
          </p:txBody>
        </p:sp>
      </p:grpSp>
      <p:grpSp>
        <p:nvGrpSpPr>
          <p:cNvPr id="20" name="Grup 19"/>
          <p:cNvGrpSpPr/>
          <p:nvPr/>
        </p:nvGrpSpPr>
        <p:grpSpPr>
          <a:xfrm>
            <a:off x="1488872" y="4298993"/>
            <a:ext cx="4680000" cy="576000"/>
            <a:chOff x="0" y="2196099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30" name="Yuvarlatılmış Dikdörtgen 29"/>
            <p:cNvSpPr/>
            <p:nvPr/>
          </p:nvSpPr>
          <p:spPr>
            <a:xfrm>
              <a:off x="0" y="2196099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Yuvarlatılmış Dikdörtgen 10"/>
            <p:cNvSpPr/>
            <p:nvPr/>
          </p:nvSpPr>
          <p:spPr>
            <a:xfrm>
              <a:off x="32420" y="2228519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 e-Dönüşüm Türkiye İcra Kurulu</a:t>
              </a:r>
              <a:endParaRPr lang="tr-TR" kern="1200" dirty="0"/>
            </a:p>
          </p:txBody>
        </p:sp>
      </p:grpSp>
      <p:grpSp>
        <p:nvGrpSpPr>
          <p:cNvPr id="21" name="Grup 20"/>
          <p:cNvGrpSpPr/>
          <p:nvPr/>
        </p:nvGrpSpPr>
        <p:grpSpPr>
          <a:xfrm>
            <a:off x="1488872" y="4920360"/>
            <a:ext cx="4140000" cy="576000"/>
            <a:chOff x="0" y="2926650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28" name="Yuvarlatılmış Dikdörtgen 27"/>
            <p:cNvSpPr/>
            <p:nvPr/>
          </p:nvSpPr>
          <p:spPr>
            <a:xfrm>
              <a:off x="0" y="2926650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Yuvarlatılmış Dikdörtgen 12"/>
            <p:cNvSpPr/>
            <p:nvPr/>
          </p:nvSpPr>
          <p:spPr>
            <a:xfrm>
              <a:off x="32420" y="2959070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 Danışma Kurulu</a:t>
              </a:r>
              <a:endParaRPr lang="tr-TR" kern="1200" dirty="0"/>
            </a:p>
          </p:txBody>
        </p:sp>
      </p:grpSp>
      <p:grpSp>
        <p:nvGrpSpPr>
          <p:cNvPr id="22" name="Grup 21"/>
          <p:cNvGrpSpPr/>
          <p:nvPr/>
        </p:nvGrpSpPr>
        <p:grpSpPr>
          <a:xfrm>
            <a:off x="1488872" y="5541728"/>
            <a:ext cx="3600000" cy="576000"/>
            <a:chOff x="0" y="3657202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26" name="Yuvarlatılmış Dikdörtgen 25"/>
            <p:cNvSpPr/>
            <p:nvPr/>
          </p:nvSpPr>
          <p:spPr>
            <a:xfrm>
              <a:off x="0" y="3657202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Yuvarlatılmış Dikdörtgen 14"/>
            <p:cNvSpPr/>
            <p:nvPr/>
          </p:nvSpPr>
          <p:spPr>
            <a:xfrm>
              <a:off x="32420" y="3689622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 Bilgi Toplumu Dairesi</a:t>
              </a:r>
              <a:endParaRPr lang="tr-TR" kern="1200" dirty="0"/>
            </a:p>
          </p:txBody>
        </p:sp>
      </p:grpSp>
      <p:grpSp>
        <p:nvGrpSpPr>
          <p:cNvPr id="23" name="Grup 22"/>
          <p:cNvGrpSpPr/>
          <p:nvPr/>
        </p:nvGrpSpPr>
        <p:grpSpPr>
          <a:xfrm>
            <a:off x="1488872" y="6163096"/>
            <a:ext cx="3096000" cy="576000"/>
            <a:chOff x="0" y="4387754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24" name="Yuvarlatılmış Dikdörtgen 23"/>
            <p:cNvSpPr/>
            <p:nvPr/>
          </p:nvSpPr>
          <p:spPr>
            <a:xfrm>
              <a:off x="0" y="4387754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Yuvarlatılmış Dikdörtgen 16"/>
            <p:cNvSpPr/>
            <p:nvPr/>
          </p:nvSpPr>
          <p:spPr>
            <a:xfrm>
              <a:off x="32420" y="4420174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 e-Dönüşüm Türkiye Projesi</a:t>
              </a:r>
              <a:endParaRPr lang="tr-TR" kern="1200" dirty="0"/>
            </a:p>
          </p:txBody>
        </p:sp>
      </p:grpSp>
      <p:sp>
        <p:nvSpPr>
          <p:cNvPr id="40" name="Yuvarlatılmış Dikdörtgen 6"/>
          <p:cNvSpPr/>
          <p:nvPr/>
        </p:nvSpPr>
        <p:spPr>
          <a:xfrm>
            <a:off x="1542681" y="3100295"/>
            <a:ext cx="5656926" cy="519765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38100" rIns="76200" bIns="38100" numCol="1" spcCol="1270" anchor="ctr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dirty="0" smtClean="0"/>
              <a:t> </a:t>
            </a:r>
            <a:endParaRPr lang="tr-TR" kern="1200" dirty="0"/>
          </a:p>
        </p:txBody>
      </p:sp>
      <p:grpSp>
        <p:nvGrpSpPr>
          <p:cNvPr id="41" name="Grup 40"/>
          <p:cNvGrpSpPr/>
          <p:nvPr/>
        </p:nvGrpSpPr>
        <p:grpSpPr>
          <a:xfrm>
            <a:off x="323528" y="1823002"/>
            <a:ext cx="1116000" cy="576000"/>
            <a:chOff x="0" y="4444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42" name="Yuvarlatılmış Dikdörtgen 41"/>
            <p:cNvSpPr/>
            <p:nvPr/>
          </p:nvSpPr>
          <p:spPr>
            <a:xfrm>
              <a:off x="0" y="4444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Yuvarlatılmış Dikdörtgen 4"/>
            <p:cNvSpPr/>
            <p:nvPr/>
          </p:nvSpPr>
          <p:spPr>
            <a:xfrm>
              <a:off x="32420" y="36864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smtClean="0"/>
                <a:t>2007</a:t>
              </a:r>
              <a:endParaRPr lang="tr-TR" kern="1200" dirty="0"/>
            </a:p>
          </p:txBody>
        </p:sp>
      </p:grpSp>
      <p:grpSp>
        <p:nvGrpSpPr>
          <p:cNvPr id="44" name="Grup 43"/>
          <p:cNvGrpSpPr/>
          <p:nvPr/>
        </p:nvGrpSpPr>
        <p:grpSpPr>
          <a:xfrm>
            <a:off x="323528" y="2444369"/>
            <a:ext cx="1116000" cy="576000"/>
            <a:chOff x="0" y="734995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45" name="Yuvarlatılmış Dikdörtgen 44"/>
            <p:cNvSpPr/>
            <p:nvPr/>
          </p:nvSpPr>
          <p:spPr>
            <a:xfrm>
              <a:off x="0" y="734995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Yuvarlatılmış Dikdörtgen 6"/>
            <p:cNvSpPr/>
            <p:nvPr/>
          </p:nvSpPr>
          <p:spPr>
            <a:xfrm>
              <a:off x="32420" y="767415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2006</a:t>
              </a:r>
              <a:endParaRPr lang="tr-TR" kern="1200" dirty="0"/>
            </a:p>
          </p:txBody>
        </p:sp>
      </p:grpSp>
      <p:grpSp>
        <p:nvGrpSpPr>
          <p:cNvPr id="47" name="Grup 46"/>
          <p:cNvGrpSpPr/>
          <p:nvPr/>
        </p:nvGrpSpPr>
        <p:grpSpPr>
          <a:xfrm>
            <a:off x="323528" y="3692144"/>
            <a:ext cx="1116000" cy="576000"/>
            <a:chOff x="0" y="1465547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48" name="Yuvarlatılmış Dikdörtgen 47"/>
            <p:cNvSpPr/>
            <p:nvPr/>
          </p:nvSpPr>
          <p:spPr>
            <a:xfrm>
              <a:off x="0" y="1465547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Yuvarlatılmış Dikdörtgen 8"/>
            <p:cNvSpPr/>
            <p:nvPr/>
          </p:nvSpPr>
          <p:spPr>
            <a:xfrm>
              <a:off x="32420" y="1497967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smtClean="0"/>
                <a:t>2003</a:t>
              </a:r>
              <a:endParaRPr lang="tr-TR" kern="1200" dirty="0"/>
            </a:p>
          </p:txBody>
        </p:sp>
      </p:grpSp>
      <p:grpSp>
        <p:nvGrpSpPr>
          <p:cNvPr id="50" name="Grup 49"/>
          <p:cNvGrpSpPr/>
          <p:nvPr/>
        </p:nvGrpSpPr>
        <p:grpSpPr>
          <a:xfrm>
            <a:off x="323528" y="4301265"/>
            <a:ext cx="1116000" cy="576000"/>
            <a:chOff x="0" y="2196099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51" name="Yuvarlatılmış Dikdörtgen 50"/>
            <p:cNvSpPr/>
            <p:nvPr/>
          </p:nvSpPr>
          <p:spPr>
            <a:xfrm>
              <a:off x="0" y="2196099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Yuvarlatılmış Dikdörtgen 10"/>
            <p:cNvSpPr/>
            <p:nvPr/>
          </p:nvSpPr>
          <p:spPr>
            <a:xfrm>
              <a:off x="32420" y="2228519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2003</a:t>
              </a:r>
              <a:endParaRPr lang="tr-TR" kern="1200" dirty="0"/>
            </a:p>
          </p:txBody>
        </p:sp>
      </p:grpSp>
      <p:grpSp>
        <p:nvGrpSpPr>
          <p:cNvPr id="53" name="Grup 52"/>
          <p:cNvGrpSpPr/>
          <p:nvPr/>
        </p:nvGrpSpPr>
        <p:grpSpPr>
          <a:xfrm>
            <a:off x="323528" y="4922632"/>
            <a:ext cx="1116000" cy="576000"/>
            <a:chOff x="0" y="2926650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54" name="Yuvarlatılmış Dikdörtgen 53"/>
            <p:cNvSpPr/>
            <p:nvPr/>
          </p:nvSpPr>
          <p:spPr>
            <a:xfrm>
              <a:off x="0" y="2926650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Yuvarlatılmış Dikdörtgen 12"/>
            <p:cNvSpPr/>
            <p:nvPr/>
          </p:nvSpPr>
          <p:spPr>
            <a:xfrm>
              <a:off x="32420" y="2959070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2003</a:t>
              </a:r>
              <a:endParaRPr lang="tr-TR" kern="1200" dirty="0"/>
            </a:p>
          </p:txBody>
        </p:sp>
      </p:grpSp>
      <p:grpSp>
        <p:nvGrpSpPr>
          <p:cNvPr id="56" name="Grup 55"/>
          <p:cNvGrpSpPr/>
          <p:nvPr/>
        </p:nvGrpSpPr>
        <p:grpSpPr>
          <a:xfrm>
            <a:off x="323528" y="5544000"/>
            <a:ext cx="1116000" cy="576000"/>
            <a:chOff x="0" y="3657202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57" name="Yuvarlatılmış Dikdörtgen 56"/>
            <p:cNvSpPr/>
            <p:nvPr/>
          </p:nvSpPr>
          <p:spPr>
            <a:xfrm>
              <a:off x="0" y="3657202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Yuvarlatılmış Dikdörtgen 14"/>
            <p:cNvSpPr/>
            <p:nvPr/>
          </p:nvSpPr>
          <p:spPr>
            <a:xfrm>
              <a:off x="32420" y="3689622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2003</a:t>
              </a:r>
              <a:endParaRPr lang="tr-TR" kern="1200" dirty="0"/>
            </a:p>
          </p:txBody>
        </p:sp>
      </p:grpSp>
      <p:grpSp>
        <p:nvGrpSpPr>
          <p:cNvPr id="59" name="Grup 58"/>
          <p:cNvGrpSpPr/>
          <p:nvPr/>
        </p:nvGrpSpPr>
        <p:grpSpPr>
          <a:xfrm>
            <a:off x="323528" y="6165368"/>
            <a:ext cx="1116000" cy="576000"/>
            <a:chOff x="0" y="4387754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60" name="Yuvarlatılmış Dikdörtgen 59"/>
            <p:cNvSpPr/>
            <p:nvPr/>
          </p:nvSpPr>
          <p:spPr>
            <a:xfrm>
              <a:off x="0" y="4387754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Yuvarlatılmış Dikdörtgen 16"/>
            <p:cNvSpPr/>
            <p:nvPr/>
          </p:nvSpPr>
          <p:spPr>
            <a:xfrm>
              <a:off x="32420" y="4420174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2003</a:t>
              </a:r>
              <a:endParaRPr lang="tr-TR" kern="1200" dirty="0"/>
            </a:p>
          </p:txBody>
        </p:sp>
      </p:grpSp>
      <p:grpSp>
        <p:nvGrpSpPr>
          <p:cNvPr id="62" name="Grup 61"/>
          <p:cNvGrpSpPr/>
          <p:nvPr/>
        </p:nvGrpSpPr>
        <p:grpSpPr>
          <a:xfrm>
            <a:off x="325800" y="3074449"/>
            <a:ext cx="1116000" cy="576000"/>
            <a:chOff x="0" y="734995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63" name="Yuvarlatılmış Dikdörtgen 62"/>
            <p:cNvSpPr/>
            <p:nvPr/>
          </p:nvSpPr>
          <p:spPr>
            <a:xfrm>
              <a:off x="0" y="734995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tr-TR" dirty="0"/>
                <a:t>2005</a:t>
              </a:r>
            </a:p>
          </p:txBody>
        </p:sp>
        <p:sp>
          <p:nvSpPr>
            <p:cNvPr id="64" name="Yuvarlatılmış Dikdörtgen 6"/>
            <p:cNvSpPr/>
            <p:nvPr/>
          </p:nvSpPr>
          <p:spPr>
            <a:xfrm>
              <a:off x="32420" y="767415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kern="1200" dirty="0"/>
            </a:p>
          </p:txBody>
        </p:sp>
      </p:grpSp>
      <p:grpSp>
        <p:nvGrpSpPr>
          <p:cNvPr id="65" name="Grup 64"/>
          <p:cNvGrpSpPr/>
          <p:nvPr/>
        </p:nvGrpSpPr>
        <p:grpSpPr>
          <a:xfrm>
            <a:off x="1476416" y="1831867"/>
            <a:ext cx="6778799" cy="576000"/>
            <a:chOff x="0" y="4444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66" name="Yuvarlatılmış Dikdörtgen 65"/>
            <p:cNvSpPr/>
            <p:nvPr/>
          </p:nvSpPr>
          <p:spPr>
            <a:xfrm>
              <a:off x="0" y="4444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7" name="Yuvarlatılmış Dikdörtgen 4"/>
            <p:cNvSpPr/>
            <p:nvPr/>
          </p:nvSpPr>
          <p:spPr>
            <a:xfrm>
              <a:off x="32420" y="36864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 İcra Kurulu ve Danışma Kurulunun Yeniden Yapılanması</a:t>
              </a:r>
              <a:endParaRPr lang="tr-TR" kern="1200" dirty="0"/>
            </a:p>
          </p:txBody>
        </p:sp>
      </p:grpSp>
      <p:grpSp>
        <p:nvGrpSpPr>
          <p:cNvPr id="68" name="Grup 67"/>
          <p:cNvGrpSpPr/>
          <p:nvPr/>
        </p:nvGrpSpPr>
        <p:grpSpPr>
          <a:xfrm>
            <a:off x="311072" y="1199024"/>
            <a:ext cx="1116000" cy="576000"/>
            <a:chOff x="0" y="4444"/>
            <a:chExt cx="3623388" cy="664137"/>
          </a:xfrm>
          <a:scene3d>
            <a:camera prst="orthographicFront"/>
            <a:lightRig rig="flat" dir="t"/>
          </a:scene3d>
        </p:grpSpPr>
        <p:sp>
          <p:nvSpPr>
            <p:cNvPr id="69" name="Yuvarlatılmış Dikdörtgen 68"/>
            <p:cNvSpPr/>
            <p:nvPr/>
          </p:nvSpPr>
          <p:spPr>
            <a:xfrm>
              <a:off x="0" y="4444"/>
              <a:ext cx="3623388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0" name="Yuvarlatılmış Dikdörtgen 4"/>
            <p:cNvSpPr/>
            <p:nvPr/>
          </p:nvSpPr>
          <p:spPr>
            <a:xfrm>
              <a:off x="32420" y="36864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dirty="0" smtClean="0"/>
                <a:t>2011</a:t>
              </a:r>
              <a:endParaRPr lang="tr-TR" kern="1200" dirty="0"/>
            </a:p>
          </p:txBody>
        </p:sp>
      </p:grpSp>
      <p:grpSp>
        <p:nvGrpSpPr>
          <p:cNvPr id="71" name="Grup 70"/>
          <p:cNvGrpSpPr/>
          <p:nvPr/>
        </p:nvGrpSpPr>
        <p:grpSpPr>
          <a:xfrm>
            <a:off x="1488358" y="1205323"/>
            <a:ext cx="7260106" cy="575999"/>
            <a:chOff x="-19895" y="-20712"/>
            <a:chExt cx="3610863" cy="664137"/>
          </a:xfrm>
          <a:scene3d>
            <a:camera prst="orthographicFront"/>
            <a:lightRig rig="flat" dir="t"/>
          </a:scene3d>
        </p:grpSpPr>
        <p:sp>
          <p:nvSpPr>
            <p:cNvPr id="72" name="Yuvarlatılmış Dikdörtgen 71"/>
            <p:cNvSpPr/>
            <p:nvPr/>
          </p:nvSpPr>
          <p:spPr>
            <a:xfrm>
              <a:off x="-19895" y="-20712"/>
              <a:ext cx="3591240" cy="664137"/>
            </a:xfrm>
            <a:prstGeom prst="roundRect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3" name="Yuvarlatılmış Dikdörtgen 4"/>
            <p:cNvSpPr/>
            <p:nvPr/>
          </p:nvSpPr>
          <p:spPr>
            <a:xfrm>
              <a:off x="32420" y="36864"/>
              <a:ext cx="3558548" cy="59929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kern="1200" dirty="0" smtClean="0"/>
                <a:t>Kamuda Yeniden Yapılanma – Kalkınma Bakanlığı, UDH Bakanlığı</a:t>
              </a:r>
              <a:endParaRPr lang="tr-TR" kern="1200" dirty="0"/>
            </a:p>
          </p:txBody>
        </p:sp>
      </p:grpSp>
      <p:sp>
        <p:nvSpPr>
          <p:cNvPr id="74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281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131575"/>
              </p:ext>
            </p:extLst>
          </p:nvPr>
        </p:nvGraphicFramePr>
        <p:xfrm>
          <a:off x="179512" y="1689857"/>
          <a:ext cx="8767224" cy="3611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4146"/>
                <a:gridCol w="924896"/>
                <a:gridCol w="831383"/>
                <a:gridCol w="831383"/>
                <a:gridCol w="831383"/>
                <a:gridCol w="831383"/>
                <a:gridCol w="792650"/>
              </a:tblGrid>
              <a:tr h="396240">
                <a:tc>
                  <a:txBody>
                    <a:bodyPr/>
                    <a:lstStyle/>
                    <a:p>
                      <a:endParaRPr lang="tr-T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2002</a:t>
                      </a:r>
                      <a:endParaRPr lang="tr-TR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AB 27</a:t>
                      </a:r>
                    </a:p>
                  </a:txBody>
                  <a:tcPr marL="9525" marR="9525" marT="9525" marB="0" anchor="ctr"/>
                </a:tc>
              </a:tr>
              <a:tr h="55081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Sabit Telefon Abone Sayısı (milyon)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15,2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/>
                </a:tc>
              </a:tr>
              <a:tr h="61912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Mobil Telefon Abone Sayısı (milyon)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23,4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65,8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62,8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61,8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65,3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630</a:t>
                      </a:r>
                    </a:p>
                  </a:txBody>
                  <a:tcPr marL="0" marR="0" marT="0" marB="0" anchor="ctr"/>
                </a:tc>
              </a:tr>
              <a:tr h="5330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Genişbant Abone Sayısı (milyon)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158</a:t>
                      </a:r>
                    </a:p>
                  </a:txBody>
                  <a:tcPr marL="0" marR="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Sabit Telefon Abone Yoğunluğu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20,6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0" marR="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Mobil Telefon Yoğunluğu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92,1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86,5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85,1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88,6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marL="0" marR="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Genişbant Abone Yoğunluğu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36,7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31,7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71500" y="214313"/>
            <a:ext cx="828675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Temel Göstergeler</a:t>
            </a:r>
            <a:endParaRPr lang="en-US" sz="3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90748" y="5373216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BTK</a:t>
            </a:r>
            <a:endParaRPr lang="tr-TR" sz="1600" dirty="0"/>
          </a:p>
        </p:txBody>
      </p:sp>
      <p:sp>
        <p:nvSpPr>
          <p:cNvPr id="9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7</a:t>
            </a:fld>
            <a:endParaRPr lang="tr-TR" dirty="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27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897507"/>
              </p:ext>
            </p:extLst>
          </p:nvPr>
        </p:nvGraphicFramePr>
        <p:xfrm>
          <a:off x="791834" y="1575032"/>
          <a:ext cx="7596590" cy="430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9520"/>
                <a:gridCol w="785414"/>
                <a:gridCol w="785414"/>
                <a:gridCol w="785414"/>
                <a:gridCol w="785414"/>
                <a:gridCol w="785414"/>
              </a:tblGrid>
              <a:tr h="289836"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2002</a:t>
                      </a:r>
                      <a:endParaRPr lang="tr-TR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2008</a:t>
                      </a:r>
                      <a:endParaRPr lang="tr-TR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2011</a:t>
                      </a:r>
                    </a:p>
                  </a:txBody>
                  <a:tcPr marL="9525" marR="9525" marT="9525" marB="0" anchor="ctr"/>
                </a:tc>
              </a:tr>
              <a:tr h="48009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BİT Sektörü Pazar Büyüklüğü (Milyar $)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23,96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24,2</a:t>
                      </a: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- İletişim Teknolojileri</a:t>
                      </a:r>
                      <a:endParaRPr lang="tr-T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16,00</a:t>
                      </a: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- Bilgi Teknolojileri</a:t>
                      </a:r>
                      <a:endParaRPr lang="tr-T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8,20</a:t>
                      </a: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BİT Sektörü Pazar Büyümesi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11,87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-3,33</a:t>
                      </a: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- İletişim Teknolojileri</a:t>
                      </a:r>
                      <a:endParaRPr lang="tr-T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14,00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16,00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-8,56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-8,47</a:t>
                      </a: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- Bilgi Teknolojileri</a:t>
                      </a:r>
                      <a:endParaRPr lang="tr-T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0,51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13,66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8,32</a:t>
                      </a: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BİT Sektörünün GSYH İçindeki Payı (%)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5,06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3,35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3,10</a:t>
                      </a: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- İletişim Teknolojileri</a:t>
                      </a:r>
                      <a:endParaRPr lang="tr-T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3,96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2,55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2,05</a:t>
                      </a:r>
                    </a:p>
                  </a:txBody>
                  <a:tcPr marL="9525" marR="9525" marT="9525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- Bilgi Teknolojileri</a:t>
                      </a:r>
                      <a:endParaRPr lang="tr-T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1,10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0,80</a:t>
                      </a:r>
                      <a:endParaRPr lang="sv-SE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1,05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71500" y="214313"/>
            <a:ext cx="828675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BİT Sektörü </a:t>
            </a:r>
            <a:r>
              <a:rPr lang="tr-TR" sz="3100" b="1" dirty="0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azar </a:t>
            </a:r>
            <a:r>
              <a:rPr lang="tr-TR" sz="3100" b="1" dirty="0">
                <a:solidFill>
                  <a:schemeClr val="tx2">
                    <a:lumMod val="75000"/>
                  </a:schemeClr>
                </a:solidFill>
              </a:rPr>
              <a:t>G</a:t>
            </a:r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östergeleri</a:t>
            </a:r>
            <a:endParaRPr lang="en-US" sz="3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40152" y="5970766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BTK, IDC, Kalkınma Bakanlığı</a:t>
            </a:r>
            <a:endParaRPr lang="tr-TR" sz="1600" dirty="0"/>
          </a:p>
        </p:txBody>
      </p:sp>
      <p:sp>
        <p:nvSpPr>
          <p:cNvPr id="9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8</a:t>
            </a:fld>
            <a:endParaRPr lang="tr-TR" dirty="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11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237751"/>
              </p:ext>
            </p:extLst>
          </p:nvPr>
        </p:nvGraphicFramePr>
        <p:xfrm>
          <a:off x="572612" y="1772816"/>
          <a:ext cx="7887820" cy="2680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0763"/>
                <a:gridCol w="1146817"/>
                <a:gridCol w="1152128"/>
                <a:gridCol w="1008112"/>
              </a:tblGrid>
              <a:tr h="289836">
                <a:tc>
                  <a:txBody>
                    <a:bodyPr/>
                    <a:lstStyle/>
                    <a:p>
                      <a:endParaRPr lang="tr-T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2011</a:t>
                      </a:r>
                    </a:p>
                  </a:txBody>
                  <a:tcPr marL="9525" marR="9525" marT="9525" marB="0" anchor="ctr"/>
                </a:tc>
              </a:tr>
              <a:tr h="667103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3G Abone Sayısı (Bin)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7.064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19.407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31.376</a:t>
                      </a:r>
                    </a:p>
                  </a:txBody>
                  <a:tcPr marL="9525" marR="9525" marT="9525" marB="0" anchor="ctr"/>
                </a:tc>
              </a:tr>
              <a:tr h="543259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Mobil Genişbant İnternet Abone Sayısı (Bin)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6.455</a:t>
                      </a:r>
                    </a:p>
                  </a:txBody>
                  <a:tcPr marL="9525" marR="9525" marT="9525" marB="0" anchor="ctr"/>
                </a:tc>
              </a:tr>
              <a:tr h="501457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Fiber Abone Sayısı (Bin)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267</a:t>
                      </a:r>
                    </a:p>
                  </a:txBody>
                  <a:tcPr marL="9525" marR="9525" marT="9525" marB="0" anchor="ctr"/>
                </a:tc>
              </a:tr>
              <a:tr h="572317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Mobil İnternet Kullanım Miktarı (Tbyte)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4.387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10.709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71500" y="214313"/>
            <a:ext cx="828675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100" b="1" dirty="0" smtClean="0">
                <a:solidFill>
                  <a:schemeClr val="tx2">
                    <a:lumMod val="75000"/>
                  </a:schemeClr>
                </a:solidFill>
              </a:rPr>
              <a:t>Diğer Bazı Göstergeler</a:t>
            </a:r>
            <a:endParaRPr lang="en-US" sz="3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71500" y="4517823"/>
            <a:ext cx="80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Kaynak: BTK</a:t>
            </a:r>
            <a:endParaRPr lang="tr-TR" sz="1600" dirty="0"/>
          </a:p>
        </p:txBody>
      </p:sp>
      <p:sp>
        <p:nvSpPr>
          <p:cNvPr id="9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51FF50F-3CF2-4A7F-9805-F0E3CD1F3BCD}" type="slidenum">
              <a:rPr lang="tr-TR" smtClean="0"/>
              <a:t>9</a:t>
            </a:fld>
            <a:endParaRPr lang="tr-TR" dirty="0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381000" y="1143000"/>
            <a:ext cx="838200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80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1231</TotalTime>
  <Words>2309</Words>
  <Application>Microsoft Office PowerPoint</Application>
  <PresentationFormat>Ekran Gösterisi (4:3)</PresentationFormat>
  <Paragraphs>565</Paragraphs>
  <Slides>31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Ofis Teması</vt:lpstr>
      <vt:lpstr>Türkiye’de Bilgi Toplumuna Dönüşüm ve  İnternetin Etkileri</vt:lpstr>
      <vt:lpstr>Gündem</vt:lpstr>
      <vt:lpstr>Kalkınma Bakanlığı - Bilgi Toplumu Dairesi (I)</vt:lpstr>
      <vt:lpstr>Kalkınma Bakanlığı - Bilgi Toplumu Dairesi (II)</vt:lpstr>
      <vt:lpstr>Türkiye’de Bilgi Toplumu Çalışmaları  (2003 öncesi)</vt:lpstr>
      <vt:lpstr>Türkiye’de Bilgi Toplumu Çalışmaları  (2003 sonrası)</vt:lpstr>
      <vt:lpstr>PowerPoint Sunusu</vt:lpstr>
      <vt:lpstr>PowerPoint Sunusu</vt:lpstr>
      <vt:lpstr>PowerPoint Sunusu</vt:lpstr>
      <vt:lpstr>PowerPoint Sunusu</vt:lpstr>
      <vt:lpstr>PowerPoint Sunusu</vt:lpstr>
      <vt:lpstr>Yaş Grupları İtibarıyla İnternet Kullanımı, 2011 (%)</vt:lpstr>
      <vt:lpstr>Eğitim Durumu İtibarıyla İnternet Kullanımı, 2011 (%)</vt:lpstr>
      <vt:lpstr>İnternetin Kişisel Kullanım Amaçları (%)</vt:lpstr>
      <vt:lpstr>Türkiye’de İnternetin Sosyal Kullanımı (Nisan 2012)</vt:lpstr>
      <vt:lpstr>PowerPoint Sunusu</vt:lpstr>
      <vt:lpstr>Kamuda e-Dönüşüm: e-Devlet</vt:lpstr>
      <vt:lpstr>Kamu BİT Yatırımları (2002-2012)</vt:lpstr>
      <vt:lpstr>Türkiye’de e-Devlet Hizmetlerinin  Sunum Düzeyi ve Kullanımı</vt:lpstr>
      <vt:lpstr>Eğitimde Dönüşüm: FATİH Projesi</vt:lpstr>
      <vt:lpstr>Uluslararası Kıyaslamalar</vt:lpstr>
      <vt:lpstr>Bilgi Toplumu Stratejisi (2006-2010)</vt:lpstr>
      <vt:lpstr>Stratejide Bütüncül Yaklaşım</vt:lpstr>
      <vt:lpstr>Bilgi Toplumu Stratejisinde Sosyal Dönüşüm</vt:lpstr>
      <vt:lpstr>Bilgi Toplumu Stratejisinde Sosyal Dönüşüm</vt:lpstr>
      <vt:lpstr>PowerPoint Sunusu</vt:lpstr>
      <vt:lpstr>Bilgi Toplumu Stratejisi Eylem Planı  Tamamlanma Durumu</vt:lpstr>
      <vt:lpstr>İnternetin Ekonomik Potansiyeli – I</vt:lpstr>
      <vt:lpstr>İnternetin Ekonomik Potansiyeli - II</vt:lpstr>
      <vt:lpstr>Yakın Gelecekte İnternet</vt:lpstr>
      <vt:lpstr>Yeni Bilgi Toplumu Stratejisi Hazırlıkları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Emin Sadık AYDIN</dc:creator>
  <cp:lastModifiedBy>Emin Sadık AYDIN</cp:lastModifiedBy>
  <cp:revision>99</cp:revision>
  <cp:lastPrinted>2012-04-26T06:48:51Z</cp:lastPrinted>
  <dcterms:created xsi:type="dcterms:W3CDTF">2012-04-24T10:54:35Z</dcterms:created>
  <dcterms:modified xsi:type="dcterms:W3CDTF">2012-04-26T07:58:01Z</dcterms:modified>
</cp:coreProperties>
</file>