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3"/>
  </p:notesMasterIdLst>
  <p:handoutMasterIdLst>
    <p:handoutMasterId r:id="rId24"/>
  </p:handoutMasterIdLst>
  <p:sldIdLst>
    <p:sldId id="340" r:id="rId2"/>
    <p:sldId id="442" r:id="rId3"/>
    <p:sldId id="438" r:id="rId4"/>
    <p:sldId id="463" r:id="rId5"/>
    <p:sldId id="457" r:id="rId6"/>
    <p:sldId id="481" r:id="rId7"/>
    <p:sldId id="483" r:id="rId8"/>
    <p:sldId id="484" r:id="rId9"/>
    <p:sldId id="437" r:id="rId10"/>
    <p:sldId id="461" r:id="rId11"/>
    <p:sldId id="449" r:id="rId12"/>
    <p:sldId id="453" r:id="rId13"/>
    <p:sldId id="470" r:id="rId14"/>
    <p:sldId id="471" r:id="rId15"/>
    <p:sldId id="472" r:id="rId16"/>
    <p:sldId id="475" r:id="rId17"/>
    <p:sldId id="477" r:id="rId18"/>
    <p:sldId id="479" r:id="rId19"/>
    <p:sldId id="480" r:id="rId20"/>
    <p:sldId id="485" r:id="rId21"/>
    <p:sldId id="478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000066"/>
      </a:buClr>
      <a:buFont typeface="Wingdings" charset="0"/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000066"/>
      </a:buClr>
      <a:buFont typeface="Wingdings" charset="0"/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000066"/>
      </a:buClr>
      <a:buFont typeface="Wingdings" charset="0"/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000066"/>
      </a:buClr>
      <a:buFont typeface="Wingdings" charset="0"/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000066"/>
      </a:buClr>
      <a:buFont typeface="Wingdings" charset="0"/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EAEAEA"/>
    <a:srgbClr val="333399"/>
    <a:srgbClr val="DDDDDD"/>
    <a:srgbClr val="FFFFCC"/>
    <a:srgbClr val="CC0000"/>
    <a:srgbClr val="FF9933"/>
    <a:srgbClr val="C908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764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662" y="-90"/>
      </p:cViewPr>
      <p:guideLst>
        <p:guide orient="horz" pos="3127"/>
        <p:guide pos="2142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FF502BD-40E5-0745-B908-93352295DE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410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40A5C2D-6F86-E54B-BFB6-1FACC1541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4538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123E7D2C-96E8-6949-B9B8-CBE6EBD2E006}" type="slidenum">
              <a:rPr lang="tr-TR" sz="1200">
                <a:latin typeface="Times New Roman" charset="0"/>
              </a:rPr>
              <a:pPr eaLnBrk="1" hangingPunct="1"/>
              <a:t>1</a:t>
            </a:fld>
            <a:endParaRPr lang="tr-TR" sz="12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49CCB05C-D705-6C4E-A16A-4F3EBDD1088B}" type="slidenum">
              <a:rPr lang="tr-TR" sz="1200">
                <a:latin typeface="Times New Roman" charset="0"/>
              </a:rPr>
              <a:pPr eaLnBrk="1" hangingPunct="1"/>
              <a:t>17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fld id="{ABA1D2EA-27D6-8F4A-9373-5AA4F0B15382}" type="slidenum">
              <a:rPr lang="tr-TR" sz="1200">
                <a:latin typeface="Times New Roman" charset="0"/>
              </a:rPr>
              <a:pPr eaLnBrk="1" hangingPunct="1">
                <a:defRPr/>
              </a:pPr>
              <a:t>19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fld id="{ABA1D2EA-27D6-8F4A-9373-5AA4F0B15382}" type="slidenum">
              <a:rPr lang="tr-TR" sz="1200">
                <a:latin typeface="Times New Roman" charset="0"/>
              </a:rPr>
              <a:pPr eaLnBrk="1" hangingPunct="1">
                <a:defRPr/>
              </a:pPr>
              <a:t>20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6709F6A4-2A48-2247-9FBE-CE1B26418A91}" type="slidenum">
              <a:rPr lang="tr-TR" sz="1200">
                <a:latin typeface="Times New Roman" charset="0"/>
              </a:rPr>
              <a:pPr eaLnBrk="1" hangingPunct="1"/>
              <a:t>21</a:t>
            </a:fld>
            <a:endParaRPr lang="tr-TR" sz="12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fld id="{6200B917-A0E0-6644-857A-250F09A661B4}" type="slidenum">
              <a:rPr lang="tr-TR" sz="1200">
                <a:latin typeface="Times New Roman" charset="0"/>
              </a:rPr>
              <a:pPr eaLnBrk="1" hangingPunct="1">
                <a:defRPr/>
              </a:pPr>
              <a:t>2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0DCF1D12-54BB-8640-9008-A6A7EA74008F}" type="slidenum">
              <a:rPr lang="en-US" sz="1200"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3</a:t>
            </a:fld>
            <a:endParaRPr lang="en-US" sz="1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F8985-871E-9044-8E07-2F1369DC517A}" type="slidenum">
              <a:rPr lang="tr-TR" smtClean="0">
                <a:latin typeface="Arial" charset="0"/>
              </a:rPr>
              <a:pPr>
                <a:defRPr/>
              </a:pPr>
              <a:t>4</a:t>
            </a:fld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fld id="{C9188AE1-16FD-2A44-BC30-B9998546E1CC}" type="slidenum">
              <a:rPr lang="tr-TR" sz="1200">
                <a:latin typeface="Times New Roman" charset="0"/>
              </a:rPr>
              <a:pPr eaLnBrk="1" hangingPunct="1">
                <a:defRPr/>
              </a:pPr>
              <a:t>9</a:t>
            </a:fld>
            <a:endParaRPr lang="tr-TR" sz="12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fld id="{9CC5B842-FB7D-8446-9725-53E83BEED36E}" type="slidenum">
              <a:rPr lang="tr-TR" sz="1200">
                <a:latin typeface="Times New Roman" charset="0"/>
              </a:rPr>
              <a:pPr eaLnBrk="1" hangingPunct="1">
                <a:defRPr/>
              </a:pPr>
              <a:t>10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fld id="{E1EB89E4-BD8E-DB4A-B6EF-A596F2EC5C71}" type="slidenum">
              <a:rPr lang="en-US" sz="1200">
                <a:latin typeface="Times New Roman" charset="0"/>
              </a:rPr>
              <a:pPr eaLnBrk="1" hangingPunct="1">
                <a:defRPr/>
              </a:pPr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tr-T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>
              <a:latin typeface="Times New Roman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CF4F5EEA-C896-5144-9B42-CCB8D5AF6057}" type="slidenum">
              <a:rPr lang="tr-TR" sz="1200">
                <a:latin typeface="Times New Roman" charset="0"/>
              </a:rPr>
              <a:pPr eaLnBrk="1" hangingPunct="1"/>
              <a:t>13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30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fld id="{2348E5DE-11E7-7D4A-A56B-9D3F630ADA3C}" type="slidenum">
              <a:rPr lang="tr-TR" sz="1200">
                <a:latin typeface="Times New Roman" charset="0"/>
              </a:rPr>
              <a:pPr eaLnBrk="1" hangingPunct="1"/>
              <a:t>14</a:t>
            </a:fld>
            <a:endParaRPr lang="tr-TR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Desktop\bilisim suclari ve adli bilisim daire\bilisim suclari ve adli bilisim dair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38" y="185738"/>
            <a:ext cx="9271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2640013"/>
            <a:ext cx="7181850" cy="1143000"/>
          </a:xfrm>
          <a:solidFill>
            <a:srgbClr val="000066"/>
          </a:solidFill>
          <a:ln algn="ctr"/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819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7350"/>
            <a:ext cx="718185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1CDEA7-4484-F541-9E17-75D21EE45E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967529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ECC55C9D-898D-4542-A2E5-3871217FFA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390154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DF47E884-7B93-3747-839B-7DFB35D578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210894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188913"/>
            <a:ext cx="68421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258888"/>
            <a:ext cx="8637588" cy="4857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0BC49809-2D74-0E48-9177-A8122CAED3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977646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4140200" y="6461125"/>
            <a:ext cx="1008063" cy="7080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©</a:t>
            </a:r>
            <a:r>
              <a:rPr lang="tr-TR" sz="2000" b="1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0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5C1A39F-091F-3943-B0CD-F1B465277F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8558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9ED2BEC5-D98F-AB41-B059-AC07C46901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316644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BADFD936-7E7A-B746-B49E-6A41AB5323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349079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1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58888"/>
            <a:ext cx="4243388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9A1F30EC-05C3-FB4E-AD6B-2E8E574CDD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2313557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844D0329-2F39-224B-BD37-7C635002C4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069162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D08F87CC-5972-7B49-8497-D72FD16AA7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05672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87DB0578-49AC-0D48-B611-F08897C19E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5856120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EB960FF1-43E3-D549-8740-18308D91BF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6845894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Sayfa: </a:t>
            </a:r>
            <a:fld id="{57CF3119-7CBA-E34E-AD2C-BC7376D5CF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116384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375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66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188913"/>
            <a:ext cx="6842125" cy="90805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809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solidFill>
            <a:srgbClr val="F0F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tr-TR"/>
              <a:t>Sayfa: </a:t>
            </a:r>
            <a:fld id="{5F137D2A-DB33-9E43-95CA-8349807C43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250825" y="188913"/>
            <a:ext cx="1700213" cy="889000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endParaRPr lang="tr-TR" sz="800" b="1" dirty="0" smtClean="0">
              <a:solidFill>
                <a:schemeClr val="bg1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tr-TR" sz="1100" b="1" spc="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BİLİŞİM SUÇLARIYLA </a:t>
            </a:r>
          </a:p>
          <a:p>
            <a:pPr algn="ctr" eaLnBrk="1" hangingPunct="1">
              <a:defRPr/>
            </a:pPr>
            <a:r>
              <a:rPr lang="tr-TR" sz="1100" b="1" spc="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MÜCADELE DAİRE </a:t>
            </a:r>
          </a:p>
          <a:p>
            <a:pPr algn="ctr" eaLnBrk="1" hangingPunct="1">
              <a:defRPr/>
            </a:pPr>
            <a:r>
              <a:rPr lang="tr-TR" sz="1100" b="1" spc="3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n-cs"/>
              </a:rPr>
              <a:t>BAŞKANLIĞI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5" r:id="rId13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ヒラギノ角ゴ Pro W3" charset="0"/>
          <a:cs typeface="ヒラギノ角ゴ Pro W3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ヒラギノ角ゴ Pro W3" charset="0"/>
          <a:cs typeface="ヒラギノ角ゴ Pro W3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ヒラギノ角ゴ Pro W3" charset="0"/>
          <a:cs typeface="ヒラギノ角ゴ Pro W3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ヒラギノ角ゴ Pro W3" charset="0"/>
          <a:cs typeface="ヒラギノ角ゴ Pro W3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ヒラギノ角ゴ Pro W3" charset="0"/>
          <a:cs typeface="ヒラギノ角ゴ Pro W3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812800" indent="-8128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charset="0"/>
        <a:buChar char="þ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charset="0"/>
        <a:buChar char="¯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charset="0"/>
        <a:buChar char="þ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charset="0"/>
        <a:buChar char="þ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508500"/>
            <a:ext cx="7258050" cy="2163763"/>
          </a:xfrm>
          <a:ln w="57150"/>
          <a:extLst/>
        </p:spPr>
        <p:txBody>
          <a:bodyPr/>
          <a:lstStyle/>
          <a:p>
            <a:pPr eaLnBrk="1" hangingPunct="1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Bilal </a:t>
            </a:r>
            <a:r>
              <a:rPr lang="tr-T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ŞEN</a:t>
            </a:r>
            <a: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</a:b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EMNİYET AMİRİ</a:t>
            </a:r>
            <a:r>
              <a:rPr lang="tr-TR" sz="2000" dirty="0">
                <a:latin typeface="Helvetica"/>
                <a:cs typeface="Helvetica"/>
              </a:rPr>
              <a:t/>
            </a:r>
            <a:br>
              <a:rPr lang="tr-TR" sz="2000" dirty="0">
                <a:latin typeface="Helvetica"/>
                <a:cs typeface="Helvetica"/>
              </a:rPr>
            </a:b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ULUSLARARASI </a:t>
            </a:r>
            <a:r>
              <a:rPr lang="tr-T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İLİŞKİLER VE MEVZUAT </a:t>
            </a: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ŞUBE MÜDÜR V.</a:t>
            </a:r>
            <a:b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</a:b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/>
            </a:r>
            <a:b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</a:b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BİLİŞİM SUÇLARIYLA MÜCADELE </a:t>
            </a:r>
            <a:b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</a:br>
            <a:r>
              <a:rPr lang="tr-T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DAİRE BAŞKANLIĞI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708275"/>
            <a:ext cx="6840538" cy="1441450"/>
          </a:xfrm>
        </p:spPr>
        <p:txBody>
          <a:bodyPr/>
          <a:lstStyle/>
          <a:p>
            <a:pPr eaLnBrk="1" hangingPunct="1">
              <a:buSzPct val="90000"/>
              <a:buFont typeface="Wingdings" pitchFamily="2" charset="2"/>
              <a:buNone/>
              <a:defRPr/>
            </a:pPr>
            <a:r>
              <a:rPr lang="tr-TR" sz="40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  <a:ea typeface="+mn-ea"/>
                <a:cs typeface="Helvetica"/>
              </a:rPr>
              <a:t>BİLİŞİM SUÇLARIYLA MÜCADELE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3200" dirty="0">
              <a:latin typeface="Tahoma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9" r="20345" b="2034"/>
          <a:stretch>
            <a:fillRect/>
          </a:stretch>
        </p:blipFill>
        <p:spPr bwMode="auto">
          <a:xfrm>
            <a:off x="0" y="0"/>
            <a:ext cx="9144000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Numarası Yer Tutucusu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tr-TR" sz="1400"/>
              <a:t>Sayfa: </a:t>
            </a:r>
            <a:fld id="{533E7B66-4BFA-4344-94C7-E5FB970228D9}" type="slidenum">
              <a:rPr lang="tr-TR" sz="1400"/>
              <a:pPr eaLnBrk="1" hangingPunct="1">
                <a:defRPr/>
              </a:pPr>
              <a:t>11</a:t>
            </a:fld>
            <a:endParaRPr lang="tr-TR" sz="1400"/>
          </a:p>
        </p:txBody>
      </p:sp>
      <p:pic>
        <p:nvPicPr>
          <p:cNvPr id="36866" name="Picture 11" descr="Click to en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987" y="2349500"/>
            <a:ext cx="4656729" cy="323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1050" y="188913"/>
            <a:ext cx="6842125" cy="90805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Life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tr-T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İsveç ve Maldivler Büyükelçiliğine Hoş Geldiniz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70" y="2349500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1050" y="188913"/>
            <a:ext cx="6842125" cy="90805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txBody>
          <a:bodyPr/>
          <a:lstStyle/>
          <a:p>
            <a:pPr algn="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Tespitler 2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37890" name="2 İçerik Yer Tutucusu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250825" y="1258888"/>
            <a:ext cx="86375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800100" indent="-3429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just">
              <a:buFont typeface="Wingdings" charset="0"/>
              <a:buChar char="þ"/>
            </a:pP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Nasıl </a:t>
            </a:r>
            <a:r>
              <a:rPr lang="tr-TR" sz="2800" dirty="0">
                <a:solidFill>
                  <a:srgbClr val="666699"/>
                </a:solidFill>
                <a:latin typeface="Times New Roman" charset="0"/>
              </a:rPr>
              <a:t>Korunacağız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?</a:t>
            </a:r>
          </a:p>
          <a:p>
            <a:pPr algn="just">
              <a:buFont typeface="Wingdings" charset="0"/>
              <a:buChar char="þ"/>
            </a:pP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Tehdit Yönetimi &amp; Risk Yönetimi</a:t>
            </a:r>
          </a:p>
          <a:p>
            <a:pPr algn="just">
              <a:buFont typeface="Wingdings" charset="0"/>
              <a:buChar char="þ"/>
            </a:pP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Bilinçli </a:t>
            </a:r>
            <a:r>
              <a:rPr lang="tr-TR" sz="2800" dirty="0">
                <a:solidFill>
                  <a:srgbClr val="666699"/>
                </a:solidFill>
                <a:latin typeface="Times New Roman" charset="0"/>
              </a:rPr>
              <a:t>kullanıcıyı oluşturmak önemli ama kesin çözüm 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değil</a:t>
            </a:r>
          </a:p>
          <a:p>
            <a:pPr algn="just">
              <a:buFont typeface="Wingdings" charset="0"/>
              <a:buChar char="þ"/>
            </a:pPr>
            <a:r>
              <a:rPr lang="tr-TR" sz="2800" dirty="0" err="1" smtClean="0">
                <a:solidFill>
                  <a:srgbClr val="666699"/>
                </a:solidFill>
                <a:latin typeface="Times New Roman" charset="0"/>
              </a:rPr>
              <a:t>Antivirüsten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 </a:t>
            </a:r>
            <a:r>
              <a:rPr lang="tr-TR" sz="2800" dirty="0">
                <a:solidFill>
                  <a:srgbClr val="666699"/>
                </a:solidFill>
                <a:latin typeface="Times New Roman" charset="0"/>
              </a:rPr>
              <a:t>Sakınan Virüsler, Sıfır Gün 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Saldırıları</a:t>
            </a:r>
          </a:p>
          <a:p>
            <a:pPr algn="just">
              <a:buFont typeface="Wingdings" charset="0"/>
              <a:buChar char="þ"/>
            </a:pP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5000 </a:t>
            </a:r>
            <a:r>
              <a:rPr lang="tr-TR" sz="2800" dirty="0" err="1" smtClean="0">
                <a:solidFill>
                  <a:srgbClr val="666699"/>
                </a:solidFill>
                <a:latin typeface="Times New Roman" charset="0"/>
              </a:rPr>
              <a:t>Permütasyonlu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 Güvenlik Kurallarını Uygulamak İçin Mevcudun 3-4 Katı Uzman ve Eğitim Yatırımı Gerekir </a:t>
            </a:r>
            <a:endParaRPr lang="tr-TR" sz="2800" dirty="0">
              <a:solidFill>
                <a:srgbClr val="666699"/>
              </a:solidFill>
              <a:latin typeface="Times New Roman" charset="0"/>
            </a:endParaRPr>
          </a:p>
          <a:p>
            <a:pPr algn="just">
              <a:buFont typeface="Wingdings" charset="0"/>
              <a:buChar char="þ"/>
            </a:pP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Sadece </a:t>
            </a:r>
            <a:r>
              <a:rPr lang="tr-TR" sz="2800" dirty="0">
                <a:solidFill>
                  <a:srgbClr val="666699"/>
                </a:solidFill>
                <a:latin typeface="Times New Roman" charset="0"/>
              </a:rPr>
              <a:t>Savunarak 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Korunamazsınız, </a:t>
            </a:r>
          </a:p>
          <a:p>
            <a:pPr marL="914400" lvl="1" indent="-457200" algn="just">
              <a:buFont typeface="Wingdings" charset="2"/>
              <a:buChar char="§"/>
            </a:pPr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Hukuk Sistemindeki </a:t>
            </a:r>
            <a:r>
              <a:rPr lang="tr-TR" sz="2400" dirty="0" err="1" smtClean="0">
                <a:solidFill>
                  <a:srgbClr val="666699"/>
                </a:solidFill>
                <a:latin typeface="Times New Roman" charset="0"/>
              </a:rPr>
              <a:t>Proaktif</a:t>
            </a:r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 Çözüm, Başarılı Soruşturma ve </a:t>
            </a:r>
            <a:r>
              <a:rPr lang="tr-TR" sz="2400" dirty="0" err="1" smtClean="0">
                <a:solidFill>
                  <a:srgbClr val="666699"/>
                </a:solidFill>
                <a:latin typeface="Times New Roman" charset="0"/>
              </a:rPr>
              <a:t>Koğuşturmadır</a:t>
            </a:r>
            <a:endParaRPr lang="tr-TR" sz="2400" dirty="0">
              <a:solidFill>
                <a:srgbClr val="666699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b="1" dirty="0" smtClean="0">
              <a:ea typeface="+mj-ea"/>
            </a:endParaRPr>
          </a:p>
        </p:txBody>
      </p:sp>
      <p:sp>
        <p:nvSpPr>
          <p:cNvPr id="96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8013" y="3984625"/>
            <a:ext cx="7927975" cy="1966913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tr-TR" b="1" dirty="0">
                <a:solidFill>
                  <a:srgbClr val="66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EMNİYET GENEL MÜDÜRLÜĞÜ ÇALIŞMALARI</a:t>
            </a:r>
          </a:p>
        </p:txBody>
      </p:sp>
      <p:pic>
        <p:nvPicPr>
          <p:cNvPr id="17412" name="Picture 4" descr="C:\Documents and Settings\Administrator\Desktop\bilisim suclari ve adli bilisim daire\bilisim suclari ve adli bilisim dai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30338"/>
            <a:ext cx="1801813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0438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 smtClean="0">
                <a:latin typeface="Tahoma" charset="0"/>
              </a:rPr>
              <a:t>EGM Bilişim Suçlarıyla Mücadele </a:t>
            </a:r>
            <a:r>
              <a:rPr lang="tr-TR" sz="3000" dirty="0">
                <a:latin typeface="Tahoma" charset="0"/>
              </a:rPr>
              <a:t> </a:t>
            </a:r>
            <a:r>
              <a:rPr lang="tr-TR" sz="3000" dirty="0" smtClean="0">
                <a:latin typeface="Tahoma" charset="0"/>
              </a:rPr>
              <a:t>Kronolojik Çalışmaları</a:t>
            </a:r>
          </a:p>
        </p:txBody>
      </p:sp>
      <p:sp>
        <p:nvSpPr>
          <p:cNvPr id="18435" name="3 Slayt Numarası Yer Tutucusu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r>
              <a:rPr lang="tr-TR" sz="1400"/>
              <a:t>Sayfa: </a:t>
            </a:r>
            <a:fld id="{F9FDAA6A-86DC-6B47-94ED-D821B6350F44}" type="slidenum">
              <a:rPr lang="tr-TR" sz="1400"/>
              <a:pPr eaLnBrk="1" hangingPunct="1"/>
              <a:t>14</a:t>
            </a:fld>
            <a:endParaRPr lang="tr-TR" sz="1400"/>
          </a:p>
        </p:txBody>
      </p:sp>
      <p:sp>
        <p:nvSpPr>
          <p:cNvPr id="1843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09111" y="1258888"/>
            <a:ext cx="8893175" cy="4857750"/>
          </a:xfrm>
        </p:spPr>
        <p:txBody>
          <a:bodyPr/>
          <a:lstStyle/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Büro Amirliği Seviyesinde</a:t>
            </a:r>
          </a:p>
          <a:p>
            <a:r>
              <a:rPr lang="tr-TR" sz="2400" b="1" dirty="0" smtClean="0">
                <a:solidFill>
                  <a:srgbClr val="666699"/>
                </a:solidFill>
                <a:latin typeface="Times New Roman" charset="0"/>
              </a:rPr>
              <a:t>Bilişim </a:t>
            </a:r>
            <a:r>
              <a:rPr lang="tr-TR" sz="2400" b="1" dirty="0">
                <a:solidFill>
                  <a:srgbClr val="666699"/>
                </a:solidFill>
                <a:latin typeface="Times New Roman" charset="0"/>
              </a:rPr>
              <a:t>Suçları Araştırma Büro Amirliği </a:t>
            </a:r>
            <a:r>
              <a:rPr lang="tr-TR" sz="2400" b="1" dirty="0" smtClean="0">
                <a:solidFill>
                  <a:srgbClr val="666699"/>
                </a:solidFill>
                <a:latin typeface="Times New Roman" charset="0"/>
              </a:rPr>
              <a:t>EGM- Bilgi İşlem Dairesi Başkanlığı 1997 </a:t>
            </a:r>
            <a:endParaRPr lang="tr-TR" sz="2400" b="1" dirty="0">
              <a:solidFill>
                <a:srgbClr val="666699"/>
              </a:solidFill>
              <a:latin typeface="Times New Roman" charset="0"/>
            </a:endParaRPr>
          </a:p>
          <a:p>
            <a:endParaRPr lang="tr-TR" sz="2400" dirty="0" smtClean="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Şube Müdürlüğü Seviyesinde</a:t>
            </a:r>
          </a:p>
          <a:p>
            <a:r>
              <a:rPr lang="tr-TR" sz="2400" b="1" dirty="0" smtClean="0">
                <a:solidFill>
                  <a:srgbClr val="666699"/>
                </a:solidFill>
                <a:latin typeface="Times New Roman" charset="0"/>
              </a:rPr>
              <a:t>Kaçakçılık ve Organize Suçlarla Mücadele Dairesi Başkanlığı 2003</a:t>
            </a:r>
            <a:endParaRPr lang="tr-TR" sz="2400" b="1" dirty="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400" b="1" dirty="0">
                <a:solidFill>
                  <a:srgbClr val="666699"/>
                </a:solidFill>
                <a:latin typeface="Times New Roman" charset="0"/>
              </a:rPr>
              <a:t>Asayiş Dairesi </a:t>
            </a:r>
            <a:r>
              <a:rPr lang="tr-TR" sz="2400" b="1" dirty="0" smtClean="0">
                <a:solidFill>
                  <a:srgbClr val="666699"/>
                </a:solidFill>
                <a:latin typeface="Times New Roman" charset="0"/>
              </a:rPr>
              <a:t>Başkanlığı 2007 </a:t>
            </a:r>
            <a:endParaRPr lang="tr-TR" sz="2400" b="1" dirty="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400" b="1" dirty="0">
                <a:solidFill>
                  <a:srgbClr val="666699"/>
                </a:solidFill>
                <a:latin typeface="Times New Roman" charset="0"/>
              </a:rPr>
              <a:t>TEMUH Dairesi </a:t>
            </a:r>
            <a:r>
              <a:rPr lang="tr-TR" sz="2400" b="1" dirty="0" smtClean="0">
                <a:solidFill>
                  <a:srgbClr val="666699"/>
                </a:solidFill>
                <a:latin typeface="Times New Roman" charset="0"/>
              </a:rPr>
              <a:t>Başkanlığı 2008</a:t>
            </a:r>
          </a:p>
          <a:p>
            <a:endParaRPr lang="tr-TR" sz="2400" dirty="0" smtClean="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Daire Başkanlığı Seviyesinde</a:t>
            </a:r>
          </a:p>
          <a:p>
            <a:pPr algn="l"/>
            <a:r>
              <a:rPr lang="tr-TR" sz="3000" b="1" dirty="0" smtClean="0">
                <a:solidFill>
                  <a:srgbClr val="666699"/>
                </a:solidFill>
                <a:latin typeface="Times New Roman" charset="0"/>
              </a:rPr>
              <a:t>Bilişim Suçlarıyla Mücadele Dairesi Başkanlığı</a:t>
            </a:r>
          </a:p>
          <a:p>
            <a:endParaRPr lang="tr-TR" sz="2400" dirty="0">
              <a:solidFill>
                <a:srgbClr val="666699"/>
              </a:solidFill>
              <a:latin typeface="Times New Roman" charset="0"/>
            </a:endParaRPr>
          </a:p>
          <a:p>
            <a:endParaRPr lang="tr-TR" sz="2400" dirty="0" smtClean="0">
              <a:solidFill>
                <a:srgbClr val="666699"/>
              </a:solidFill>
              <a:latin typeface="Times New Roman" charset="0"/>
            </a:endParaRPr>
          </a:p>
          <a:p>
            <a:endParaRPr lang="tr-TR" sz="2400" dirty="0">
              <a:solidFill>
                <a:srgbClr val="66669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5625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latin typeface="Times New Roman" charset="0"/>
              </a:rPr>
              <a:t>BİLİŞİM SUÇLARIYLA MÜCADELE DAİRESİ BAŞKANLIĞI</a:t>
            </a:r>
            <a:endParaRPr lang="tr-TR" sz="2800" dirty="0">
              <a:latin typeface="Times New Roman" charset="0"/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1450975"/>
            <a:ext cx="8637588" cy="4857750"/>
          </a:xfrm>
        </p:spPr>
        <p:txBody>
          <a:bodyPr/>
          <a:lstStyle/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81 </a:t>
            </a:r>
            <a:r>
              <a:rPr lang="tr-TR" sz="2800" dirty="0">
                <a:solidFill>
                  <a:srgbClr val="666699"/>
                </a:solidFill>
                <a:latin typeface="Times New Roman" charset="0"/>
              </a:rPr>
              <a:t>İl Emniyet Müdürlüğünde Bilişim 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Suçlarıyla Mücadele Şube Müdürlüğü</a:t>
            </a: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15 İl Emniyet Müdürlüğü Bünyesinde Adli </a:t>
            </a:r>
            <a:r>
              <a:rPr lang="tr-TR" sz="2800" dirty="0">
                <a:solidFill>
                  <a:srgbClr val="666699"/>
                </a:solidFill>
                <a:latin typeface="Times New Roman" charset="0"/>
              </a:rPr>
              <a:t>Bilişim </a:t>
            </a:r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Laboratuvarı</a:t>
            </a:r>
            <a:endParaRPr lang="tr-TR" sz="2800" dirty="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Önleme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Karşılaşılan Olaylardan Ders Çıkarma, Önlem Üretme</a:t>
            </a: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Soruşturma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Farkındalık, Trendler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Ulusal ve Uluslararası İrtibatlar </a:t>
            </a: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Soruşturmaya Destek Verme</a:t>
            </a:r>
            <a:endParaRPr lang="tr-TR" sz="2800" dirty="0">
              <a:solidFill>
                <a:srgbClr val="66669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024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Tahoma" charset="0"/>
              </a:rPr>
              <a:t>UZMAN PROFİLLERİ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1266825"/>
            <a:ext cx="8637588" cy="4857750"/>
          </a:xfrm>
          <a:noFill/>
        </p:spPr>
        <p:txBody>
          <a:bodyPr/>
          <a:lstStyle/>
          <a:p>
            <a:r>
              <a:rPr lang="tr-TR" dirty="0">
                <a:solidFill>
                  <a:srgbClr val="666699"/>
                </a:solidFill>
                <a:latin typeface="Times New Roman" charset="0"/>
              </a:rPr>
              <a:t>Uzman Personel Eğitimi</a:t>
            </a:r>
          </a:p>
          <a:p>
            <a:pPr lvl="1"/>
            <a:r>
              <a:rPr lang="tr-TR" dirty="0">
                <a:solidFill>
                  <a:srgbClr val="666699"/>
                </a:solidFill>
                <a:latin typeface="Times New Roman" charset="0"/>
              </a:rPr>
              <a:t>İlk </a:t>
            </a:r>
            <a:r>
              <a:rPr lang="tr-TR" dirty="0" smtClean="0">
                <a:solidFill>
                  <a:srgbClr val="666699"/>
                </a:solidFill>
                <a:latin typeface="Times New Roman" charset="0"/>
              </a:rPr>
              <a:t>Müdahaleci </a:t>
            </a:r>
            <a:r>
              <a:rPr lang="tr-TR" dirty="0">
                <a:solidFill>
                  <a:srgbClr val="666699"/>
                </a:solidFill>
                <a:latin typeface="Times New Roman" charset="0"/>
              </a:rPr>
              <a:t>(81 İl Emniyet Müdürlüğü)</a:t>
            </a:r>
          </a:p>
          <a:p>
            <a:pPr lvl="1"/>
            <a:r>
              <a:rPr lang="tr-TR" dirty="0">
                <a:solidFill>
                  <a:srgbClr val="666699"/>
                </a:solidFill>
                <a:latin typeface="Times New Roman" charset="0"/>
              </a:rPr>
              <a:t>Bilişim Suçu Soruşturmacısı (81 İl Emniyet Müdürlüğü)</a:t>
            </a:r>
          </a:p>
          <a:p>
            <a:pPr lvl="1"/>
            <a:r>
              <a:rPr lang="tr-TR" dirty="0">
                <a:solidFill>
                  <a:srgbClr val="666699"/>
                </a:solidFill>
                <a:latin typeface="Times New Roman" charset="0"/>
              </a:rPr>
              <a:t>Adli Bilişim (Dijital Delil İnceleme) Uzmanı (15 İl Emniyet Müdürlüğü)</a:t>
            </a:r>
          </a:p>
        </p:txBody>
      </p:sp>
      <p:pic>
        <p:nvPicPr>
          <p:cNvPr id="22532" name="Picture 2" descr="http://www.antoninaturizm.com/images/tur_resimleri/tur_liderleri/rehb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075113"/>
            <a:ext cx="2684463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70628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ahoma" charset="0"/>
              </a:rPr>
              <a:t>NASIL ÖĞRENİYORUZ</a:t>
            </a:r>
            <a:endParaRPr lang="en-US" dirty="0">
              <a:latin typeface="Tahoma" charset="0"/>
            </a:endParaRPr>
          </a:p>
        </p:txBody>
      </p:sp>
      <p:sp>
        <p:nvSpPr>
          <p:cNvPr id="24579" name="2 İçerik Yer Tutucusu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666699"/>
                </a:solidFill>
                <a:latin typeface="Times New Roman" charset="0"/>
              </a:rPr>
              <a:t>Proje Ortağı /Eğitici Desteği: </a:t>
            </a:r>
            <a:r>
              <a:rPr lang="tr-TR" dirty="0" err="1">
                <a:solidFill>
                  <a:srgbClr val="666699"/>
                </a:solidFill>
                <a:latin typeface="Times New Roman" charset="0"/>
              </a:rPr>
              <a:t>Europol</a:t>
            </a:r>
            <a:r>
              <a:rPr lang="tr-TR" dirty="0">
                <a:solidFill>
                  <a:srgbClr val="666699"/>
                </a:solidFill>
                <a:latin typeface="Times New Roman" charset="0"/>
              </a:rPr>
              <a:t>, İnterpol, SECI, AGİT (OSCE) ve İkili Ülke İşbirlikleri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666699"/>
                </a:solidFill>
                <a:latin typeface="Times New Roman" charset="0"/>
              </a:rPr>
              <a:t>İnternet, Şüpheliler, Üniversiteler, Şirketler, Kolluk Teşkilatları, </a:t>
            </a:r>
            <a:r>
              <a:rPr lang="tr-TR" dirty="0" smtClean="0">
                <a:solidFill>
                  <a:srgbClr val="666699"/>
                </a:solidFill>
                <a:latin typeface="Times New Roman" charset="0"/>
              </a:rPr>
              <a:t>Kurumlar</a:t>
            </a:r>
            <a:endParaRPr lang="tr-TR" dirty="0">
              <a:solidFill>
                <a:srgbClr val="666699"/>
              </a:solidFill>
              <a:latin typeface="Times New Roman" charset="0"/>
            </a:endParaRPr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/>
            <a:r>
              <a:rPr lang="tr-TR" sz="1400"/>
              <a:t>Sayfa: </a:t>
            </a:r>
            <a:fld id="{24D7FA6B-900F-864A-A981-DCC90B4821D2}" type="slidenum">
              <a:rPr lang="tr-TR" sz="1400"/>
              <a:pPr eaLnBrk="1" hangingPunct="1"/>
              <a:t>17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xmlns="" val="12054723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Tahoma" charset="0"/>
              </a:rPr>
              <a:t>NE </a:t>
            </a:r>
            <a:r>
              <a:rPr lang="tr-TR" dirty="0">
                <a:latin typeface="Tahoma" charset="0"/>
              </a:rPr>
              <a:t>YAPMALI ?</a:t>
            </a:r>
          </a:p>
        </p:txBody>
      </p:sp>
      <p:sp>
        <p:nvSpPr>
          <p:cNvPr id="43010" name="2 İçerik Yer Tutucusu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>
              <a:latin typeface="Times New Roman" charset="0"/>
            </a:endParaRPr>
          </a:p>
        </p:txBody>
      </p:sp>
      <p:pic>
        <p:nvPicPr>
          <p:cNvPr id="43011" name="Picture 2" descr="http://education.kings.edu/kdils/Lapatchka/man_thinking_numb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157"/>
          <a:stretch>
            <a:fillRect/>
          </a:stretch>
        </p:blipFill>
        <p:spPr bwMode="auto">
          <a:xfrm>
            <a:off x="0" y="1268413"/>
            <a:ext cx="42116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http://www.taxlawyers.com.au/Images/LegalBrief/Cliparts/think2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95" t="16608" r="1564" b="16000"/>
          <a:stretch>
            <a:fillRect/>
          </a:stretch>
        </p:blipFill>
        <p:spPr bwMode="auto">
          <a:xfrm>
            <a:off x="5360988" y="1724025"/>
            <a:ext cx="3783012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86536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smtClean="0">
                <a:latin typeface="Tahoma" charset="0"/>
              </a:rPr>
              <a:t>Neler Yapılmalı? (Önleme)</a:t>
            </a:r>
            <a:endParaRPr lang="en-US" sz="3200" dirty="0">
              <a:latin typeface="Tahoma" charset="0"/>
            </a:endParaRPr>
          </a:p>
        </p:txBody>
      </p:sp>
      <p:sp>
        <p:nvSpPr>
          <p:cNvPr id="4403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47650" y="1258888"/>
            <a:ext cx="8637588" cy="4857750"/>
          </a:xfrm>
        </p:spPr>
        <p:txBody>
          <a:bodyPr/>
          <a:lstStyle/>
          <a:p>
            <a:pPr marL="0" indent="0">
              <a:buNone/>
            </a:pPr>
            <a:endParaRPr lang="tr-TR" sz="2200" dirty="0" smtClean="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200" dirty="0" smtClean="0">
                <a:solidFill>
                  <a:srgbClr val="666699"/>
                </a:solidFill>
                <a:latin typeface="Times New Roman" charset="0"/>
              </a:rPr>
              <a:t>Genç ve Çocuklar İçin Polis, TİB, Eğitimci, Sosyolog, Psikolog Ortaklığında “Güvenli Bilişim” Eğitim Programı Hazırlanmalı</a:t>
            </a:r>
          </a:p>
          <a:p>
            <a:r>
              <a:rPr lang="tr-TR" sz="2200" dirty="0" smtClean="0">
                <a:solidFill>
                  <a:srgbClr val="666699"/>
                </a:solidFill>
                <a:latin typeface="Times New Roman" charset="0"/>
              </a:rPr>
              <a:t>Farklı Uzmanlıklarla Test Edilen Program “Güvenli Bilişim” programı istekli kişilere eğitim olarak verilmeli sonra sunum ve anlatım başarısı test edilerek süre sınırlamalı olarak sertifikalandırılmalı. </a:t>
            </a:r>
          </a:p>
          <a:p>
            <a:r>
              <a:rPr lang="tr-TR" sz="2200" dirty="0" smtClean="0">
                <a:solidFill>
                  <a:srgbClr val="666699"/>
                </a:solidFill>
                <a:latin typeface="Times New Roman" charset="0"/>
              </a:rPr>
              <a:t>Sadece bu kişiler tarafından okullarda eğitimler düzenlemeli. </a:t>
            </a:r>
          </a:p>
          <a:p>
            <a:r>
              <a:rPr lang="tr-TR" sz="2200" dirty="0" smtClean="0">
                <a:solidFill>
                  <a:srgbClr val="666699"/>
                </a:solidFill>
                <a:latin typeface="Times New Roman" charset="0"/>
              </a:rPr>
              <a:t>Bu uzman kişiler mevcut sunumlar ve sunum tekniği ile sınırlı olarak eğitimler verebilir.</a:t>
            </a:r>
          </a:p>
          <a:p>
            <a:r>
              <a:rPr lang="tr-TR" sz="2200" dirty="0" smtClean="0">
                <a:solidFill>
                  <a:srgbClr val="666699"/>
                </a:solidFill>
                <a:latin typeface="Times New Roman" charset="0"/>
              </a:rPr>
              <a:t>Kamu Spotları İle Yaygın Suç İşleme Yöntemlerinde Uyarmak Gerekli Olur. Bunları Güncel Olarak Hazırlamak İçin Kaynak Gereklidir</a:t>
            </a:r>
          </a:p>
          <a:p>
            <a:pPr marL="0" indent="0">
              <a:buNone/>
            </a:pPr>
            <a:endParaRPr lang="tr-TR" sz="2400" dirty="0" smtClean="0">
              <a:solidFill>
                <a:srgbClr val="666699"/>
              </a:solidFill>
              <a:latin typeface="Times New Roman" charset="0"/>
            </a:endParaRPr>
          </a:p>
          <a:p>
            <a:endParaRPr lang="tr-TR" sz="2400" dirty="0">
              <a:solidFill>
                <a:srgbClr val="66669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5656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 smtClean="0">
                <a:latin typeface="Tahoma" charset="0"/>
              </a:rPr>
              <a:t>BİLİŞİM SUÇLARIYLA MÜCADELENİN ÖNEMİ</a:t>
            </a:r>
            <a:endParaRPr lang="tr-TR" sz="2800" dirty="0">
              <a:latin typeface="Tahoma" charset="0"/>
            </a:endParaRPr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71550" y="1268413"/>
            <a:ext cx="7561263" cy="4857750"/>
          </a:xfrm>
        </p:spPr>
        <p:txBody>
          <a:bodyPr/>
          <a:lstStyle/>
          <a:p>
            <a:endParaRPr lang="tr-TR" sz="2800">
              <a:solidFill>
                <a:srgbClr val="666699"/>
              </a:solidFill>
              <a:latin typeface="Times New Roman" charset="0"/>
            </a:endParaRPr>
          </a:p>
          <a:p>
            <a:endParaRPr lang="tr-TR" sz="2800">
              <a:solidFill>
                <a:srgbClr val="666699"/>
              </a:solidFill>
              <a:latin typeface="Times New Roman" charset="0"/>
            </a:endParaRPr>
          </a:p>
          <a:p>
            <a:r>
              <a:rPr lang="tr-TR" sz="2800">
                <a:solidFill>
                  <a:srgbClr val="666699"/>
                </a:solidFill>
                <a:latin typeface="American Typewriter" charset="0"/>
                <a:cs typeface="American Typewriter" charset="0"/>
              </a:rPr>
              <a:t>CARİ AÇIK</a:t>
            </a:r>
          </a:p>
          <a:p>
            <a:endParaRPr lang="tr-TR" sz="2800">
              <a:solidFill>
                <a:srgbClr val="666699"/>
              </a:solidFill>
              <a:latin typeface="American Typewriter" charset="0"/>
              <a:cs typeface="American Typewriter" charset="0"/>
            </a:endParaRPr>
          </a:p>
          <a:p>
            <a:r>
              <a:rPr lang="tr-TR" sz="2800">
                <a:solidFill>
                  <a:srgbClr val="666699"/>
                </a:solidFill>
                <a:latin typeface="American Typewriter" charset="0"/>
                <a:cs typeface="American Typewriter" charset="0"/>
              </a:rPr>
              <a:t>SAYISAL UÇURUM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smtClean="0">
                <a:latin typeface="Tahoma" charset="0"/>
              </a:rPr>
              <a:t>Neler Yapılmalı? (Soruşturma)</a:t>
            </a:r>
            <a:endParaRPr lang="en-US" sz="3200" dirty="0">
              <a:latin typeface="Tahoma" charset="0"/>
            </a:endParaRPr>
          </a:p>
        </p:txBody>
      </p:sp>
      <p:sp>
        <p:nvSpPr>
          <p:cNvPr id="4403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47650" y="1268730"/>
            <a:ext cx="8637588" cy="4857750"/>
          </a:xfrm>
        </p:spPr>
        <p:txBody>
          <a:bodyPr/>
          <a:lstStyle/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Sorunlar Ülkemizdeki Sınırlı Sayıdaki “Uzmanlarca” Ele Alınmalı, İki Kez Düşünüp Bir Kez Kesmeli </a:t>
            </a:r>
          </a:p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Suçun Öncelikle Önlenmesi Önlenemeyenlerinde Soruşturulmasında İşbirliği </a:t>
            </a:r>
            <a:r>
              <a:rPr lang="tr-TR" sz="2400" dirty="0">
                <a:solidFill>
                  <a:srgbClr val="666699"/>
                </a:solidFill>
                <a:latin typeface="Times New Roman" charset="0"/>
              </a:rPr>
              <a:t>Hayati Öneme Sahip</a:t>
            </a:r>
          </a:p>
          <a:p>
            <a:pPr lvl="1"/>
            <a:r>
              <a:rPr lang="tr-TR" sz="2000" dirty="0">
                <a:solidFill>
                  <a:srgbClr val="666699"/>
                </a:solidFill>
                <a:latin typeface="Times New Roman" charset="0"/>
              </a:rPr>
              <a:t>Yüzleşme Değil İşbirliği</a:t>
            </a:r>
          </a:p>
          <a:p>
            <a:pPr lvl="1"/>
            <a:r>
              <a:rPr lang="tr-TR" sz="2000" dirty="0" smtClean="0">
                <a:solidFill>
                  <a:srgbClr val="666699"/>
                </a:solidFill>
                <a:latin typeface="Times New Roman" charset="0"/>
              </a:rPr>
              <a:t>Uzun </a:t>
            </a:r>
            <a:r>
              <a:rPr lang="tr-TR" sz="2000" dirty="0">
                <a:solidFill>
                  <a:srgbClr val="666699"/>
                </a:solidFill>
                <a:latin typeface="Times New Roman" charset="0"/>
              </a:rPr>
              <a:t>Soluklu Bir </a:t>
            </a:r>
            <a:r>
              <a:rPr lang="tr-TR" sz="2000" dirty="0" smtClean="0">
                <a:solidFill>
                  <a:srgbClr val="666699"/>
                </a:solidFill>
                <a:latin typeface="Times New Roman" charset="0"/>
              </a:rPr>
              <a:t>İşbirlikteliği</a:t>
            </a:r>
          </a:p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Bilişim Suç Soruşturma Uzmanları Zor Elde Edilen Ancak Kolay Kaybedilen En Değerli Kaynaktır. Yazılım ve donanımdan daha değerli olan uzmandır ve uzmanlar özlük hakları anlamında desteklenmelidir.</a:t>
            </a:r>
          </a:p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E.G.M.’</a:t>
            </a:r>
            <a:r>
              <a:rPr lang="tr-TR" sz="2400" dirty="0" err="1" smtClean="0">
                <a:solidFill>
                  <a:srgbClr val="666699"/>
                </a:solidFill>
                <a:latin typeface="Times New Roman" charset="0"/>
              </a:rPr>
              <a:t>nin</a:t>
            </a:r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 Bahse Konu Çalışmaları İçin Kaynak Aktarımı Çok Hayatidir.</a:t>
            </a:r>
          </a:p>
          <a:p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Suçlu Dünyasının Suç teknolojisi Üretmesine Karşın Suçla Mücadele Teknolojileri Üretilmesi Gereklidir.</a:t>
            </a:r>
            <a:endParaRPr lang="tr-TR" sz="2400" dirty="0">
              <a:solidFill>
                <a:srgbClr val="66669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7248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5653" y="5426095"/>
            <a:ext cx="6846887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tr-TR" sz="2800" i="1" dirty="0">
                <a:solidFill>
                  <a:srgbClr val="66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Bugünü Anlayan Geleceği İnşa Eder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518" y="2708910"/>
            <a:ext cx="6846887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tr-TR" sz="36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ARZ EDERİM</a:t>
            </a:r>
            <a:endParaRPr lang="tr-TR" sz="3600" b="1" dirty="0">
              <a:solidFill>
                <a:srgbClr val="66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95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1050" y="188913"/>
            <a:ext cx="6842125" cy="908050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BİLGİLERİ NASIL ELE GEÇİRİYORLAR?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1506" name="2 İçerik Yer Tutucusu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250825" y="1258888"/>
            <a:ext cx="86375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just">
              <a:buFont typeface="Wingdings" charset="0"/>
              <a:buChar char="þ"/>
              <a:defRPr/>
            </a:pP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ATM Kart Kopyalama (</a:t>
            </a:r>
            <a:r>
              <a:rPr lang="tr-TR" sz="2800" dirty="0" err="1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Skimming</a:t>
            </a: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algn="just">
              <a:buFont typeface="Wingdings" charset="0"/>
              <a:buChar char="þ"/>
              <a:defRPr/>
            </a:pP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Zararlı Yazılım (Virüs, Truva Atı, Solucan)</a:t>
            </a:r>
          </a:p>
          <a:p>
            <a:pPr marL="914400" lvl="1" indent="-457200" algn="just">
              <a:buFont typeface="Wingdings" charset="2"/>
              <a:buChar char="§"/>
              <a:defRPr/>
            </a:pPr>
            <a:r>
              <a:rPr lang="tr-TR" sz="20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Sunucu, PC, Mobil, Cep</a:t>
            </a:r>
          </a:p>
          <a:p>
            <a:pPr marL="914400" lvl="1" indent="-457200" algn="just">
              <a:buFont typeface="Wingdings" charset="2"/>
              <a:buChar char="§"/>
              <a:defRPr/>
            </a:pPr>
            <a:r>
              <a:rPr lang="tr-TR" sz="20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Kimlik Hırsızlığı, Maddi Menfaat, Özel Hayatın </a:t>
            </a:r>
            <a:r>
              <a:rPr lang="tr-TR" sz="2000" dirty="0" err="1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Gizililiğini</a:t>
            </a:r>
            <a:r>
              <a:rPr lang="tr-TR" sz="20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 İhlal</a:t>
            </a:r>
          </a:p>
          <a:p>
            <a:pPr algn="just">
              <a:buFont typeface="Wingdings" charset="0"/>
              <a:buChar char="þ"/>
              <a:defRPr/>
            </a:pP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Hacking (Yetkisiz Erişim)</a:t>
            </a:r>
          </a:p>
          <a:p>
            <a:pPr marL="800100" lvl="1" indent="-342900" algn="just">
              <a:buFont typeface="Wingdings" charset="2"/>
              <a:buChar char="§"/>
              <a:defRPr/>
            </a:pPr>
            <a:r>
              <a:rPr lang="tr-TR" sz="20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Şifre Tahmini, Sıfır Gün Açıkları, Yatırım Eksikliği, Uzmanlık, İhmaller</a:t>
            </a:r>
          </a:p>
          <a:p>
            <a:pPr algn="just">
              <a:buFont typeface="Wingdings" charset="0"/>
              <a:buChar char="þ"/>
              <a:defRPr/>
            </a:pPr>
            <a:r>
              <a:rPr lang="tr-TR" sz="2800" dirty="0" err="1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Phishing</a:t>
            </a: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tr-TR" sz="2800" dirty="0" err="1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Oltalama</a:t>
            </a: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algn="just">
              <a:buFont typeface="Wingdings" charset="0"/>
              <a:buChar char="þ"/>
              <a:defRPr/>
            </a:pP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Sosyal Mühendislik</a:t>
            </a:r>
          </a:p>
          <a:p>
            <a:pPr marL="914400" lvl="1" indent="-457200" algn="just">
              <a:buFont typeface="Wingdings" charset="2"/>
              <a:buChar char="§"/>
              <a:defRPr/>
            </a:pPr>
            <a:r>
              <a:rPr lang="tr-TR" sz="2000" dirty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Mitten, Emniyetten, Genel Kurmaydan Arıyoruz</a:t>
            </a:r>
          </a:p>
          <a:p>
            <a:pPr algn="just">
              <a:buFont typeface="Wingdings" charset="0"/>
              <a:buChar char="þ"/>
              <a:defRPr/>
            </a:pP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Köstebek (</a:t>
            </a:r>
            <a:r>
              <a:rPr lang="tr-TR" sz="2800" dirty="0" err="1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Insider</a:t>
            </a:r>
            <a:r>
              <a:rPr lang="tr-TR" sz="2800" dirty="0" smtClean="0">
                <a:solidFill>
                  <a:srgbClr val="666699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algn="just">
              <a:buFont typeface="Wingdings" charset="0"/>
              <a:buChar char="þ"/>
              <a:defRPr/>
            </a:pPr>
            <a:endParaRPr lang="tr-TR" sz="2800" dirty="0" smtClean="0">
              <a:solidFill>
                <a:srgbClr val="666699"/>
              </a:solidFill>
              <a:ea typeface="ＭＳ Ｐゴシック" charset="0"/>
              <a:cs typeface="ＭＳ Ｐゴシック" charset="0"/>
            </a:endParaRPr>
          </a:p>
          <a:p>
            <a:pPr algn="just">
              <a:buFont typeface="Wingdings" charset="0"/>
              <a:buChar char="þ"/>
              <a:defRPr/>
            </a:pPr>
            <a:endParaRPr lang="tr-TR" sz="2800" dirty="0" smtClean="0">
              <a:solidFill>
                <a:srgbClr val="666699"/>
              </a:solidFill>
              <a:ea typeface="ＭＳ Ｐゴシック" charset="0"/>
              <a:cs typeface="ＭＳ Ｐゴシック" charset="0"/>
            </a:endParaRPr>
          </a:p>
          <a:p>
            <a:pPr algn="just">
              <a:buFont typeface="Wingdings" charset="0"/>
              <a:buChar char="þ"/>
              <a:defRPr/>
            </a:pPr>
            <a:endParaRPr lang="tr-TR" sz="2800" dirty="0" smtClean="0">
              <a:solidFill>
                <a:srgbClr val="6666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just">
              <a:buFont typeface="Wingdings" charset="0"/>
              <a:buChar char="þ"/>
              <a:defRPr/>
            </a:pPr>
            <a:endParaRPr lang="tr-TR" dirty="0" smtClean="0">
              <a:solidFill>
                <a:srgbClr val="6666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just">
              <a:buFont typeface="Wingdings" charset="0"/>
              <a:buChar char="þ"/>
              <a:defRPr/>
            </a:pPr>
            <a:endParaRPr lang="tr-TR" dirty="0" smtClean="0">
              <a:solidFill>
                <a:srgbClr val="6666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85875" y="5518150"/>
          <a:ext cx="428625" cy="557213"/>
        </p:xfrm>
        <a:graphic>
          <a:graphicData uri="http://schemas.openxmlformats.org/presentationml/2006/ole">
            <p:oleObj spid="_x0000_s1102" name="Visio" r:id="rId4" imgW="593598" imgH="773811" progId="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839913" y="5518150"/>
          <a:ext cx="428625" cy="557213"/>
        </p:xfrm>
        <a:graphic>
          <a:graphicData uri="http://schemas.openxmlformats.org/presentationml/2006/ole">
            <p:oleObj spid="_x0000_s1103" name="Visio" r:id="rId5" imgW="593598" imgH="773811" progId="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416175" y="5518150"/>
          <a:ext cx="428625" cy="557213"/>
        </p:xfrm>
        <a:graphic>
          <a:graphicData uri="http://schemas.openxmlformats.org/presentationml/2006/ole">
            <p:oleObj spid="_x0000_s1104" name="Visio" r:id="rId6" imgW="593598" imgH="773811" progId="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022725" y="5518150"/>
          <a:ext cx="428625" cy="557213"/>
        </p:xfrm>
        <a:graphic>
          <a:graphicData uri="http://schemas.openxmlformats.org/presentationml/2006/ole">
            <p:oleObj spid="_x0000_s1105" name="Visio" r:id="rId7" imgW="593598" imgH="773811" progId="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576763" y="5518150"/>
          <a:ext cx="428625" cy="557213"/>
        </p:xfrm>
        <a:graphic>
          <a:graphicData uri="http://schemas.openxmlformats.org/presentationml/2006/ole">
            <p:oleObj spid="_x0000_s1106" name="Visio" r:id="rId8" imgW="593598" imgH="773811" progId="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153025" y="5518150"/>
          <a:ext cx="428625" cy="557213"/>
        </p:xfrm>
        <a:graphic>
          <a:graphicData uri="http://schemas.openxmlformats.org/presentationml/2006/ole">
            <p:oleObj spid="_x0000_s1107" name="Visio" r:id="rId9" imgW="593598" imgH="773811" progId="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6099175" y="5518150"/>
          <a:ext cx="427038" cy="557213"/>
        </p:xfrm>
        <a:graphic>
          <a:graphicData uri="http://schemas.openxmlformats.org/presentationml/2006/ole">
            <p:oleObj spid="_x0000_s1108" name="Visio" r:id="rId10" imgW="593598" imgH="773811" progId="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6653213" y="5518150"/>
          <a:ext cx="427037" cy="557213"/>
        </p:xfrm>
        <a:graphic>
          <a:graphicData uri="http://schemas.openxmlformats.org/presentationml/2006/ole">
            <p:oleObj spid="_x0000_s1109" name="Visio" r:id="rId11" imgW="593598" imgH="773811" progId="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7229475" y="5518150"/>
          <a:ext cx="428625" cy="557213"/>
        </p:xfrm>
        <a:graphic>
          <a:graphicData uri="http://schemas.openxmlformats.org/presentationml/2006/ole">
            <p:oleObj spid="_x0000_s1110" name="Visio" r:id="rId12" imgW="593598" imgH="773811" progId="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1914525" y="3646488"/>
          <a:ext cx="381000" cy="719137"/>
        </p:xfrm>
        <a:graphic>
          <a:graphicData uri="http://schemas.openxmlformats.org/presentationml/2006/ole">
            <p:oleObj spid="_x0000_s1111" name="Visio" r:id="rId13" imgW="467106" imgH="883920" progId="">
              <p:embed/>
            </p:oleObj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4648200" y="3646488"/>
          <a:ext cx="381000" cy="719137"/>
        </p:xfrm>
        <a:graphic>
          <a:graphicData uri="http://schemas.openxmlformats.org/presentationml/2006/ole">
            <p:oleObj spid="_x0000_s1112" name="Visio" r:id="rId14" imgW="467106" imgH="883920" progId="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6697663" y="3644900"/>
          <a:ext cx="381000" cy="719138"/>
        </p:xfrm>
        <a:graphic>
          <a:graphicData uri="http://schemas.openxmlformats.org/presentationml/2006/ole">
            <p:oleObj spid="_x0000_s1113" name="Visio" r:id="rId15" imgW="467106" imgH="883920" progId="">
              <p:embed/>
            </p:oleObj>
          </a:graphicData>
        </a:graphic>
      </p:graphicFrame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1552575" y="4725988"/>
            <a:ext cx="492125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2055813" y="4725988"/>
            <a:ext cx="1587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055813" y="4725988"/>
            <a:ext cx="506412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4289425" y="4725988"/>
            <a:ext cx="503238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792663" y="4725988"/>
            <a:ext cx="1587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792663" y="4725988"/>
            <a:ext cx="504825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6367463" y="4725988"/>
            <a:ext cx="501650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869113" y="4725988"/>
            <a:ext cx="1587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869113" y="4725988"/>
            <a:ext cx="506412" cy="7191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graphicFrame>
        <p:nvGraphicFramePr>
          <p:cNvPr id="26" name="Object 23"/>
          <p:cNvGraphicFramePr>
            <a:graphicFrameLocks noChangeAspect="1"/>
          </p:cNvGraphicFramePr>
          <p:nvPr/>
        </p:nvGraphicFramePr>
        <p:xfrm>
          <a:off x="4144963" y="2397125"/>
          <a:ext cx="460375" cy="503238"/>
        </p:xfrm>
        <a:graphic>
          <a:graphicData uri="http://schemas.openxmlformats.org/presentationml/2006/ole">
            <p:oleObj spid="_x0000_s1114" name="Visio" r:id="rId16" imgW="641985" imgH="701802" progId="">
              <p:embed/>
            </p:oleObj>
          </a:graphicData>
        </a:graphic>
      </p:graphicFrame>
      <p:graphicFrame>
        <p:nvGraphicFramePr>
          <p:cNvPr id="27" name="Object 24"/>
          <p:cNvGraphicFramePr>
            <a:graphicFrameLocks noChangeAspect="1"/>
          </p:cNvGraphicFramePr>
          <p:nvPr/>
        </p:nvGraphicFramePr>
        <p:xfrm>
          <a:off x="6810375" y="2493963"/>
          <a:ext cx="458788" cy="503237"/>
        </p:xfrm>
        <a:graphic>
          <a:graphicData uri="http://schemas.openxmlformats.org/presentationml/2006/ole">
            <p:oleObj spid="_x0000_s1115" name="Visio" r:id="rId17" imgW="641985" imgH="701802" progId="">
              <p:embed/>
            </p:oleObj>
          </a:graphicData>
        </a:graphic>
      </p:graphicFrame>
      <p:graphicFrame>
        <p:nvGraphicFramePr>
          <p:cNvPr id="28" name="Object 25"/>
          <p:cNvGraphicFramePr>
            <a:graphicFrameLocks noChangeAspect="1"/>
          </p:cNvGraphicFramePr>
          <p:nvPr/>
        </p:nvGraphicFramePr>
        <p:xfrm>
          <a:off x="1984375" y="2555875"/>
          <a:ext cx="460375" cy="358775"/>
        </p:xfrm>
        <a:graphic>
          <a:graphicData uri="http://schemas.openxmlformats.org/presentationml/2006/ole">
            <p:oleObj spid="_x0000_s1116" name="Visio" r:id="rId18" imgW="641985" imgH="701802" progId="">
              <p:embed/>
            </p:oleObj>
          </a:graphicData>
        </a:graphic>
      </p:graphicFrame>
      <p:graphicFrame>
        <p:nvGraphicFramePr>
          <p:cNvPr id="29" name="Object 26"/>
          <p:cNvGraphicFramePr>
            <a:graphicFrameLocks noChangeAspect="1"/>
          </p:cNvGraphicFramePr>
          <p:nvPr/>
        </p:nvGraphicFramePr>
        <p:xfrm>
          <a:off x="4038600" y="1268413"/>
          <a:ext cx="592138" cy="649287"/>
        </p:xfrm>
        <a:graphic>
          <a:graphicData uri="http://schemas.openxmlformats.org/presentationml/2006/ole">
            <p:oleObj spid="_x0000_s1117" name="Visio" r:id="rId19" imgW="1018671" imgH="971190" progId="">
              <p:embed/>
            </p:oleObj>
          </a:graphicData>
        </a:graphic>
      </p:graphicFrame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2271713" y="3213100"/>
            <a:ext cx="1939925" cy="5048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284663" y="3213100"/>
            <a:ext cx="287337" cy="6477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 dirty="0">
              <a:solidFill>
                <a:srgbClr val="666699"/>
              </a:solidFill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6897688" y="3213100"/>
            <a:ext cx="195262" cy="4318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4360863" y="2168525"/>
            <a:ext cx="4762" cy="252413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4371975" y="2168525"/>
            <a:ext cx="2581275" cy="32385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2244725" y="2168525"/>
            <a:ext cx="2127250" cy="32385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graphicFrame>
        <p:nvGraphicFramePr>
          <p:cNvPr id="36" name="Object 33"/>
          <p:cNvGraphicFramePr>
            <a:graphicFrameLocks noChangeAspect="1"/>
          </p:cNvGraphicFramePr>
          <p:nvPr/>
        </p:nvGraphicFramePr>
        <p:xfrm>
          <a:off x="544513" y="3517900"/>
          <a:ext cx="792162" cy="735013"/>
        </p:xfrm>
        <a:graphic>
          <a:graphicData uri="http://schemas.openxmlformats.org/presentationml/2006/ole">
            <p:oleObj spid="_x0000_s1118" name="Visio" r:id="rId20" imgW="748665" imgH="697611" progId="">
              <p:embed/>
            </p:oleObj>
          </a:graphicData>
        </a:graphic>
      </p:graphicFrame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1408113" y="4006850"/>
            <a:ext cx="4318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2344738" y="4005263"/>
            <a:ext cx="430212" cy="158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graphicFrame>
        <p:nvGraphicFramePr>
          <p:cNvPr id="39" name="Object 36"/>
          <p:cNvGraphicFramePr>
            <a:graphicFrameLocks noChangeAspect="1"/>
          </p:cNvGraphicFramePr>
          <p:nvPr/>
        </p:nvGraphicFramePr>
        <p:xfrm>
          <a:off x="2843213" y="3717925"/>
          <a:ext cx="401637" cy="677863"/>
        </p:xfrm>
        <a:graphic>
          <a:graphicData uri="http://schemas.openxmlformats.org/presentationml/2006/ole">
            <p:oleObj spid="_x0000_s1119" name="Visio" r:id="rId21" imgW="488061" imgH="822579" progId="">
              <p:embed/>
            </p:oleObj>
          </a:graphicData>
        </a:graphic>
      </p:graphicFrame>
      <p:sp>
        <p:nvSpPr>
          <p:cNvPr id="40" name="Line 37"/>
          <p:cNvSpPr>
            <a:spLocks noChangeShapeType="1"/>
          </p:cNvSpPr>
          <p:nvPr/>
        </p:nvSpPr>
        <p:spPr bwMode="auto">
          <a:xfrm flipH="1">
            <a:off x="4305300" y="4076700"/>
            <a:ext cx="331788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857625" y="2951163"/>
            <a:ext cx="1025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 dirty="0">
                <a:solidFill>
                  <a:srgbClr val="666699"/>
                </a:solidFill>
              </a:rPr>
              <a:t>Organizatör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6592888" y="2852738"/>
            <a:ext cx="1025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 dirty="0">
                <a:solidFill>
                  <a:srgbClr val="666699"/>
                </a:solidFill>
              </a:rPr>
              <a:t>Organizatör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768475" y="2951163"/>
            <a:ext cx="1025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 dirty="0">
                <a:solidFill>
                  <a:srgbClr val="666699"/>
                </a:solidFill>
              </a:rPr>
              <a:t>Organizatör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038600" y="1714500"/>
            <a:ext cx="6651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050" b="1" dirty="0">
                <a:solidFill>
                  <a:srgbClr val="666699"/>
                </a:solidFill>
              </a:rPr>
              <a:t>?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00075" y="4221163"/>
            <a:ext cx="771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1050" b="1" dirty="0" smtClean="0">
                <a:solidFill>
                  <a:srgbClr val="666699"/>
                </a:solidFill>
              </a:rPr>
              <a:t>Kamu</a:t>
            </a:r>
            <a:r>
              <a:rPr lang="tr-TR" sz="1050" b="1" dirty="0">
                <a:solidFill>
                  <a:srgbClr val="666699"/>
                </a:solidFill>
              </a:rPr>
              <a:t/>
            </a:r>
            <a:br>
              <a:rPr lang="tr-TR" sz="1050" b="1" dirty="0">
                <a:solidFill>
                  <a:srgbClr val="666699"/>
                </a:solidFill>
              </a:rPr>
            </a:br>
            <a:r>
              <a:rPr lang="tr-TR" sz="1050" b="1" dirty="0">
                <a:solidFill>
                  <a:srgbClr val="666699"/>
                </a:solidFill>
              </a:rPr>
              <a:t>Memuru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2755900" y="4365625"/>
            <a:ext cx="70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1050" b="1">
                <a:solidFill>
                  <a:srgbClr val="666699"/>
                </a:solidFill>
              </a:rPr>
              <a:t>Sahteci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479800" y="4292600"/>
            <a:ext cx="769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1050" b="1">
                <a:solidFill>
                  <a:srgbClr val="666699"/>
                </a:solidFill>
              </a:rPr>
              <a:t>Banka</a:t>
            </a:r>
            <a:br>
              <a:rPr lang="tr-TR" sz="1050" b="1">
                <a:solidFill>
                  <a:srgbClr val="666699"/>
                </a:solidFill>
              </a:rPr>
            </a:br>
            <a:r>
              <a:rPr lang="tr-TR" sz="1050" b="1">
                <a:solidFill>
                  <a:srgbClr val="666699"/>
                </a:solidFill>
              </a:rPr>
              <a:t>Memuru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552575" y="4365625"/>
            <a:ext cx="12303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Alt Organizatör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4287838" y="6092825"/>
            <a:ext cx="11731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Para Çekenler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6432550" y="6092825"/>
            <a:ext cx="11731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Para Çekenler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479550" y="6092825"/>
            <a:ext cx="11731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Para Çekenler</a:t>
            </a: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4216400" y="4365625"/>
            <a:ext cx="1228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Alt Organizatör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167438" y="4365625"/>
            <a:ext cx="1228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Alt Organizatör</a:t>
            </a:r>
          </a:p>
        </p:txBody>
      </p:sp>
      <p:graphicFrame>
        <p:nvGraphicFramePr>
          <p:cNvPr id="54" name="Object 51"/>
          <p:cNvGraphicFramePr>
            <a:graphicFrameLocks noChangeAspect="1"/>
          </p:cNvGraphicFramePr>
          <p:nvPr/>
        </p:nvGraphicFramePr>
        <p:xfrm>
          <a:off x="3640138" y="3717925"/>
          <a:ext cx="609600" cy="593725"/>
        </p:xfrm>
        <a:graphic>
          <a:graphicData uri="http://schemas.openxmlformats.org/presentationml/2006/ole">
            <p:oleObj spid="_x0000_s1120" name="Visio" r:id="rId22" imgW="2369439" imgH="2308479" progId="">
              <p:embed/>
            </p:oleObj>
          </a:graphicData>
        </a:graphic>
      </p:graphicFrame>
      <p:sp>
        <p:nvSpPr>
          <p:cNvPr id="56" name="Line 54"/>
          <p:cNvSpPr>
            <a:spLocks noChangeShapeType="1"/>
          </p:cNvSpPr>
          <p:nvPr/>
        </p:nvSpPr>
        <p:spPr bwMode="auto">
          <a:xfrm flipH="1">
            <a:off x="6297613" y="4076700"/>
            <a:ext cx="331787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graphicFrame>
        <p:nvGraphicFramePr>
          <p:cNvPr id="57" name="Object 55"/>
          <p:cNvGraphicFramePr>
            <a:graphicFrameLocks noChangeAspect="1"/>
          </p:cNvGraphicFramePr>
          <p:nvPr/>
        </p:nvGraphicFramePr>
        <p:xfrm>
          <a:off x="5634038" y="3789363"/>
          <a:ext cx="542925" cy="588962"/>
        </p:xfrm>
        <a:graphic>
          <a:graphicData uri="http://schemas.openxmlformats.org/presentationml/2006/ole">
            <p:oleObj spid="_x0000_s1121" name="Visio" r:id="rId23" imgW="587502" imgH="588645" progId="">
              <p:embed/>
            </p:oleObj>
          </a:graphicData>
        </a:graphic>
      </p:graphicFrame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5489575" y="4365625"/>
            <a:ext cx="6048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1050" b="1">
                <a:solidFill>
                  <a:srgbClr val="666699"/>
                </a:solidFill>
              </a:rPr>
              <a:t>GSM</a:t>
            </a:r>
          </a:p>
          <a:p>
            <a:pPr algn="ctr">
              <a:defRPr/>
            </a:pPr>
            <a:r>
              <a:rPr lang="tr-TR" sz="1050" b="1">
                <a:solidFill>
                  <a:srgbClr val="666699"/>
                </a:solidFill>
              </a:rPr>
              <a:t>Bayisi</a:t>
            </a:r>
          </a:p>
        </p:txBody>
      </p:sp>
      <p:graphicFrame>
        <p:nvGraphicFramePr>
          <p:cNvPr id="59" name="Object 57"/>
          <p:cNvGraphicFramePr>
            <a:graphicFrameLocks noChangeAspect="1"/>
          </p:cNvGraphicFramePr>
          <p:nvPr/>
        </p:nvGraphicFramePr>
        <p:xfrm>
          <a:off x="7629525" y="3141663"/>
          <a:ext cx="414338" cy="592137"/>
        </p:xfrm>
        <a:graphic>
          <a:graphicData uri="http://schemas.openxmlformats.org/presentationml/2006/ole">
            <p:oleObj spid="_x0000_s1122" name="Visio" r:id="rId24" imgW="723519" imgH="952119" progId="">
              <p:embed/>
            </p:oleObj>
          </a:graphicData>
        </a:graphic>
      </p:graphicFrame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7959725" y="3357563"/>
            <a:ext cx="844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Kuyumcu</a:t>
            </a:r>
          </a:p>
        </p:txBody>
      </p:sp>
      <p:graphicFrame>
        <p:nvGraphicFramePr>
          <p:cNvPr id="61" name="Object 59"/>
          <p:cNvGraphicFramePr>
            <a:graphicFrameLocks noChangeAspect="1"/>
          </p:cNvGraphicFramePr>
          <p:nvPr/>
        </p:nvGraphicFramePr>
        <p:xfrm>
          <a:off x="7629525" y="4005263"/>
          <a:ext cx="366713" cy="398462"/>
        </p:xfrm>
        <a:graphic>
          <a:graphicData uri="http://schemas.openxmlformats.org/presentationml/2006/ole">
            <p:oleObj spid="_x0000_s1123" name="Visio" r:id="rId25" imgW="397764" imgH="397764" progId="">
              <p:embed/>
            </p:oleObj>
          </a:graphicData>
        </a:graphic>
      </p:graphicFrame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7959725" y="4005263"/>
            <a:ext cx="6826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Döviz</a:t>
            </a:r>
          </a:p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Bürosu</a:t>
            </a:r>
          </a:p>
        </p:txBody>
      </p:sp>
      <p:graphicFrame>
        <p:nvGraphicFramePr>
          <p:cNvPr id="63" name="Object 63"/>
          <p:cNvGraphicFramePr>
            <a:graphicFrameLocks noChangeAspect="1"/>
          </p:cNvGraphicFramePr>
          <p:nvPr/>
        </p:nvGraphicFramePr>
        <p:xfrm>
          <a:off x="7629525" y="4725988"/>
          <a:ext cx="366713" cy="398462"/>
        </p:xfrm>
        <a:graphic>
          <a:graphicData uri="http://schemas.openxmlformats.org/presentationml/2006/ole">
            <p:oleObj spid="_x0000_s1124" name="Visio" r:id="rId26" imgW="397764" imgH="397764" progId="">
              <p:embed/>
            </p:oleObj>
          </a:graphicData>
        </a:graphic>
      </p:graphicFrame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7959725" y="4725988"/>
            <a:ext cx="666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Kontör</a:t>
            </a:r>
          </a:p>
          <a:p>
            <a:pPr>
              <a:defRPr/>
            </a:pPr>
            <a:r>
              <a:rPr lang="tr-TR" sz="1050" b="1">
                <a:solidFill>
                  <a:srgbClr val="666699"/>
                </a:solidFill>
              </a:rPr>
              <a:t>Bayisi</a:t>
            </a: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7161213" y="3717925"/>
            <a:ext cx="468312" cy="35877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7162800" y="4076700"/>
            <a:ext cx="466725" cy="730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7161213" y="4076700"/>
            <a:ext cx="400050" cy="6492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sz="1050">
              <a:solidFill>
                <a:srgbClr val="666699"/>
              </a:solidFill>
            </a:endParaRPr>
          </a:p>
        </p:txBody>
      </p:sp>
      <p:sp>
        <p:nvSpPr>
          <p:cNvPr id="25663" name="1 Başlık"/>
          <p:cNvSpPr txBox="1">
            <a:spLocks/>
          </p:cNvSpPr>
          <p:nvPr/>
        </p:nvSpPr>
        <p:spPr bwMode="auto">
          <a:xfrm>
            <a:off x="2051050" y="188913"/>
            <a:ext cx="6842125" cy="908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tr-TR" sz="2800">
                <a:solidFill>
                  <a:schemeClr val="bg1"/>
                </a:solidFill>
              </a:rPr>
              <a:t>ÖRNEK BİR BİLİŞİM SUÇU ÖRGÜT ŞEMASI</a:t>
            </a:r>
          </a:p>
        </p:txBody>
      </p: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4148138" y="1871663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1050" b="1" dirty="0">
                <a:solidFill>
                  <a:srgbClr val="666699"/>
                </a:solidFill>
              </a:rPr>
              <a:t>LİDER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5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a typeface="+mj-ea"/>
              </a:rPr>
              <a:t>TESPİTLER 1</a:t>
            </a:r>
            <a:endParaRPr lang="tr-TR" dirty="0">
              <a:ea typeface="+mj-ea"/>
            </a:endParaRPr>
          </a:p>
        </p:txBody>
      </p:sp>
      <p:sp>
        <p:nvSpPr>
          <p:cNvPr id="30722" name="2 İçerik Yer Tutucusu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Bankacılık Sektöründeki Başarı</a:t>
            </a: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Finans Sektöründeki Sigortacılık Uygulamaları</a:t>
            </a: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Online Suça Klasik Suç Soruşturma İmkanları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IP Talebi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Bilgi Talebi</a:t>
            </a:r>
          </a:p>
          <a:p>
            <a:r>
              <a:rPr lang="tr-TR" sz="2800" dirty="0" smtClean="0">
                <a:solidFill>
                  <a:srgbClr val="666699"/>
                </a:solidFill>
                <a:latin typeface="Times New Roman" charset="0"/>
              </a:rPr>
              <a:t>Online Suça Taş Devri İşbirliği Kanalları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Kamu Kaynaklı</a:t>
            </a:r>
          </a:p>
          <a:p>
            <a:pPr lvl="1"/>
            <a:r>
              <a:rPr lang="tr-TR" sz="2400" dirty="0" smtClean="0">
                <a:solidFill>
                  <a:srgbClr val="666699"/>
                </a:solidFill>
                <a:latin typeface="Times New Roman" charset="0"/>
              </a:rPr>
              <a:t>Şirket Kaynaklı </a:t>
            </a:r>
            <a:endParaRPr lang="tr-TR" sz="2400" dirty="0">
              <a:solidFill>
                <a:srgbClr val="666699"/>
              </a:solidFill>
              <a:latin typeface="Times New Roman" charset="0"/>
            </a:endParaRPr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charset="0"/>
              <a:defRPr sz="3200"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tr-TR" sz="1400"/>
              <a:t>Sayfa: </a:t>
            </a:r>
            <a:fld id="{2163E461-723B-E44D-8405-9A0DBAF0AB4E}" type="slidenum">
              <a:rPr lang="tr-TR" sz="1400"/>
              <a:pPr eaLnBrk="1" hangingPunct="1">
                <a:defRPr/>
              </a:pPr>
              <a:t>5</a:t>
            </a:fld>
            <a:endParaRPr lang="tr-TR" sz="1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Microsoft 2011 </a:t>
            </a:r>
            <a:r>
              <a:rPr lang="en-US" sz="3200" dirty="0" err="1" smtClean="0"/>
              <a:t>Güvenlik</a:t>
            </a:r>
            <a:r>
              <a:rPr lang="en-US" sz="3200" dirty="0" smtClean="0"/>
              <a:t> </a:t>
            </a:r>
            <a:r>
              <a:rPr lang="en-US" sz="3200" dirty="0" err="1" smtClean="0"/>
              <a:t>Raporundan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Sayfa: </a:t>
            </a:r>
            <a:fld id="{9ED2BEC5-D98F-AB41-B059-AC07C469015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9" name="Picture 8" descr="Screen Shot 2012-04-11 at 19.45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42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7766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2009 </a:t>
            </a:r>
            <a:r>
              <a:rPr lang="en-US" sz="2800" dirty="0"/>
              <a:t>YILI BİLİŞİM SUÇLARI OPERAYON İSTATİSTİKLERİ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Sayfa: </a:t>
            </a:r>
            <a:fld id="{9ED2BEC5-D98F-AB41-B059-AC07C469015F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5" name="Picture 4" descr="2009_Istatisti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" y="1628775"/>
            <a:ext cx="8554648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432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2010 YILI BİLİŞİM SUÇLARI OPERAYON İSTATİSTİKLERİ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Sayfa: </a:t>
            </a:r>
            <a:fld id="{9ED2BEC5-D98F-AB41-B059-AC07C469015F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5" name="Picture 4" descr="2010_i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1" y="1457148"/>
            <a:ext cx="8760698" cy="44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3492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87425" y="3787775"/>
            <a:ext cx="7545388" cy="1441450"/>
          </a:xfrm>
        </p:spPr>
        <p:txBody>
          <a:bodyPr/>
          <a:lstStyle/>
          <a:p>
            <a:pPr eaLnBrk="1" hangingPunct="1">
              <a:buSzPct val="90000"/>
              <a:buFont typeface="Wingdings" charset="0"/>
              <a:buNone/>
              <a:defRPr/>
            </a:pPr>
            <a:endParaRPr lang="tr-TR" sz="1800" b="1" dirty="0">
              <a:solidFill>
                <a:srgbClr val="6666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buSzPct val="90000"/>
              <a:buFont typeface="Wingdings" charset="0"/>
              <a:buNone/>
              <a:defRPr/>
            </a:pPr>
            <a:r>
              <a:rPr lang="tr-TR" sz="4800" b="1" dirty="0">
                <a:solidFill>
                  <a:srgbClr val="666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“GERÇEĞİN” DÜNYASINA HOŞGELDİNİZ</a:t>
            </a:r>
            <a:endParaRPr lang="tr-TR" sz="1200" b="1" dirty="0">
              <a:solidFill>
                <a:srgbClr val="6666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pic>
        <p:nvPicPr>
          <p:cNvPr id="28674" name="Picture 2" descr="http://www.google.com.tr/url?source=imgres&amp;ct=img&amp;q=http://lupusface.files.wordpress.com/2010/02/one-pill-in-hand.jpg%3Fw%3D300%26h%3D199&amp;sa=X&amp;ei=wslFTc3RJpPr4AaFg8kT&amp;ved=0CAQQ8wc4pAE&amp;usg=AFQjCNGuxq4EAH8mzPjNlBtGbCTtQ8q9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5400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KOM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M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6918</TotalTime>
  <Words>619</Words>
  <Application>Microsoft Office PowerPoint</Application>
  <PresentationFormat>Ekran Gösterisi (4:3)</PresentationFormat>
  <Paragraphs>136</Paragraphs>
  <Slides>21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KOM</vt:lpstr>
      <vt:lpstr>Visio</vt:lpstr>
      <vt:lpstr>Bilal ŞEN EMNİYET AMİRİ ULUSLARARASI İLİŞKİLER VE MEVZUAT ŞUBE MÜDÜR V.  BİLİŞİM SUÇLARIYLA MÜCADELE  DAİRE BAŞKANLIĞI</vt:lpstr>
      <vt:lpstr>BİLİŞİM SUÇLARIYLA MÜCADELENİN ÖNEMİ</vt:lpstr>
      <vt:lpstr>Slayt 3</vt:lpstr>
      <vt:lpstr>Slayt 4</vt:lpstr>
      <vt:lpstr>TESPİTLER 1</vt:lpstr>
      <vt:lpstr>Microsoft 2011 Güvenlik Raporundan </vt:lpstr>
      <vt:lpstr>2009 YILI BİLİŞİM SUÇLARI OPERAYON İSTATİSTİKLERİ</vt:lpstr>
      <vt:lpstr>2010 YILI BİLİŞİM SUÇLARI OPERAYON İSTATİSTİKLERİ</vt:lpstr>
      <vt:lpstr>Slayt 9</vt:lpstr>
      <vt:lpstr>Slayt 10</vt:lpstr>
      <vt:lpstr>Slayt 11</vt:lpstr>
      <vt:lpstr>Slayt 12</vt:lpstr>
      <vt:lpstr>Slayt 13</vt:lpstr>
      <vt:lpstr>EGM Bilişim Suçlarıyla Mücadele  Kronolojik Çalışmaları</vt:lpstr>
      <vt:lpstr>BİLİŞİM SUÇLARIYLA MÜCADELE DAİRESİ BAŞKANLIĞI</vt:lpstr>
      <vt:lpstr>UZMAN PROFİLLERİ</vt:lpstr>
      <vt:lpstr>NASIL ÖĞRENİYORUZ</vt:lpstr>
      <vt:lpstr>NE YAPMALI ?</vt:lpstr>
      <vt:lpstr>Neler Yapılmalı? (Önleme)</vt:lpstr>
      <vt:lpstr>Neler Yapılmalı? (Soruşturma)</vt:lpstr>
      <vt:lpstr>Slayt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1248</cp:revision>
  <dcterms:created xsi:type="dcterms:W3CDTF">1601-01-01T00:00:00Z</dcterms:created>
  <dcterms:modified xsi:type="dcterms:W3CDTF">2012-04-12T15:43:27Z</dcterms:modified>
</cp:coreProperties>
</file>