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4031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57" r:id="rId5"/>
    <p:sldId id="260" r:id="rId6"/>
    <p:sldId id="261" r:id="rId7"/>
    <p:sldId id="265" r:id="rId8"/>
    <p:sldId id="263" r:id="rId9"/>
    <p:sldId id="262" r:id="rId10"/>
    <p:sldId id="266" r:id="rId11"/>
    <p:sldId id="268" r:id="rId12"/>
    <p:sldId id="264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7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53D2A-9164-7442-B623-AC0DBC7EDB84}" type="datetimeFigureOut">
              <a:rPr lang="en-US" smtClean="0"/>
              <a:t>4/3/12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F9D9E-6A0C-894B-8F5F-BF5DC21253F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85938B-4ABE-1B4B-8DCF-337660D13A36}" type="datetimeFigureOut">
              <a:rPr lang="en-US" smtClean="0"/>
              <a:t>4/3/12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99553-82BD-E645-8E06-B3DFEAE44E8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899553-82BD-E645-8E06-B3DFEAE44E86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9948" y="609600"/>
            <a:ext cx="5404104" cy="3282696"/>
          </a:xfrm>
          <a:prstGeom prst="roundRect">
            <a:avLst>
              <a:gd name="adj" fmla="val 10522"/>
            </a:avLst>
          </a:prstGeom>
          <a:ln w="57150">
            <a:solidFill>
              <a:schemeClr val="bg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vert="horz" lIns="91440" tIns="182880" rIns="91440" bIns="18288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>
            <a:lvl1pPr marL="342900" indent="-342900" algn="ctr" defTabSz="914400" rtl="0" eaLnBrk="1" latinLnBrk="0" hangingPunct="1">
              <a:lnSpc>
                <a:spcPts val="5200"/>
              </a:lnSpc>
              <a:spcBef>
                <a:spcPts val="2000"/>
              </a:spcBef>
              <a:buSzPct val="80000"/>
              <a:buFont typeface="Wingdings" pitchFamily="2" charset="2"/>
              <a:buNone/>
              <a:defRPr sz="5400" b="1" kern="1200" baseline="0">
                <a:gradFill>
                  <a:gsLst>
                    <a:gs pos="5000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4191000"/>
            <a:ext cx="5029200" cy="1447800"/>
          </a:xfrm>
          <a:effectLst/>
        </p:spPr>
        <p:txBody>
          <a:bodyPr vert="horz" lIns="91440" tIns="45720" rIns="91440" bIns="4572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80000"/>
              <a:buFont typeface="Wingdings" pitchFamily="2" charset="2"/>
              <a:buNone/>
              <a:defRPr sz="2000" b="1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6EF64-FB19-411E-965E-9F52AA474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91670" y="793376"/>
            <a:ext cx="3807293" cy="968189"/>
          </a:xfrm>
          <a:scene3d>
            <a:camera prst="orthographicFront"/>
            <a:lightRig rig="chilly" dir="t"/>
          </a:scene3d>
          <a:sp3d extrusionH="12700">
            <a:extrusionClr>
              <a:schemeClr val="bg1"/>
            </a:extrusionClr>
          </a:sp3d>
        </p:spPr>
        <p:txBody>
          <a:bodyPr vert="horz" lIns="91440" tIns="45720" rIns="91440" bIns="45720" rtlCol="0" anchor="b">
            <a:noAutofit/>
            <a:sp3d extrusionH="12700">
              <a:extrusionClr>
                <a:schemeClr val="bg1"/>
              </a:extrusionClr>
            </a:sp3d>
          </a:bodyPr>
          <a:lstStyle>
            <a:lvl1pPr algn="l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b="1" kern="1200" baseline="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670" y="1748118"/>
            <a:ext cx="3807293" cy="3585882"/>
          </a:xfrm>
          <a:effectLst/>
        </p:spPr>
        <p:txBody>
          <a:bodyPr vert="horz" lIns="91440" tIns="45720" rIns="91440" bIns="4572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>
            <a:lvl1pPr marL="0" indent="0">
              <a:lnSpc>
                <a:spcPct val="110000"/>
              </a:lnSpc>
              <a:buNone/>
              <a:defRPr sz="200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SzPct val="80000"/>
              <a:buFont typeface="Wingdings" pitchFamily="2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800600" y="671514"/>
            <a:ext cx="3810000" cy="4599734"/>
          </a:xfrm>
          <a:prstGeom prst="roundRect">
            <a:avLst>
              <a:gd name="adj" fmla="val 4391"/>
            </a:avLst>
          </a:prstGeom>
          <a:noFill/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vert="horz" lIns="91440" tIns="45720" rIns="91440" bIns="45720" rtlCol="0">
            <a:noAutofit/>
            <a:scene3d>
              <a:camera prst="orthographicFront"/>
              <a:lightRig rig="chilly" dir="t"/>
            </a:scene3d>
            <a:sp3d extrusionH="6350">
              <a:bevelT w="19050" h="12700" prst="softRound"/>
              <a:extrusionClr>
                <a:schemeClr val="bg1"/>
              </a:extrusionClr>
            </a:sp3d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SzPct val="80000"/>
              <a:buFont typeface="Wingdings" pitchFamily="2" charset="2"/>
              <a:buNone/>
              <a:defRPr sz="240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>
                  <a:innerShdw blurRad="63500" dist="25400" dir="10800000">
                    <a:schemeClr val="bg1">
                      <a:alpha val="50000"/>
                    </a:schemeClr>
                  </a:innerShdw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lang="tr-TR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30306"/>
            <a:ext cx="5484813" cy="11430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100" y="1747839"/>
            <a:ext cx="7823200" cy="4316411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1pPr>
            <a:lvl2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2pPr>
            <a:lvl3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3pPr>
            <a:lvl4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4pPr>
            <a:lvl5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2082" y="389966"/>
            <a:ext cx="1524000" cy="5736198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399" y="644525"/>
            <a:ext cx="6399213" cy="5419726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1pPr>
            <a:lvl2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2pPr>
            <a:lvl3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3pPr>
            <a:lvl4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4pPr>
            <a:lvl5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881187" y="631824"/>
            <a:ext cx="5407025" cy="3281363"/>
          </a:xfrm>
          <a:prstGeom prst="roundRect">
            <a:avLst>
              <a:gd name="adj" fmla="val 8881"/>
            </a:avLst>
          </a:prstGeom>
          <a:noFill/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4495800"/>
            <a:ext cx="7827264" cy="1219200"/>
          </a:xfrm>
        </p:spPr>
        <p:txBody>
          <a:bodyPr anchor="b" anchorCtr="0">
            <a:noAutofit/>
          </a:bodyPr>
          <a:lstStyle>
            <a:lvl1pPr>
              <a:lnSpc>
                <a:spcPts val="5200"/>
              </a:lnSpc>
              <a:defRPr sz="4800" b="1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" y="5715000"/>
            <a:ext cx="7827264" cy="501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21132"/>
            <a:ext cx="2133600" cy="300318"/>
          </a:xfrm>
        </p:spPr>
        <p:txBody>
          <a:bodyPr/>
          <a:lstStyle>
            <a:lvl1pPr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12541"/>
            <a:ext cx="2895600" cy="300318"/>
          </a:xfrm>
        </p:spPr>
        <p:txBody>
          <a:bodyPr/>
          <a:lstStyle>
            <a:lvl1pPr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12541"/>
            <a:ext cx="2133600" cy="300318"/>
          </a:xfrm>
        </p:spPr>
        <p:txBody>
          <a:bodyPr/>
          <a:lstStyle>
            <a:lvl1pPr>
              <a:defRPr sz="1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A62FAE9-6818-0F4F-9C9A-2E7C5299F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2424953"/>
            <a:ext cx="7823200" cy="1474788"/>
          </a:xfrm>
        </p:spPr>
        <p:txBody>
          <a:bodyPr anchor="b" anchorCtr="0"/>
          <a:lstStyle>
            <a:lvl1pPr algn="ctr">
              <a:defRPr sz="4800" b="1" cap="none" baseline="0">
                <a:effectLst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3100" y="3913188"/>
            <a:ext cx="7823200" cy="5546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80000"/>
              <a:buFont typeface="Wingdings" pitchFamily="2" charset="2"/>
              <a:buNone/>
              <a:defRPr sz="2000" b="1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5CD18-686B-47A9-AFD5-66CE5FA52A66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47838"/>
            <a:ext cx="3563470" cy="4316786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747838"/>
            <a:ext cx="3565526" cy="4316786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398" y="1515035"/>
            <a:ext cx="3566160" cy="6397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398" y="2271713"/>
            <a:ext cx="3566160" cy="3792911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8471" y="1515035"/>
            <a:ext cx="3566160" cy="6397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471" y="2271713"/>
            <a:ext cx="3566160" cy="3792911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670" y="793376"/>
            <a:ext cx="3794760" cy="968189"/>
          </a:xfrm>
        </p:spPr>
        <p:txBody>
          <a:bodyPr anchor="b"/>
          <a:lstStyle>
            <a:lvl1pPr algn="l">
              <a:lnSpc>
                <a:spcPts val="4000"/>
              </a:lnSpc>
              <a:defRPr sz="3600" b="1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658906"/>
            <a:ext cx="3794760" cy="5405719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>
                <a:effectLst/>
              </a:defRPr>
            </a:lvl1pPr>
            <a:lvl2pPr>
              <a:spcBef>
                <a:spcPts val="2000"/>
              </a:spcBef>
              <a:defRPr sz="2000">
                <a:effectLst/>
              </a:defRPr>
            </a:lvl2pPr>
            <a:lvl3pPr>
              <a:spcBef>
                <a:spcPts val="2000"/>
              </a:spcBef>
              <a:defRPr sz="1800">
                <a:effectLst/>
              </a:defRPr>
            </a:lvl3pPr>
            <a:lvl4pPr>
              <a:spcBef>
                <a:spcPts val="2000"/>
              </a:spcBef>
              <a:defRPr sz="1800">
                <a:effectLst/>
              </a:defRPr>
            </a:lvl4pPr>
            <a:lvl5pPr>
              <a:spcBef>
                <a:spcPts val="2000"/>
              </a:spcBef>
              <a:defRPr sz="1800">
                <a:effectLst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670" y="1748118"/>
            <a:ext cx="3794760" cy="38144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000"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1"/>
            <a:ext cx="8229600" cy="1079823"/>
          </a:xfrm>
          <a:prstGeom prst="rect">
            <a:avLst/>
          </a:prstGeom>
          <a:scene3d>
            <a:camera prst="orthographicFront"/>
            <a:lightRig rig="chilly" dir="t"/>
          </a:scene3d>
          <a:sp3d extrusionH="12700">
            <a:extrusionClr>
              <a:schemeClr val="bg1"/>
            </a:extrusionClr>
          </a:sp3d>
        </p:spPr>
        <p:txBody>
          <a:bodyPr vert="horz" lIns="91440" tIns="45720" rIns="91440" bIns="45720" rtlCol="0" anchor="ctr">
            <a:noAutofit/>
            <a:sp3d extrusionH="12700">
              <a:extrusionClr>
                <a:schemeClr val="bg1"/>
              </a:extrusionClr>
            </a:sp3d>
          </a:bodyPr>
          <a:lstStyle/>
          <a:p>
            <a:r>
              <a:rPr lang="tr-TR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75184"/>
            <a:ext cx="8229600" cy="4968880"/>
          </a:xfrm>
          <a:prstGeom prst="rect">
            <a:avLst/>
          </a:prstGeom>
          <a:effectLst/>
        </p:spPr>
        <p:txBody>
          <a:bodyPr vert="horz" lIns="91440" tIns="45720" rIns="91440" bIns="4572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/>
          <a:p>
            <a:pPr lvl="0"/>
            <a:r>
              <a:rPr lang="tr-TR" dirty="0" smtClean="0"/>
              <a:t>Click to edit Master text styles</a:t>
            </a:r>
          </a:p>
          <a:p>
            <a:pPr lvl="1"/>
            <a:r>
              <a:rPr lang="tr-TR" dirty="0" smtClean="0"/>
              <a:t>Second level</a:t>
            </a:r>
          </a:p>
          <a:p>
            <a:pPr lvl="2"/>
            <a:r>
              <a:rPr lang="tr-TR" dirty="0" smtClean="0"/>
              <a:t>Third level</a:t>
            </a:r>
          </a:p>
          <a:p>
            <a:pPr lvl="3"/>
            <a:r>
              <a:rPr lang="tr-TR" dirty="0" smtClean="0"/>
              <a:t>Fourth level</a:t>
            </a:r>
          </a:p>
          <a:p>
            <a:pPr lvl="4"/>
            <a:r>
              <a:rPr lang="tr-TR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44064"/>
            <a:ext cx="2133600" cy="277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smtClean="0"/>
              <a:t>2012-04-03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44064"/>
            <a:ext cx="2895600" cy="277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(*TASLAK*) TBMM Sunum / Attila Özgit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44064"/>
            <a:ext cx="2133600" cy="277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4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FA62FAE9-6818-0F4F-9C9A-2E7C5299FF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  <p:sldLayoutId id="2147484043" r:id="rId12"/>
  </p:sldLayoutIdLst>
  <p:hf hdr="0"/>
  <p:txStyles>
    <p:titleStyle>
      <a:lvl1pPr algn="ctr" defTabSz="914400" rtl="0" eaLnBrk="1" latinLnBrk="0" hangingPunct="1">
        <a:lnSpc>
          <a:spcPts val="5600"/>
        </a:lnSpc>
        <a:spcBef>
          <a:spcPct val="0"/>
        </a:spcBef>
        <a:buNone/>
        <a:defRPr sz="4400" b="1" kern="1200" baseline="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SzPct val="60000"/>
        <a:buFont typeface="Wingdings" charset="2"/>
        <a:buChar char="q"/>
        <a:defRPr sz="36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SzPct val="60000"/>
        <a:buFont typeface="Wingdings" charset="2"/>
        <a:buChar char="q"/>
        <a:defRPr sz="32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SzPct val="60000"/>
        <a:buFont typeface="Wingdings" charset="2"/>
        <a:buChar char="q"/>
        <a:defRPr sz="32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SzPct val="60000"/>
        <a:buFont typeface="Wingdings" charset="2"/>
        <a:buChar char="q"/>
        <a:defRPr sz="28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SzPct val="60000"/>
        <a:buFont typeface="Wingdings" charset="2"/>
        <a:buChar char="q"/>
        <a:defRPr sz="28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>
            <a:normAutofit/>
          </a:bodyPr>
          <a:lstStyle/>
          <a:p>
            <a:pPr>
              <a:lnSpc>
                <a:spcPts val="6600"/>
              </a:lnSpc>
              <a:spcAft>
                <a:spcPts val="600"/>
              </a:spcAft>
            </a:pPr>
            <a:r>
              <a:rPr lang="en-US" dirty="0" err="1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İnternet</a:t>
            </a:r>
            <a:r>
              <a:rPr lang="en-US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Güvenlik</a:t>
            </a:r>
            <a:r>
              <a:rPr lang="en-US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en-US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dirty="0" err="1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ve</a:t>
            </a:r>
            <a:r>
              <a:rPr lang="en-US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Ar-Ge</a:t>
            </a:r>
            <a:endParaRPr lang="en-US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4190999"/>
            <a:ext cx="5029200" cy="1792387"/>
          </a:xfrm>
        </p:spPr>
        <p:txBody>
          <a:bodyPr>
            <a:normAutofit fontScale="92500" lnSpcReduction="20000"/>
          </a:bodyPr>
          <a:lstStyle/>
          <a:p>
            <a:r>
              <a:rPr lang="en-US" sz="3027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Dr. Attila Özgit</a:t>
            </a:r>
          </a:p>
          <a:p>
            <a:endParaRPr lang="en-US" dirty="0" smtClean="0"/>
          </a:p>
          <a:p>
            <a:r>
              <a:rPr lang="en-US" sz="2595" dirty="0" smtClean="0"/>
              <a:t>ODTÜ</a:t>
            </a:r>
          </a:p>
          <a:p>
            <a:r>
              <a:rPr lang="en-US" sz="2595" dirty="0" err="1" smtClean="0"/>
              <a:t>Bilgisayar</a:t>
            </a:r>
            <a:r>
              <a:rPr lang="en-US" sz="2595" dirty="0" smtClean="0"/>
              <a:t> </a:t>
            </a:r>
            <a:r>
              <a:rPr lang="en-US" sz="2595" dirty="0" err="1" smtClean="0"/>
              <a:t>Mühendisliği</a:t>
            </a:r>
            <a:r>
              <a:rPr lang="en-US" sz="2595" dirty="0" smtClean="0"/>
              <a:t> </a:t>
            </a:r>
            <a:r>
              <a:rPr lang="en-US" sz="2595" dirty="0" err="1" smtClean="0"/>
              <a:t>Bölümü</a:t>
            </a:r>
            <a:endParaRPr lang="en-US" sz="2595" dirty="0" smtClean="0"/>
          </a:p>
          <a:p>
            <a:endParaRPr lang="en-US" dirty="0" smtClean="0"/>
          </a:p>
          <a:p>
            <a:r>
              <a:rPr lang="en-US" dirty="0" err="1" smtClean="0"/>
              <a:t>ozgit@metu.edu.tr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Kamusal</a:t>
            </a:r>
            <a:r>
              <a:rPr lang="en-US" dirty="0" smtClean="0"/>
              <a:t> </a:t>
            </a:r>
            <a:r>
              <a:rPr lang="en-US" dirty="0" err="1" smtClean="0"/>
              <a:t>Hizmetler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Kamusal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Kalite</a:t>
            </a:r>
            <a:r>
              <a:rPr lang="en-US" dirty="0" smtClean="0"/>
              <a:t> </a:t>
            </a:r>
            <a:r>
              <a:rPr lang="en-US" dirty="0" err="1" smtClean="0"/>
              <a:t>Anlayışı</a:t>
            </a:r>
            <a:endParaRPr lang="en-US" dirty="0" smtClean="0"/>
          </a:p>
          <a:p>
            <a:pPr lvl="1"/>
            <a:r>
              <a:rPr lang="en-US" dirty="0" err="1" smtClean="0"/>
              <a:t>Varolma</a:t>
            </a:r>
            <a:r>
              <a:rPr lang="en-US" dirty="0" smtClean="0"/>
              <a:t> </a:t>
            </a:r>
            <a:r>
              <a:rPr lang="en-US" dirty="0" err="1" smtClean="0"/>
              <a:t>felsefesinin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yapılandırılması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kökleştirilmesi</a:t>
            </a:r>
            <a:endParaRPr lang="en-US" dirty="0" smtClean="0"/>
          </a:p>
          <a:p>
            <a:pPr lvl="1"/>
            <a:r>
              <a:rPr lang="en-US" dirty="0" err="1" smtClean="0"/>
              <a:t>K</a:t>
            </a:r>
            <a:r>
              <a:rPr lang="en-US" dirty="0" err="1" smtClean="0"/>
              <a:t>alite</a:t>
            </a:r>
            <a:r>
              <a:rPr lang="en-US" dirty="0" smtClean="0"/>
              <a:t> </a:t>
            </a:r>
            <a:r>
              <a:rPr lang="en-US" dirty="0" err="1" smtClean="0"/>
              <a:t>denetimi</a:t>
            </a:r>
            <a:r>
              <a:rPr lang="en-US" dirty="0" smtClean="0"/>
              <a:t> (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Teftiş</a:t>
            </a:r>
            <a:r>
              <a:rPr lang="en-US" dirty="0" smtClean="0"/>
              <a:t> </a:t>
            </a:r>
            <a:r>
              <a:rPr lang="en-US" dirty="0" err="1" smtClean="0"/>
              <a:t>seviyesinde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Birikimi</a:t>
            </a:r>
            <a:endParaRPr lang="en-US" dirty="0" smtClean="0"/>
          </a:p>
          <a:p>
            <a:pPr lvl="1"/>
            <a:r>
              <a:rPr lang="en-US" dirty="0" smtClean="0"/>
              <a:t>CERT vb. </a:t>
            </a:r>
            <a:r>
              <a:rPr lang="en-US" dirty="0" err="1" smtClean="0"/>
              <a:t>b</a:t>
            </a:r>
            <a:r>
              <a:rPr lang="en-US" dirty="0" err="1" smtClean="0"/>
              <a:t>ir</a:t>
            </a:r>
            <a:r>
              <a:rPr lang="en-US" dirty="0" smtClean="0"/>
              <a:t> </a:t>
            </a:r>
            <a:r>
              <a:rPr lang="en-US" dirty="0" err="1" smtClean="0"/>
              <a:t>merkez</a:t>
            </a:r>
            <a:r>
              <a:rPr lang="en-US" dirty="0" smtClean="0"/>
              <a:t> (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statü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Yoğun</a:t>
            </a:r>
            <a:r>
              <a:rPr lang="en-US" dirty="0" smtClean="0"/>
              <a:t> </a:t>
            </a:r>
            <a:r>
              <a:rPr lang="en-US" dirty="0" err="1" smtClean="0"/>
              <a:t>hizmet-içi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(</a:t>
            </a:r>
            <a:r>
              <a:rPr lang="en-US" dirty="0" err="1" smtClean="0"/>
              <a:t>marka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Kıssadan</a:t>
            </a:r>
            <a:r>
              <a:rPr lang="en-US" dirty="0" smtClean="0"/>
              <a:t> </a:t>
            </a:r>
            <a:r>
              <a:rPr lang="en-US" dirty="0" err="1" smtClean="0"/>
              <a:t>Hisse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Gecikmiş</a:t>
            </a:r>
            <a:r>
              <a:rPr lang="en-US" dirty="0" smtClean="0"/>
              <a:t> </a:t>
            </a:r>
            <a:r>
              <a:rPr lang="en-US" dirty="0" err="1" smtClean="0"/>
              <a:t>Proje</a:t>
            </a:r>
            <a:r>
              <a:rPr lang="en-US" dirty="0" smtClean="0"/>
              <a:t> = </a:t>
            </a:r>
            <a:r>
              <a:rPr lang="en-US" dirty="0" err="1" smtClean="0"/>
              <a:t>Kötü</a:t>
            </a:r>
            <a:r>
              <a:rPr lang="en-US" dirty="0" smtClean="0"/>
              <a:t> </a:t>
            </a:r>
            <a:r>
              <a:rPr lang="en-US" dirty="0" err="1" smtClean="0"/>
              <a:t>Örnek</a:t>
            </a:r>
            <a:endParaRPr lang="en-US" dirty="0" smtClean="0"/>
          </a:p>
          <a:p>
            <a:pPr lvl="1"/>
            <a:r>
              <a:rPr lang="en-US" dirty="0" smtClean="0"/>
              <a:t>MERNİS</a:t>
            </a:r>
          </a:p>
          <a:p>
            <a:pPr lvl="1"/>
            <a:r>
              <a:rPr lang="en-US" dirty="0" smtClean="0"/>
              <a:t>TT-Net</a:t>
            </a:r>
          </a:p>
          <a:p>
            <a:pPr lvl="1"/>
            <a:r>
              <a:rPr lang="en-US" dirty="0" smtClean="0"/>
              <a:t>E-</a:t>
            </a:r>
            <a:r>
              <a:rPr lang="en-US" dirty="0" err="1" smtClean="0"/>
              <a:t>Türkiye</a:t>
            </a:r>
            <a:r>
              <a:rPr lang="en-US" dirty="0" smtClean="0"/>
              <a:t> / E-</a:t>
            </a:r>
            <a:r>
              <a:rPr lang="en-US" dirty="0" err="1" smtClean="0"/>
              <a:t>Devlet</a:t>
            </a:r>
            <a:endParaRPr lang="en-US" dirty="0" smtClean="0"/>
          </a:p>
          <a:p>
            <a:pPr lvl="1"/>
            <a:r>
              <a:rPr lang="en-US" dirty="0" smtClean="0"/>
              <a:t>E-</a:t>
            </a:r>
            <a:r>
              <a:rPr lang="en-US" dirty="0" err="1" smtClean="0"/>
              <a:t>İmza</a:t>
            </a:r>
            <a:endParaRPr lang="en-US" dirty="0" smtClean="0"/>
          </a:p>
          <a:p>
            <a:r>
              <a:rPr lang="en-US" dirty="0" err="1" smtClean="0"/>
              <a:t>Geçmiş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yüzleşilmeli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bunlardan</a:t>
            </a:r>
            <a:r>
              <a:rPr lang="en-US" dirty="0" smtClean="0"/>
              <a:t> </a:t>
            </a:r>
            <a:r>
              <a:rPr lang="en-US" dirty="0" err="1" smtClean="0"/>
              <a:t>ders</a:t>
            </a:r>
            <a:r>
              <a:rPr lang="en-US" dirty="0" smtClean="0"/>
              <a:t> </a:t>
            </a:r>
            <a:r>
              <a:rPr lang="en-US" dirty="0" err="1" smtClean="0"/>
              <a:t>çıkarılmalı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Örgütlenme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Düzenleyici</a:t>
            </a:r>
            <a:r>
              <a:rPr lang="en-US" dirty="0" smtClean="0"/>
              <a:t>” </a:t>
            </a:r>
            <a:r>
              <a:rPr lang="en-US" dirty="0" err="1" smtClean="0"/>
              <a:t>ve</a:t>
            </a:r>
            <a:r>
              <a:rPr lang="en-US" dirty="0" smtClean="0"/>
              <a:t> “</a:t>
            </a:r>
            <a:r>
              <a:rPr lang="en-US" dirty="0" err="1" smtClean="0"/>
              <a:t>İcracı</a:t>
            </a:r>
            <a:r>
              <a:rPr lang="en-US" dirty="0" smtClean="0"/>
              <a:t>” </a:t>
            </a:r>
            <a:r>
              <a:rPr lang="en-US" dirty="0" err="1" smtClean="0"/>
              <a:t>rolleri</a:t>
            </a:r>
            <a:r>
              <a:rPr lang="en-US" dirty="0" smtClean="0"/>
              <a:t> </a:t>
            </a:r>
            <a:r>
              <a:rPr lang="en-US" dirty="0" err="1" smtClean="0"/>
              <a:t>ayrılmalı</a:t>
            </a:r>
            <a:endParaRPr lang="en-US" dirty="0" smtClean="0"/>
          </a:p>
          <a:p>
            <a:pPr lvl="1"/>
            <a:r>
              <a:rPr lang="en-US" dirty="0" smtClean="0"/>
              <a:t>BTK</a:t>
            </a:r>
          </a:p>
          <a:p>
            <a:r>
              <a:rPr lang="en-US" dirty="0" err="1" smtClean="0"/>
              <a:t>Kurumsal</a:t>
            </a:r>
            <a:r>
              <a:rPr lang="en-US" dirty="0" smtClean="0"/>
              <a:t> </a:t>
            </a:r>
            <a:r>
              <a:rPr lang="en-US" dirty="0" err="1" smtClean="0"/>
              <a:t>yetki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sorumluluklar</a:t>
            </a:r>
            <a:r>
              <a:rPr lang="en-US" dirty="0" smtClean="0"/>
              <a:t> </a:t>
            </a:r>
            <a:r>
              <a:rPr lang="en-US" dirty="0" err="1" smtClean="0"/>
              <a:t>tekrar</a:t>
            </a:r>
            <a:r>
              <a:rPr lang="en-US" dirty="0" smtClean="0"/>
              <a:t> </a:t>
            </a:r>
            <a:r>
              <a:rPr lang="en-US" dirty="0" err="1" smtClean="0"/>
              <a:t>gözden</a:t>
            </a:r>
            <a:r>
              <a:rPr lang="en-US" dirty="0" smtClean="0"/>
              <a:t> </a:t>
            </a:r>
            <a:r>
              <a:rPr lang="en-US" dirty="0" err="1" smtClean="0"/>
              <a:t>geçirilmeli</a:t>
            </a:r>
            <a:endParaRPr lang="en-US" dirty="0" smtClean="0"/>
          </a:p>
          <a:p>
            <a:pPr lvl="1"/>
            <a:r>
              <a:rPr lang="en-US" dirty="0" smtClean="0"/>
              <a:t>DPT</a:t>
            </a:r>
          </a:p>
          <a:p>
            <a:r>
              <a:rPr lang="en-US" dirty="0" err="1" smtClean="0"/>
              <a:t>Kurumlar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boylarından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işlere</a:t>
            </a:r>
            <a:r>
              <a:rPr lang="en-US" dirty="0" smtClean="0"/>
              <a:t> </a:t>
            </a:r>
            <a:r>
              <a:rPr lang="en-US" dirty="0" err="1" smtClean="0"/>
              <a:t>soyunmamalı</a:t>
            </a:r>
            <a:r>
              <a:rPr lang="en-US" dirty="0" smtClean="0"/>
              <a:t>,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zamanı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kullanmalı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Ar-Ge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Kaynak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desteklenmeli</a:t>
            </a:r>
            <a:endParaRPr lang="en-US" dirty="0" smtClean="0"/>
          </a:p>
          <a:p>
            <a:pPr lvl="1"/>
            <a:r>
              <a:rPr lang="en-US" dirty="0" err="1" smtClean="0"/>
              <a:t>Pardus</a:t>
            </a:r>
            <a:endParaRPr lang="en-US" dirty="0" smtClean="0"/>
          </a:p>
          <a:p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Ürünler</a:t>
            </a:r>
            <a:endParaRPr lang="en-US" dirty="0" smtClean="0"/>
          </a:p>
          <a:p>
            <a:pPr lvl="1"/>
            <a:r>
              <a:rPr lang="en-US" dirty="0" err="1" smtClean="0"/>
              <a:t>Özendirilmeli</a:t>
            </a:r>
            <a:endParaRPr lang="en-US" dirty="0" smtClean="0"/>
          </a:p>
          <a:p>
            <a:pPr lvl="1"/>
            <a:r>
              <a:rPr lang="en-US" dirty="0" err="1" smtClean="0"/>
              <a:t>Stratejik</a:t>
            </a:r>
            <a:r>
              <a:rPr lang="en-US" dirty="0" smtClean="0"/>
              <a:t> </a:t>
            </a:r>
            <a:r>
              <a:rPr lang="en-US" dirty="0" err="1" smtClean="0"/>
              <a:t>olanlar</a:t>
            </a:r>
            <a:r>
              <a:rPr lang="en-US" dirty="0" smtClean="0"/>
              <a:t> </a:t>
            </a:r>
            <a:r>
              <a:rPr lang="en-US" dirty="0" err="1" smtClean="0"/>
              <a:t>u</a:t>
            </a:r>
            <a:r>
              <a:rPr lang="en-US" dirty="0" err="1" smtClean="0"/>
              <a:t>lusallaştırılmalı</a:t>
            </a:r>
            <a:endParaRPr lang="en-US" dirty="0" smtClean="0"/>
          </a:p>
          <a:p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Bil</a:t>
            </a:r>
            <a:r>
              <a:rPr lang="en-US" dirty="0" smtClean="0"/>
              <a:t>-Yap </a:t>
            </a:r>
            <a:r>
              <a:rPr lang="en-US" dirty="0" err="1" smtClean="0"/>
              <a:t>Birikimi</a:t>
            </a:r>
            <a:endParaRPr lang="en-US" dirty="0" smtClean="0"/>
          </a:p>
          <a:p>
            <a:pPr lvl="1"/>
            <a:r>
              <a:rPr lang="en-US" dirty="0" err="1" smtClean="0"/>
              <a:t>Teknokent</a:t>
            </a:r>
            <a:r>
              <a:rPr lang="en-US" dirty="0" smtClean="0"/>
              <a:t> – </a:t>
            </a:r>
            <a:r>
              <a:rPr lang="en-US" dirty="0" err="1" smtClean="0"/>
              <a:t>Üniversite</a:t>
            </a:r>
            <a:r>
              <a:rPr lang="en-US" dirty="0" smtClean="0"/>
              <a:t> –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etkileşimi</a:t>
            </a:r>
            <a:r>
              <a:rPr lang="en-US" dirty="0" smtClean="0"/>
              <a:t> “</a:t>
            </a:r>
            <a:r>
              <a:rPr lang="en-US" dirty="0" err="1" smtClean="0"/>
              <a:t>proje</a:t>
            </a:r>
            <a:r>
              <a:rPr lang="en-US" dirty="0" smtClean="0"/>
              <a:t> </a:t>
            </a:r>
            <a:r>
              <a:rPr lang="en-US" dirty="0" err="1" smtClean="0"/>
              <a:t>odaklı</a:t>
            </a:r>
            <a:r>
              <a:rPr lang="en-US" dirty="0" smtClean="0"/>
              <a:t>”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arttırılmalı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İçerik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Özgeçmiş</a:t>
            </a:r>
            <a:endParaRPr lang="en-US" dirty="0" smtClean="0"/>
          </a:p>
          <a:p>
            <a:r>
              <a:rPr lang="en-US" dirty="0" err="1" smtClean="0"/>
              <a:t>Tarihçe</a:t>
            </a:r>
            <a:endParaRPr lang="en-US" dirty="0" smtClean="0"/>
          </a:p>
          <a:p>
            <a:pPr lvl="1"/>
            <a:r>
              <a:rPr lang="en-US" dirty="0" err="1" smtClean="0"/>
              <a:t>İ</a:t>
            </a:r>
            <a:r>
              <a:rPr lang="en-US" dirty="0" err="1" smtClean="0"/>
              <a:t>nternet</a:t>
            </a:r>
            <a:endParaRPr lang="en-US" dirty="0" smtClean="0"/>
          </a:p>
          <a:p>
            <a:pPr lvl="1"/>
            <a:r>
              <a:rPr lang="en-US" dirty="0" smtClean="0"/>
              <a:t>Alan </a:t>
            </a:r>
            <a:r>
              <a:rPr lang="en-US" dirty="0" err="1" smtClean="0"/>
              <a:t>Adları</a:t>
            </a:r>
            <a:endParaRPr lang="en-US" dirty="0" smtClean="0"/>
          </a:p>
          <a:p>
            <a:r>
              <a:rPr lang="en-US" dirty="0" err="1" smtClean="0"/>
              <a:t>Güvenlik</a:t>
            </a:r>
            <a:endParaRPr lang="en-US" dirty="0" smtClean="0"/>
          </a:p>
          <a:p>
            <a:pPr lvl="1"/>
            <a:r>
              <a:rPr lang="en-US" dirty="0" err="1" smtClean="0"/>
              <a:t>Siber</a:t>
            </a:r>
            <a:r>
              <a:rPr lang="en-US" dirty="0" smtClean="0"/>
              <a:t> </a:t>
            </a:r>
            <a:r>
              <a:rPr lang="en-US" dirty="0" err="1" smtClean="0"/>
              <a:t>Tehditler</a:t>
            </a:r>
            <a:endParaRPr lang="en-US" dirty="0" smtClean="0"/>
          </a:p>
          <a:p>
            <a:r>
              <a:rPr lang="en-US" dirty="0" err="1" smtClean="0"/>
              <a:t>Kamusal</a:t>
            </a:r>
            <a:r>
              <a:rPr lang="en-US" dirty="0" smtClean="0"/>
              <a:t> Internet </a:t>
            </a:r>
            <a:r>
              <a:rPr lang="en-US" dirty="0" err="1" smtClean="0"/>
              <a:t>Hizmetleri</a:t>
            </a:r>
            <a:endParaRPr lang="en-US" dirty="0" smtClean="0"/>
          </a:p>
          <a:p>
            <a:pPr lvl="1"/>
            <a:r>
              <a:rPr lang="en-US" dirty="0" err="1" smtClean="0"/>
              <a:t>Örgütlenme</a:t>
            </a:r>
            <a:endParaRPr lang="en-US" dirty="0" smtClean="0"/>
          </a:p>
          <a:p>
            <a:pPr lvl="1"/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Kalite</a:t>
            </a:r>
            <a:r>
              <a:rPr lang="en-US" dirty="0" smtClean="0"/>
              <a:t> </a:t>
            </a:r>
            <a:r>
              <a:rPr lang="en-US" dirty="0" err="1" smtClean="0"/>
              <a:t>Anlayışı</a:t>
            </a:r>
            <a:endParaRPr lang="en-US" dirty="0" smtClean="0"/>
          </a:p>
          <a:p>
            <a:pPr lvl="1"/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Birikimi</a:t>
            </a:r>
            <a:endParaRPr lang="en-US" dirty="0" smtClean="0"/>
          </a:p>
          <a:p>
            <a:r>
              <a:rPr lang="en-US" dirty="0" err="1" smtClean="0"/>
              <a:t>Ar-Ge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Özgeçmiş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dirty="0" err="1" smtClean="0"/>
              <a:t>Mezuniyet</a:t>
            </a:r>
            <a:r>
              <a:rPr lang="en-US" sz="3200" dirty="0" smtClean="0"/>
              <a:t>: 1979 ODTÜ</a:t>
            </a:r>
          </a:p>
          <a:p>
            <a:pPr lvl="1"/>
            <a:r>
              <a:rPr lang="en-US" sz="2800" dirty="0" err="1" smtClean="0"/>
              <a:t>Halen</a:t>
            </a:r>
            <a:r>
              <a:rPr lang="en-US" sz="2800" dirty="0" smtClean="0"/>
              <a:t> </a:t>
            </a:r>
            <a:r>
              <a:rPr lang="en-US" sz="2800" dirty="0" err="1" smtClean="0"/>
              <a:t>aynı</a:t>
            </a:r>
            <a:r>
              <a:rPr lang="en-US" sz="2800" dirty="0" smtClean="0"/>
              <a:t> </a:t>
            </a:r>
            <a:r>
              <a:rPr lang="en-US" sz="2800" dirty="0" err="1" smtClean="0"/>
              <a:t>üniversitede</a:t>
            </a:r>
            <a:r>
              <a:rPr lang="en-US" sz="2800" dirty="0" smtClean="0"/>
              <a:t> </a:t>
            </a:r>
            <a:r>
              <a:rPr lang="en-US" sz="2800" dirty="0" err="1" smtClean="0"/>
              <a:t>öğretim</a:t>
            </a:r>
            <a:r>
              <a:rPr lang="en-US" sz="2800" dirty="0" smtClean="0"/>
              <a:t> </a:t>
            </a:r>
            <a:r>
              <a:rPr lang="en-US" sz="2800" dirty="0" err="1" smtClean="0"/>
              <a:t>üyesi</a:t>
            </a:r>
            <a:endParaRPr lang="en-US" sz="2800" dirty="0" smtClean="0"/>
          </a:p>
          <a:p>
            <a:r>
              <a:rPr lang="en-US" sz="3200" dirty="0" smtClean="0"/>
              <a:t>“</a:t>
            </a:r>
            <a:r>
              <a:rPr lang="en-US" sz="3200" dirty="0" err="1" smtClean="0"/>
              <a:t>İlk”ler</a:t>
            </a:r>
            <a:endParaRPr lang="en-US" sz="3200" dirty="0" smtClean="0"/>
          </a:p>
          <a:p>
            <a:pPr lvl="1"/>
            <a:r>
              <a:rPr lang="en-US" sz="2800" dirty="0" smtClean="0"/>
              <a:t>Fiber-</a:t>
            </a:r>
            <a:r>
              <a:rPr lang="en-US" sz="2800" dirty="0" err="1" smtClean="0"/>
              <a:t>Optik</a:t>
            </a:r>
            <a:r>
              <a:rPr lang="en-US" sz="2800" dirty="0" smtClean="0"/>
              <a:t> Network (1989)</a:t>
            </a:r>
          </a:p>
          <a:p>
            <a:pPr lvl="1"/>
            <a:r>
              <a:rPr lang="en-US" sz="2800" dirty="0" smtClean="0"/>
              <a:t>Internet </a:t>
            </a:r>
            <a:r>
              <a:rPr lang="en-US" sz="2800" dirty="0" err="1" smtClean="0"/>
              <a:t>Türkiye’de</a:t>
            </a:r>
            <a:r>
              <a:rPr lang="en-US" sz="2800" dirty="0" smtClean="0"/>
              <a:t> (1992)</a:t>
            </a:r>
          </a:p>
          <a:p>
            <a:pPr lvl="2"/>
            <a:r>
              <a:rPr lang="en-US" sz="2400" dirty="0" smtClean="0"/>
              <a:t>Unix/Linux (1994)</a:t>
            </a:r>
          </a:p>
          <a:p>
            <a:pPr lvl="2"/>
            <a:r>
              <a:rPr lang="en-US" sz="2400" dirty="0" err="1" smtClean="0"/>
              <a:t>Seçim</a:t>
            </a:r>
            <a:r>
              <a:rPr lang="en-US" sz="2400" dirty="0" smtClean="0"/>
              <a:t> </a:t>
            </a:r>
            <a:r>
              <a:rPr lang="en-US" sz="2400" dirty="0" err="1" smtClean="0"/>
              <a:t>Sonuçları</a:t>
            </a:r>
            <a:r>
              <a:rPr lang="en-US" sz="2400" dirty="0" smtClean="0"/>
              <a:t> (1994)</a:t>
            </a:r>
          </a:p>
          <a:p>
            <a:pPr lvl="2"/>
            <a:r>
              <a:rPr lang="en-US" sz="2400" dirty="0" smtClean="0"/>
              <a:t>ÖSS </a:t>
            </a:r>
            <a:r>
              <a:rPr lang="en-US" sz="2400" dirty="0" err="1" smtClean="0"/>
              <a:t>Sonuçları</a:t>
            </a:r>
            <a:r>
              <a:rPr lang="en-US" sz="2400" dirty="0" smtClean="0"/>
              <a:t> (1994)</a:t>
            </a:r>
          </a:p>
          <a:p>
            <a:pPr lvl="2"/>
            <a:r>
              <a:rPr lang="en-US" sz="2400" dirty="0" smtClean="0"/>
              <a:t>ÖSS </a:t>
            </a:r>
            <a:r>
              <a:rPr lang="en-US" sz="2400" dirty="0" err="1" smtClean="0"/>
              <a:t>Başvuruları</a:t>
            </a:r>
            <a:r>
              <a:rPr lang="en-US" sz="2400" dirty="0" smtClean="0"/>
              <a:t> (1998)</a:t>
            </a:r>
          </a:p>
          <a:p>
            <a:pPr lvl="2"/>
            <a:r>
              <a:rPr lang="en-US" sz="2400" dirty="0" smtClean="0"/>
              <a:t>WEB </a:t>
            </a:r>
            <a:r>
              <a:rPr lang="en-US" sz="2400" dirty="0" err="1" smtClean="0"/>
              <a:t>Tabanlı</a:t>
            </a:r>
            <a:r>
              <a:rPr lang="en-US" sz="2400" dirty="0" smtClean="0"/>
              <a:t> </a:t>
            </a:r>
            <a:r>
              <a:rPr lang="en-US" sz="2400" dirty="0" err="1" smtClean="0"/>
              <a:t>Öğrenci</a:t>
            </a:r>
            <a:r>
              <a:rPr lang="en-US" sz="2400" dirty="0" smtClean="0"/>
              <a:t> </a:t>
            </a:r>
            <a:r>
              <a:rPr lang="en-US" sz="2400" dirty="0" err="1" smtClean="0"/>
              <a:t>Kayıt</a:t>
            </a:r>
            <a:r>
              <a:rPr lang="en-US" sz="2400" dirty="0" smtClean="0"/>
              <a:t> </a:t>
            </a:r>
            <a:r>
              <a:rPr lang="en-US" sz="2400" dirty="0" err="1" smtClean="0"/>
              <a:t>Sistemi</a:t>
            </a:r>
            <a:r>
              <a:rPr lang="en-US" sz="2400" dirty="0" smtClean="0"/>
              <a:t> (1998)</a:t>
            </a:r>
          </a:p>
          <a:p>
            <a:pPr lvl="1"/>
            <a:r>
              <a:rPr lang="en-US" sz="2800" dirty="0" smtClean="0"/>
              <a:t>Log </a:t>
            </a:r>
            <a:r>
              <a:rPr lang="en-US" sz="2800" dirty="0" err="1" smtClean="0"/>
              <a:t>Toplayıcı</a:t>
            </a:r>
            <a:r>
              <a:rPr lang="en-US" sz="2800" dirty="0" smtClean="0"/>
              <a:t> </a:t>
            </a:r>
            <a:r>
              <a:rPr lang="en-US" sz="2800" dirty="0" smtClean="0"/>
              <a:t>(2002)</a:t>
            </a:r>
          </a:p>
          <a:p>
            <a:pPr lvl="1"/>
            <a:r>
              <a:rPr lang="en-US" sz="2800" dirty="0" err="1" smtClean="0"/>
              <a:t>Yerli</a:t>
            </a:r>
            <a:r>
              <a:rPr lang="en-US" sz="2800" dirty="0" smtClean="0"/>
              <a:t> </a:t>
            </a:r>
            <a:r>
              <a:rPr lang="en-US" sz="2800" dirty="0" err="1" smtClean="0"/>
              <a:t>Güvenlik</a:t>
            </a:r>
            <a:r>
              <a:rPr lang="en-US" sz="2800" dirty="0" smtClean="0"/>
              <a:t> (</a:t>
            </a:r>
            <a:r>
              <a:rPr lang="en-US" sz="2800" dirty="0" err="1" smtClean="0"/>
              <a:t>Ar-Ge</a:t>
            </a:r>
            <a:r>
              <a:rPr lang="en-US" sz="2800" dirty="0" smtClean="0"/>
              <a:t>) </a:t>
            </a:r>
            <a:r>
              <a:rPr lang="en-US" sz="2800" dirty="0" err="1" smtClean="0"/>
              <a:t>Ürünleri</a:t>
            </a:r>
            <a:r>
              <a:rPr lang="en-US" sz="2800" dirty="0" smtClean="0"/>
              <a:t> (2004)</a:t>
            </a:r>
          </a:p>
          <a:p>
            <a:pPr lvl="1"/>
            <a:r>
              <a:rPr lang="en-US" sz="2800" dirty="0" smtClean="0"/>
              <a:t>Virtual Air Gap / </a:t>
            </a:r>
            <a:r>
              <a:rPr lang="en-US" sz="2800" dirty="0" err="1" smtClean="0"/>
              <a:t>Sanal</a:t>
            </a:r>
            <a:r>
              <a:rPr lang="en-US" sz="2800" dirty="0" smtClean="0"/>
              <a:t> </a:t>
            </a:r>
            <a:r>
              <a:rPr lang="en-US" sz="2800" dirty="0" err="1" smtClean="0"/>
              <a:t>Hava</a:t>
            </a:r>
            <a:r>
              <a:rPr lang="en-US" sz="2800" dirty="0" smtClean="0"/>
              <a:t> </a:t>
            </a:r>
            <a:r>
              <a:rPr lang="en-US" sz="2800" dirty="0" err="1" smtClean="0"/>
              <a:t>Boşluğu</a:t>
            </a:r>
            <a:r>
              <a:rPr lang="en-US" sz="2800" dirty="0" smtClean="0"/>
              <a:t> (2009)</a:t>
            </a:r>
          </a:p>
          <a:p>
            <a:pPr lvl="1"/>
            <a:r>
              <a:rPr lang="en-US" sz="2800" dirty="0" err="1" smtClean="0"/>
              <a:t>Nesne</a:t>
            </a:r>
            <a:r>
              <a:rPr lang="en-US" sz="2800" dirty="0" smtClean="0"/>
              <a:t> </a:t>
            </a:r>
            <a:r>
              <a:rPr lang="en-US" sz="2800" dirty="0" err="1" smtClean="0"/>
              <a:t>Tabanlı</a:t>
            </a:r>
            <a:r>
              <a:rPr lang="en-US" sz="2800" dirty="0" smtClean="0"/>
              <a:t> </a:t>
            </a:r>
            <a:r>
              <a:rPr lang="en-US" sz="2800" dirty="0" err="1" smtClean="0"/>
              <a:t>Güvenlik</a:t>
            </a:r>
            <a:r>
              <a:rPr lang="en-US" sz="2800" dirty="0" smtClean="0"/>
              <a:t> </a:t>
            </a:r>
            <a:r>
              <a:rPr lang="en-US" sz="2800" dirty="0" err="1" smtClean="0"/>
              <a:t>Duvarı</a:t>
            </a:r>
            <a:r>
              <a:rPr lang="en-US" sz="2800" dirty="0" smtClean="0"/>
              <a:t> (2011)</a:t>
            </a:r>
          </a:p>
          <a:p>
            <a:pPr lvl="1"/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</a:t>
            </a:r>
            <a:r>
              <a:rPr lang="en-US" dirty="0" err="1" smtClean="0"/>
              <a:t>nternet</a:t>
            </a:r>
            <a:r>
              <a:rPr lang="en-US" dirty="0" smtClean="0"/>
              <a:t> </a:t>
            </a:r>
            <a:r>
              <a:rPr lang="en-US" dirty="0" err="1" smtClean="0"/>
              <a:t>Özet</a:t>
            </a:r>
            <a:r>
              <a:rPr lang="en-US" dirty="0" smtClean="0"/>
              <a:t> </a:t>
            </a:r>
            <a:r>
              <a:rPr lang="en-US" dirty="0" err="1" smtClean="0"/>
              <a:t>Tarihçesi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1986 ... 1991 </a:t>
            </a:r>
            <a:r>
              <a:rPr lang="en-US" dirty="0" err="1" smtClean="0"/>
              <a:t>Öncesi</a:t>
            </a:r>
            <a:endParaRPr lang="en-US" dirty="0" smtClean="0"/>
          </a:p>
          <a:p>
            <a:r>
              <a:rPr lang="en-US" dirty="0" smtClean="0"/>
              <a:t>1991</a:t>
            </a:r>
          </a:p>
          <a:p>
            <a:pPr lvl="1"/>
            <a:r>
              <a:rPr lang="en-US" dirty="0" smtClean="0"/>
              <a:t>NSF </a:t>
            </a:r>
            <a:r>
              <a:rPr lang="en-US" dirty="0" err="1" smtClean="0"/>
              <a:t>Başvurusu</a:t>
            </a:r>
            <a:r>
              <a:rPr lang="en-US" dirty="0" smtClean="0"/>
              <a:t> (TÜBİTAK </a:t>
            </a:r>
            <a:r>
              <a:rPr lang="en-US" dirty="0" err="1" smtClean="0"/>
              <a:t>Projesi</a:t>
            </a:r>
            <a:r>
              <a:rPr lang="en-US" dirty="0" smtClean="0"/>
              <a:t>)</a:t>
            </a:r>
          </a:p>
          <a:p>
            <a:r>
              <a:rPr lang="en-US" dirty="0" smtClean="0"/>
              <a:t>1992</a:t>
            </a:r>
          </a:p>
          <a:p>
            <a:pPr lvl="1"/>
            <a:r>
              <a:rPr lang="en-US" dirty="0" smtClean="0"/>
              <a:t>TURPAK (X.25) RIPE </a:t>
            </a:r>
            <a:r>
              <a:rPr lang="en-US" dirty="0" err="1" smtClean="0"/>
              <a:t>Bağlantısı</a:t>
            </a:r>
            <a:endParaRPr lang="en-US" dirty="0" smtClean="0"/>
          </a:p>
          <a:p>
            <a:pPr lvl="1"/>
            <a:r>
              <a:rPr lang="en-US" dirty="0" smtClean="0"/>
              <a:t>“.</a:t>
            </a:r>
            <a:r>
              <a:rPr lang="en-US" dirty="0" err="1" smtClean="0"/>
              <a:t>tr</a:t>
            </a:r>
            <a:r>
              <a:rPr lang="en-US" dirty="0" smtClean="0"/>
              <a:t>” Alan </a:t>
            </a:r>
            <a:r>
              <a:rPr lang="en-US" dirty="0" err="1" smtClean="0"/>
              <a:t>Adı</a:t>
            </a:r>
            <a:r>
              <a:rPr lang="en-US" dirty="0" smtClean="0"/>
              <a:t> </a:t>
            </a:r>
            <a:r>
              <a:rPr lang="en-US" dirty="0" err="1" smtClean="0"/>
              <a:t>Yönetimi</a:t>
            </a:r>
            <a:endParaRPr lang="en-US" dirty="0" smtClean="0"/>
          </a:p>
          <a:p>
            <a:r>
              <a:rPr lang="en-US" dirty="0" smtClean="0"/>
              <a:t>1993</a:t>
            </a:r>
          </a:p>
          <a:p>
            <a:pPr lvl="1"/>
            <a:r>
              <a:rPr lang="en-US" dirty="0" smtClean="0"/>
              <a:t>NSF/Sprint Internet </a:t>
            </a:r>
            <a:r>
              <a:rPr lang="en-US" dirty="0" err="1" smtClean="0"/>
              <a:t>Bağlantısı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</a:t>
            </a:r>
            <a:r>
              <a:rPr lang="en-US" dirty="0" err="1" smtClean="0"/>
              <a:t>nternet</a:t>
            </a:r>
            <a:r>
              <a:rPr lang="en-US" dirty="0" smtClean="0"/>
              <a:t> </a:t>
            </a:r>
            <a:r>
              <a:rPr lang="en-US" dirty="0" err="1" smtClean="0"/>
              <a:t>Özet</a:t>
            </a:r>
            <a:r>
              <a:rPr lang="en-US" dirty="0" smtClean="0"/>
              <a:t> </a:t>
            </a:r>
            <a:r>
              <a:rPr lang="en-US" dirty="0" err="1" smtClean="0"/>
              <a:t>Tarihçesi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1995</a:t>
            </a:r>
          </a:p>
          <a:p>
            <a:pPr lvl="1"/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Bağlantıları</a:t>
            </a:r>
            <a:r>
              <a:rPr lang="en-US" dirty="0" smtClean="0"/>
              <a:t> </a:t>
            </a:r>
            <a:r>
              <a:rPr lang="en-US" sz="2595" dirty="0" smtClean="0"/>
              <a:t>(</a:t>
            </a:r>
            <a:r>
              <a:rPr lang="en-US" sz="2595" dirty="0" err="1" smtClean="0"/>
              <a:t>Dışişleri</a:t>
            </a:r>
            <a:r>
              <a:rPr lang="en-US" sz="2595" dirty="0" smtClean="0"/>
              <a:t> B., TCMB, vb.)</a:t>
            </a:r>
            <a:endParaRPr lang="en-US" dirty="0" smtClean="0"/>
          </a:p>
          <a:p>
            <a:pPr lvl="1"/>
            <a:r>
              <a:rPr lang="en-US" dirty="0" smtClean="0"/>
              <a:t>TURNET</a:t>
            </a:r>
          </a:p>
          <a:p>
            <a:pPr lvl="2"/>
            <a:r>
              <a:rPr lang="en-US" sz="2595" dirty="0" smtClean="0"/>
              <a:t>ODTÜ-TÜBİTAK-</a:t>
            </a:r>
            <a:r>
              <a:rPr lang="en-US" sz="2595" dirty="0" err="1" smtClean="0"/>
              <a:t>TürkTelekom</a:t>
            </a:r>
            <a:endParaRPr lang="en-US" sz="2595" dirty="0" smtClean="0"/>
          </a:p>
          <a:p>
            <a:pPr lvl="1"/>
            <a:r>
              <a:rPr lang="en-US" dirty="0" err="1" smtClean="0"/>
              <a:t>Servis</a:t>
            </a:r>
            <a:r>
              <a:rPr lang="en-US" dirty="0" smtClean="0"/>
              <a:t> </a:t>
            </a:r>
            <a:r>
              <a:rPr lang="en-US" dirty="0" err="1" smtClean="0"/>
              <a:t>Sağlayıcılar</a:t>
            </a:r>
            <a:endParaRPr lang="en-US" dirty="0" smtClean="0"/>
          </a:p>
          <a:p>
            <a:r>
              <a:rPr lang="en-US" dirty="0" smtClean="0"/>
              <a:t>1997</a:t>
            </a:r>
          </a:p>
          <a:p>
            <a:pPr lvl="1"/>
            <a:r>
              <a:rPr lang="en-US" dirty="0" smtClean="0"/>
              <a:t>Internet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Kurulu</a:t>
            </a:r>
            <a:endParaRPr lang="en-US" dirty="0" smtClean="0"/>
          </a:p>
          <a:p>
            <a:pPr lvl="1"/>
            <a:r>
              <a:rPr lang="en-US" dirty="0" smtClean="0"/>
              <a:t>TT-Net</a:t>
            </a:r>
          </a:p>
          <a:p>
            <a:r>
              <a:rPr lang="en-US" dirty="0" smtClean="0"/>
              <a:t>2000</a:t>
            </a:r>
          </a:p>
          <a:p>
            <a:pPr lvl="1"/>
            <a:r>
              <a:rPr lang="en-US" dirty="0" smtClean="0"/>
              <a:t>DNS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Gurubu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</a:t>
            </a:r>
            <a:r>
              <a:rPr lang="en-US" dirty="0" err="1" smtClean="0"/>
              <a:t>nternet</a:t>
            </a:r>
            <a:r>
              <a:rPr lang="en-US" dirty="0" smtClean="0"/>
              <a:t> </a:t>
            </a:r>
            <a:r>
              <a:rPr lang="en-US" dirty="0" err="1" smtClean="0"/>
              <a:t>Özet</a:t>
            </a:r>
            <a:r>
              <a:rPr lang="en-US" dirty="0" smtClean="0"/>
              <a:t> </a:t>
            </a:r>
            <a:r>
              <a:rPr lang="en-US" dirty="0" err="1" smtClean="0"/>
              <a:t>Tarihçesi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2002</a:t>
            </a:r>
          </a:p>
          <a:p>
            <a:pPr lvl="1"/>
            <a:r>
              <a:rPr lang="en-US" dirty="0" smtClean="0"/>
              <a:t>TT-Net </a:t>
            </a:r>
            <a:r>
              <a:rPr lang="en-US" dirty="0" err="1" smtClean="0"/>
              <a:t>Yaygınlaşıyor</a:t>
            </a:r>
            <a:r>
              <a:rPr lang="en-US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Nihayet</a:t>
            </a:r>
            <a:r>
              <a:rPr lang="en-US" sz="2400" dirty="0" smtClean="0"/>
              <a:t>!)</a:t>
            </a:r>
            <a:endParaRPr lang="en-US" dirty="0" smtClean="0"/>
          </a:p>
          <a:p>
            <a:r>
              <a:rPr lang="en-US" dirty="0" smtClean="0"/>
              <a:t>2006</a:t>
            </a:r>
          </a:p>
          <a:p>
            <a:pPr lvl="1"/>
            <a:r>
              <a:rPr lang="en-US" dirty="0" smtClean="0"/>
              <a:t>BTK </a:t>
            </a:r>
            <a:r>
              <a:rPr lang="en-US" dirty="0" err="1" smtClean="0"/>
              <a:t>ve</a:t>
            </a:r>
            <a:r>
              <a:rPr lang="en-US" dirty="0" smtClean="0"/>
              <a:t> E-</a:t>
            </a:r>
            <a:r>
              <a:rPr lang="en-US" dirty="0" err="1" smtClean="0"/>
              <a:t>İmza</a:t>
            </a:r>
            <a:endParaRPr lang="en-US" dirty="0" smtClean="0"/>
          </a:p>
          <a:p>
            <a:r>
              <a:rPr lang="en-US" dirty="0" smtClean="0"/>
              <a:t>2008 </a:t>
            </a:r>
          </a:p>
          <a:p>
            <a:pPr lvl="1"/>
            <a:r>
              <a:rPr lang="en-US" dirty="0" err="1" smtClean="0"/>
              <a:t>Torba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Haberleşme</a:t>
            </a:r>
            <a:r>
              <a:rPr lang="en-US" dirty="0" smtClean="0"/>
              <a:t> </a:t>
            </a:r>
            <a:r>
              <a:rPr lang="en-US" dirty="0" err="1" smtClean="0"/>
              <a:t>Yasası</a:t>
            </a:r>
            <a:r>
              <a:rPr lang="en-US" dirty="0" smtClean="0"/>
              <a:t> (5803)</a:t>
            </a:r>
          </a:p>
          <a:p>
            <a:pPr lvl="1"/>
            <a:r>
              <a:rPr lang="en-US" dirty="0" smtClean="0"/>
              <a:t>5651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İnternet</a:t>
            </a:r>
            <a:r>
              <a:rPr lang="en-US" dirty="0" smtClean="0"/>
              <a:t> Alan </a:t>
            </a:r>
            <a:r>
              <a:rPr lang="en-US" dirty="0" err="1" smtClean="0"/>
              <a:t>Adları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5803 </a:t>
            </a:r>
            <a:r>
              <a:rPr lang="en-US" dirty="0" err="1" smtClean="0"/>
              <a:t>Numaralı</a:t>
            </a:r>
            <a:r>
              <a:rPr lang="en-US" dirty="0" smtClean="0"/>
              <a:t> </a:t>
            </a:r>
            <a:r>
              <a:rPr lang="en-US" dirty="0" err="1" smtClean="0"/>
              <a:t>Kanun</a:t>
            </a:r>
            <a:r>
              <a:rPr lang="en-US" dirty="0" smtClean="0"/>
              <a:t> (2008)</a:t>
            </a:r>
          </a:p>
          <a:p>
            <a:pPr lvl="1"/>
            <a:r>
              <a:rPr lang="en-US" i="1" dirty="0" smtClean="0"/>
              <a:t>MADDE </a:t>
            </a:r>
            <a:r>
              <a:rPr lang="en-US" i="1" dirty="0" smtClean="0"/>
              <a:t>35- (1)  </a:t>
            </a:r>
            <a:r>
              <a:rPr lang="en-US" i="1" dirty="0" err="1" smtClean="0"/>
              <a:t>İnternet</a:t>
            </a:r>
            <a:r>
              <a:rPr lang="en-US" i="1" dirty="0" smtClean="0"/>
              <a:t> </a:t>
            </a:r>
            <a:r>
              <a:rPr lang="en-US" i="1" dirty="0" err="1" smtClean="0"/>
              <a:t>alan</a:t>
            </a:r>
            <a:r>
              <a:rPr lang="en-US" i="1" dirty="0" smtClean="0"/>
              <a:t> </a:t>
            </a:r>
            <a:r>
              <a:rPr lang="en-US" i="1" dirty="0" err="1" smtClean="0"/>
              <a:t>adlarının</a:t>
            </a:r>
            <a:r>
              <a:rPr lang="en-US" i="1" dirty="0" smtClean="0"/>
              <a:t> </a:t>
            </a:r>
            <a:r>
              <a:rPr lang="en-US" i="1" dirty="0" err="1" smtClean="0"/>
              <a:t>tahsisini</a:t>
            </a:r>
            <a:r>
              <a:rPr lang="en-US" i="1" dirty="0" smtClean="0"/>
              <a:t> </a:t>
            </a:r>
            <a:r>
              <a:rPr lang="en-US" i="1" dirty="0" err="1" smtClean="0"/>
              <a:t>yapacak</a:t>
            </a:r>
            <a:r>
              <a:rPr lang="en-US" i="1" dirty="0" smtClean="0"/>
              <a:t> </a:t>
            </a:r>
            <a:r>
              <a:rPr lang="en-US" i="1" dirty="0" err="1" smtClean="0"/>
              <a:t>kurum</a:t>
            </a:r>
            <a:r>
              <a:rPr lang="en-US" i="1" dirty="0" smtClean="0"/>
              <a:t> </a:t>
            </a:r>
            <a:r>
              <a:rPr lang="en-US" i="1" dirty="0" err="1" smtClean="0"/>
              <a:t>veya</a:t>
            </a:r>
            <a:r>
              <a:rPr lang="en-US" i="1" dirty="0" smtClean="0"/>
              <a:t> </a:t>
            </a:r>
            <a:r>
              <a:rPr lang="en-US" i="1" dirty="0" err="1" smtClean="0"/>
              <a:t>kuruluşun</a:t>
            </a:r>
            <a:r>
              <a:rPr lang="en-US" i="1" dirty="0" smtClean="0"/>
              <a:t> </a:t>
            </a:r>
            <a:r>
              <a:rPr lang="en-US" i="1" dirty="0" err="1" smtClean="0"/>
              <a:t>tespiti</a:t>
            </a:r>
            <a:r>
              <a:rPr lang="en-US" i="1" dirty="0" smtClean="0"/>
              <a:t> </a:t>
            </a:r>
            <a:r>
              <a:rPr lang="en-US" i="1" dirty="0" err="1" smtClean="0"/>
              <a:t>ile</a:t>
            </a:r>
            <a:r>
              <a:rPr lang="en-US" i="1" dirty="0" smtClean="0"/>
              <a:t> </a:t>
            </a:r>
            <a:r>
              <a:rPr lang="en-US" i="1" dirty="0" err="1" smtClean="0"/>
              <a:t>alan</a:t>
            </a:r>
            <a:r>
              <a:rPr lang="en-US" i="1" dirty="0" smtClean="0"/>
              <a:t> </a:t>
            </a:r>
            <a:r>
              <a:rPr lang="en-US" i="1" dirty="0" err="1" smtClean="0"/>
              <a:t>adı</a:t>
            </a:r>
            <a:r>
              <a:rPr lang="en-US" i="1" dirty="0" smtClean="0"/>
              <a:t> </a:t>
            </a:r>
            <a:r>
              <a:rPr lang="en-US" i="1" dirty="0" err="1" smtClean="0"/>
              <a:t>yönetimine</a:t>
            </a:r>
            <a:r>
              <a:rPr lang="en-US" i="1" dirty="0" smtClean="0"/>
              <a:t> </a:t>
            </a:r>
            <a:r>
              <a:rPr lang="en-US" i="1" dirty="0" err="1" smtClean="0"/>
              <a:t>ilişkin</a:t>
            </a:r>
            <a:r>
              <a:rPr lang="en-US" i="1" dirty="0" smtClean="0"/>
              <a:t> </a:t>
            </a:r>
            <a:r>
              <a:rPr lang="en-US" i="1" dirty="0" err="1" smtClean="0"/>
              <a:t>usul</a:t>
            </a:r>
            <a:r>
              <a:rPr lang="en-US" i="1" dirty="0" smtClean="0"/>
              <a:t> </a:t>
            </a:r>
            <a:r>
              <a:rPr lang="en-US" i="1" dirty="0" err="1" smtClean="0"/>
              <a:t>ve</a:t>
            </a:r>
            <a:r>
              <a:rPr lang="en-US" i="1" dirty="0" smtClean="0"/>
              <a:t> </a:t>
            </a:r>
            <a:r>
              <a:rPr lang="en-US" i="1" dirty="0" err="1" smtClean="0"/>
              <a:t>esaslar</a:t>
            </a:r>
            <a:r>
              <a:rPr lang="en-US" i="1" dirty="0" smtClean="0"/>
              <a:t> </a:t>
            </a:r>
            <a:r>
              <a:rPr lang="en-US" i="1" dirty="0" err="1" smtClean="0"/>
              <a:t>Bakanlık</a:t>
            </a:r>
            <a:r>
              <a:rPr lang="en-US" i="1" dirty="0" smtClean="0"/>
              <a:t> </a:t>
            </a:r>
            <a:r>
              <a:rPr lang="en-US" i="1" dirty="0" err="1" smtClean="0"/>
              <a:t>tarafından</a:t>
            </a:r>
            <a:r>
              <a:rPr lang="en-US" i="1" dirty="0" smtClean="0"/>
              <a:t> </a:t>
            </a:r>
            <a:r>
              <a:rPr lang="en-US" i="1" dirty="0" err="1" smtClean="0"/>
              <a:t>belirlenir</a:t>
            </a:r>
            <a:endParaRPr lang="en-US" i="1" dirty="0" smtClean="0"/>
          </a:p>
          <a:p>
            <a:r>
              <a:rPr lang="en-US" dirty="0" err="1" smtClean="0"/>
              <a:t>Bakanlıkça</a:t>
            </a:r>
            <a:r>
              <a:rPr lang="en-US" dirty="0" smtClean="0"/>
              <a:t> BTK </a:t>
            </a:r>
            <a:r>
              <a:rPr lang="en-US" dirty="0" err="1" smtClean="0"/>
              <a:t>yetkilendirildi</a:t>
            </a:r>
            <a:endParaRPr lang="en-US" dirty="0" smtClean="0"/>
          </a:p>
          <a:p>
            <a:r>
              <a:rPr lang="en-US" dirty="0" smtClean="0"/>
              <a:t>ODTÜ </a:t>
            </a:r>
            <a:r>
              <a:rPr lang="en-US" dirty="0" err="1" smtClean="0"/>
              <a:t>resmin</a:t>
            </a:r>
            <a:r>
              <a:rPr lang="en-US" dirty="0" smtClean="0"/>
              <a:t> </a:t>
            </a:r>
            <a:r>
              <a:rPr lang="en-US" dirty="0" err="1" smtClean="0"/>
              <a:t>dışında</a:t>
            </a:r>
            <a:r>
              <a:rPr lang="en-US" dirty="0" smtClean="0"/>
              <a:t> </a:t>
            </a:r>
            <a:r>
              <a:rPr lang="en-US" dirty="0" err="1" smtClean="0"/>
              <a:t>tutuluyor</a:t>
            </a:r>
            <a:endParaRPr lang="en-US" dirty="0" smtClean="0"/>
          </a:p>
          <a:p>
            <a:pPr lvl="1"/>
            <a:r>
              <a:rPr lang="en-US" dirty="0" smtClean="0"/>
              <a:t>20 </a:t>
            </a:r>
            <a:r>
              <a:rPr lang="en-US" dirty="0" err="1" smtClean="0"/>
              <a:t>yıllık</a:t>
            </a:r>
            <a:r>
              <a:rPr lang="en-US" dirty="0" smtClean="0"/>
              <a:t> </a:t>
            </a:r>
            <a:r>
              <a:rPr lang="en-US" dirty="0" err="1" smtClean="0"/>
              <a:t>deneyim</a:t>
            </a:r>
            <a:r>
              <a:rPr lang="en-US" dirty="0" smtClean="0"/>
              <a:t> </a:t>
            </a:r>
            <a:r>
              <a:rPr lang="en-US" dirty="0" err="1" smtClean="0"/>
              <a:t>gözardı</a:t>
            </a:r>
            <a:r>
              <a:rPr lang="en-US" dirty="0" smtClean="0"/>
              <a:t> </a:t>
            </a:r>
            <a:r>
              <a:rPr lang="en-US" dirty="0" err="1" smtClean="0"/>
              <a:t>ediliyor</a:t>
            </a:r>
            <a:endParaRPr lang="en-US" dirty="0" smtClean="0"/>
          </a:p>
          <a:p>
            <a:pPr lvl="1"/>
            <a:r>
              <a:rPr lang="en-US" dirty="0" err="1" smtClean="0"/>
              <a:t>Yönetmelik</a:t>
            </a:r>
            <a:r>
              <a:rPr lang="en-US" dirty="0" smtClean="0"/>
              <a:t> </a:t>
            </a:r>
            <a:r>
              <a:rPr lang="en-US" dirty="0" err="1" smtClean="0"/>
              <a:t>Danıştay</a:t>
            </a:r>
            <a:r>
              <a:rPr lang="en-US" dirty="0" smtClean="0"/>
              <a:t> </a:t>
            </a:r>
            <a:r>
              <a:rPr lang="en-US" dirty="0" err="1" smtClean="0"/>
              <a:t>gündeminde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</a:t>
            </a:r>
            <a:r>
              <a:rPr lang="en-US" dirty="0" err="1" smtClean="0"/>
              <a:t>nternet</a:t>
            </a:r>
            <a:r>
              <a:rPr lang="en-US" dirty="0" smtClean="0"/>
              <a:t> </a:t>
            </a:r>
            <a:r>
              <a:rPr lang="en-US" dirty="0" err="1" smtClean="0"/>
              <a:t>Özet</a:t>
            </a:r>
            <a:r>
              <a:rPr lang="en-US" dirty="0" smtClean="0"/>
              <a:t> </a:t>
            </a:r>
            <a:r>
              <a:rPr lang="en-US" dirty="0" err="1" smtClean="0"/>
              <a:t>Tarihçesi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2010-11</a:t>
            </a:r>
          </a:p>
          <a:p>
            <a:pPr lvl="1"/>
            <a:r>
              <a:rPr lang="en-US" dirty="0" smtClean="0"/>
              <a:t>Internet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Çocukların</a:t>
            </a:r>
            <a:r>
              <a:rPr lang="en-US" dirty="0" smtClean="0"/>
              <a:t> </a:t>
            </a:r>
            <a:r>
              <a:rPr lang="en-US" dirty="0" err="1" smtClean="0"/>
              <a:t>Korunması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Güvenli</a:t>
            </a:r>
            <a:r>
              <a:rPr lang="en-US" dirty="0" smtClean="0"/>
              <a:t> </a:t>
            </a:r>
            <a:r>
              <a:rPr lang="en-US" dirty="0" err="1" smtClean="0"/>
              <a:t>İnternet</a:t>
            </a:r>
            <a:r>
              <a:rPr lang="en-US" dirty="0" smtClean="0"/>
              <a:t>” (BTK)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Siber</a:t>
            </a:r>
            <a:r>
              <a:rPr lang="en-US" dirty="0" smtClean="0"/>
              <a:t> </a:t>
            </a:r>
            <a:r>
              <a:rPr lang="en-US" dirty="0" err="1" smtClean="0"/>
              <a:t>Güvenlik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Korunma/Savunma</a:t>
            </a:r>
            <a:r>
              <a:rPr lang="en-US" dirty="0" smtClean="0"/>
              <a:t>” </a:t>
            </a:r>
            <a:r>
              <a:rPr lang="en-US" dirty="0" err="1" smtClean="0"/>
              <a:t>yeteneği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endParaRPr lang="en-US" dirty="0" smtClean="0"/>
          </a:p>
          <a:p>
            <a:pPr lvl="1"/>
            <a:r>
              <a:rPr lang="en-US" dirty="0" err="1" smtClean="0"/>
              <a:t>Toptan</a:t>
            </a:r>
            <a:r>
              <a:rPr lang="en-US" dirty="0" smtClean="0"/>
              <a:t> (</a:t>
            </a:r>
            <a:r>
              <a:rPr lang="en-US" dirty="0" err="1" smtClean="0"/>
              <a:t>yaygın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homojen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Macro </a:t>
            </a:r>
            <a:r>
              <a:rPr lang="en-US" dirty="0" err="1" smtClean="0"/>
              <a:t>düzeyde</a:t>
            </a:r>
            <a:r>
              <a:rPr lang="en-US" dirty="0" smtClean="0"/>
              <a:t> </a:t>
            </a:r>
            <a:r>
              <a:rPr lang="en-US" dirty="0" err="1" smtClean="0"/>
              <a:t>algı</a:t>
            </a:r>
            <a:r>
              <a:rPr lang="en-US" dirty="0" smtClean="0"/>
              <a:t> </a:t>
            </a:r>
            <a:r>
              <a:rPr lang="en-US" dirty="0" err="1" smtClean="0"/>
              <a:t>yeteneği</a:t>
            </a:r>
            <a:endParaRPr lang="en-US" dirty="0" smtClean="0"/>
          </a:p>
          <a:p>
            <a:r>
              <a:rPr lang="en-US" dirty="0" err="1" smtClean="0"/>
              <a:t>Ulusal</a:t>
            </a:r>
            <a:r>
              <a:rPr lang="en-US" dirty="0" smtClean="0"/>
              <a:t> (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Etkin</a:t>
            </a:r>
            <a:r>
              <a:rPr lang="en-US" dirty="0" smtClean="0"/>
              <a:t>) </a:t>
            </a:r>
            <a:r>
              <a:rPr lang="en-US" dirty="0" err="1" smtClean="0"/>
              <a:t>Koordinasyon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endParaRPr lang="en-US" dirty="0" smtClean="0"/>
          </a:p>
          <a:p>
            <a:r>
              <a:rPr lang="en-US" dirty="0" smtClean="0"/>
              <a:t>TÜBİTAK (UEKAE)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başına</a:t>
            </a:r>
            <a:r>
              <a:rPr lang="en-US" dirty="0" smtClean="0"/>
              <a:t> </a:t>
            </a:r>
            <a:r>
              <a:rPr lang="en-US" dirty="0" err="1" smtClean="0"/>
              <a:t>yeterli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endParaRPr lang="en-US" dirty="0" smtClean="0"/>
          </a:p>
          <a:p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becerilerin</a:t>
            </a:r>
            <a:r>
              <a:rPr lang="en-US" dirty="0" smtClean="0"/>
              <a:t> </a:t>
            </a:r>
            <a:r>
              <a:rPr lang="en-US" dirty="0" err="1" smtClean="0"/>
              <a:t>arttırılması</a:t>
            </a:r>
            <a:endParaRPr lang="en-US" dirty="0" smtClean="0"/>
          </a:p>
          <a:p>
            <a:r>
              <a:rPr lang="en-US" dirty="0" err="1" smtClean="0"/>
              <a:t>Paydaşların</a:t>
            </a:r>
            <a:r>
              <a:rPr lang="en-US" dirty="0" smtClean="0"/>
              <a:t> </a:t>
            </a:r>
            <a:r>
              <a:rPr lang="en-US" dirty="0" err="1" smtClean="0"/>
              <a:t>etkinleştirilmesi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2012-04-03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(*TASLAK*) TBMM Sunum / Attila Özgit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FAE9-6818-0F4F-9C9A-2E7C5299FF13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udio">
  <a:themeElements>
    <a:clrScheme name="Studio">
      <a:dk1>
        <a:sysClr val="windowText" lastClr="000000"/>
      </a:dk1>
      <a:lt1>
        <a:sysClr val="window" lastClr="FFFFFF"/>
      </a:lt1>
      <a:dk2>
        <a:srgbClr val="535252"/>
      </a:dk2>
      <a:lt2>
        <a:srgbClr val="AAB5C2"/>
      </a:lt2>
      <a:accent1>
        <a:srgbClr val="F7901E"/>
      </a:accent1>
      <a:accent2>
        <a:srgbClr val="FEC60B"/>
      </a:accent2>
      <a:accent3>
        <a:srgbClr val="9FE62F"/>
      </a:accent3>
      <a:accent4>
        <a:srgbClr val="4EA5D1"/>
      </a:accent4>
      <a:accent5>
        <a:srgbClr val="1C4596"/>
      </a:accent5>
      <a:accent6>
        <a:srgbClr val="542D90"/>
      </a:accent6>
      <a:hlink>
        <a:srgbClr val="ED2024"/>
      </a:hlink>
      <a:folHlink>
        <a:srgbClr val="BD912D"/>
      </a:folHlink>
    </a:clrScheme>
    <a:fontScheme name="Studio">
      <a:majorFont>
        <a:latin typeface="Corbel"/>
        <a:ea typeface=""/>
        <a:cs typeface=""/>
        <a:font script="Jpan" typeface="ＭＳ Ｐゴシック"/>
      </a:majorFont>
      <a:minorFont>
        <a:latin typeface="Corbel"/>
        <a:ea typeface=""/>
        <a:cs typeface=""/>
        <a:font script="Jpan" typeface="ＭＳ Ｐゴシック"/>
      </a:minorFont>
    </a:fontScheme>
    <a:fmtScheme name="Studio">
      <a:fillStyleLst>
        <a:solidFill>
          <a:schemeClr val="phClr"/>
        </a:solidFill>
        <a:gradFill rotWithShape="1">
          <a:gsLst>
            <a:gs pos="3800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</a:schemeClr>
            </a:gs>
            <a:gs pos="60000">
              <a:schemeClr val="phClr">
                <a:tint val="100000"/>
                <a:shade val="60000"/>
                <a:alpha val="100000"/>
                <a:satMod val="100000"/>
                <a:lumMod val="100000"/>
              </a:schemeClr>
            </a:gs>
            <a:gs pos="100000">
              <a:schemeClr val="phClr">
                <a:shade val="20000"/>
                <a:satMod val="100000"/>
                <a:lumMod val="100000"/>
              </a:schemeClr>
            </a:gs>
          </a:gsLst>
          <a:lin ang="5400000" scaled="0"/>
        </a:gradFill>
      </a:fillStyleLst>
      <a:lnStyleLst>
        <a:ln w="2857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01600" stA="26000" endPos="20000" dist="12700" dir="5400000" sy="-100000" rotWithShape="0"/>
          </a:effectLst>
        </a:effectStyle>
        <a:effectStyle>
          <a:effectLst>
            <a:outerShdw blurRad="444500" dist="317500" dir="5400000" sx="90000" sy="-2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chilly" dir="t"/>
          </a:scene3d>
          <a:sp3d contourW="12700" prstMaterial="softEdge">
            <a:bevelT w="63500" h="2540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30000">
              <a:schemeClr val="phClr">
                <a:tint val="10000"/>
                <a:alpha val="80000"/>
                <a:satMod val="300000"/>
              </a:schemeClr>
            </a:gs>
            <a:gs pos="100000">
              <a:schemeClr val="phClr">
                <a:tint val="80000"/>
                <a:shade val="100000"/>
                <a:alpha val="100000"/>
                <a:satMod val="200000"/>
              </a:schemeClr>
            </a:gs>
          </a:gsLst>
          <a:lin ang="5400000" scaled="1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Studio.thmx</Template>
  <TotalTime>199</TotalTime>
  <Words>663</Words>
  <Application>Microsoft Macintosh PowerPoint</Application>
  <PresentationFormat>On-screen Show (4:3)</PresentationFormat>
  <Paragraphs>147</Paragraphs>
  <Slides>13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Studio</vt:lpstr>
      <vt:lpstr>İnternet Güvenlik ve Ar-Ge</vt:lpstr>
      <vt:lpstr>İçerik</vt:lpstr>
      <vt:lpstr>Özgeçmiş</vt:lpstr>
      <vt:lpstr>İnternet Özet Tarihçesi</vt:lpstr>
      <vt:lpstr>İnternet Özet Tarihçesi …</vt:lpstr>
      <vt:lpstr>İnternet Özet Tarihçesi …</vt:lpstr>
      <vt:lpstr>İnternet Alan Adları</vt:lpstr>
      <vt:lpstr>İnternet Özet Tarihçesi …</vt:lpstr>
      <vt:lpstr>Siber Güvenlik</vt:lpstr>
      <vt:lpstr>Kamusal Hizmetler</vt:lpstr>
      <vt:lpstr>Kıssadan Hisse</vt:lpstr>
      <vt:lpstr>Örgütlenme</vt:lpstr>
      <vt:lpstr>Ar-Ge</vt:lpstr>
    </vt:vector>
  </TitlesOfParts>
  <Company>ODTÜ-BMB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İnternet ve Güvenlik</dc:title>
  <dc:creator>Attila Özgit</dc:creator>
  <cp:lastModifiedBy>Attila Özgit</cp:lastModifiedBy>
  <cp:revision>7</cp:revision>
  <cp:lastPrinted>2012-04-03T07:29:32Z</cp:lastPrinted>
  <dcterms:created xsi:type="dcterms:W3CDTF">2012-04-03T04:14:40Z</dcterms:created>
  <dcterms:modified xsi:type="dcterms:W3CDTF">2012-04-03T07:34:04Z</dcterms:modified>
</cp:coreProperties>
</file>